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71" r:id="rId15"/>
    <p:sldId id="269" r:id="rId16"/>
    <p:sldId id="272"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693"/>
    <a:srgbClr val="373D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27226-7D04-42E6-88E5-A9097124A63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251E146E-857A-471C-B638-346CB5E0A4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1E93062C-7B1B-4042-911F-33192819FCD7}"/>
              </a:ext>
            </a:extLst>
          </p:cNvPr>
          <p:cNvSpPr>
            <a:spLocks noGrp="1"/>
          </p:cNvSpPr>
          <p:nvPr>
            <p:ph type="dt" sz="half" idx="10"/>
          </p:nvPr>
        </p:nvSpPr>
        <p:spPr/>
        <p:txBody>
          <a:bodyPr/>
          <a:lstStyle/>
          <a:p>
            <a:fld id="{AA171D76-F902-4BEF-A138-B40F9423E457}" type="datetimeFigureOut">
              <a:rPr lang="es-MX" smtClean="0"/>
              <a:t>01/03/2020</a:t>
            </a:fld>
            <a:endParaRPr lang="es-MX"/>
          </a:p>
        </p:txBody>
      </p:sp>
      <p:sp>
        <p:nvSpPr>
          <p:cNvPr id="5" name="Marcador de pie de página 4">
            <a:extLst>
              <a:ext uri="{FF2B5EF4-FFF2-40B4-BE49-F238E27FC236}">
                <a16:creationId xmlns:a16="http://schemas.microsoft.com/office/drawing/2014/main" id="{D41568ED-5B5F-4286-BF53-0D2E1644C90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30FFE87-9741-4F86-9503-6322DAFAE7D5}"/>
              </a:ext>
            </a:extLst>
          </p:cNvPr>
          <p:cNvSpPr>
            <a:spLocks noGrp="1"/>
          </p:cNvSpPr>
          <p:nvPr>
            <p:ph type="sldNum" sz="quarter" idx="12"/>
          </p:nvPr>
        </p:nvSpPr>
        <p:spPr/>
        <p:txBody>
          <a:bodyPr/>
          <a:lstStyle/>
          <a:p>
            <a:fld id="{D435037E-33CE-4C5B-9670-9F32227363AE}" type="slidenum">
              <a:rPr lang="es-MX" smtClean="0"/>
              <a:t>‹Nº›</a:t>
            </a:fld>
            <a:endParaRPr lang="es-MX"/>
          </a:p>
        </p:txBody>
      </p:sp>
    </p:spTree>
    <p:extLst>
      <p:ext uri="{BB962C8B-B14F-4D97-AF65-F5344CB8AC3E}">
        <p14:creationId xmlns:p14="http://schemas.microsoft.com/office/powerpoint/2010/main" val="357258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11C53-08A4-48E6-B142-AE4CA486500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B7A212E-FB0C-47CA-ADA6-9B00022DBB1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F8817FD-6420-43FA-A5EF-7116767B017D}"/>
              </a:ext>
            </a:extLst>
          </p:cNvPr>
          <p:cNvSpPr>
            <a:spLocks noGrp="1"/>
          </p:cNvSpPr>
          <p:nvPr>
            <p:ph type="dt" sz="half" idx="10"/>
          </p:nvPr>
        </p:nvSpPr>
        <p:spPr/>
        <p:txBody>
          <a:bodyPr/>
          <a:lstStyle/>
          <a:p>
            <a:fld id="{AA171D76-F902-4BEF-A138-B40F9423E457}" type="datetimeFigureOut">
              <a:rPr lang="es-MX" smtClean="0"/>
              <a:t>01/03/2020</a:t>
            </a:fld>
            <a:endParaRPr lang="es-MX"/>
          </a:p>
        </p:txBody>
      </p:sp>
      <p:sp>
        <p:nvSpPr>
          <p:cNvPr id="5" name="Marcador de pie de página 4">
            <a:extLst>
              <a:ext uri="{FF2B5EF4-FFF2-40B4-BE49-F238E27FC236}">
                <a16:creationId xmlns:a16="http://schemas.microsoft.com/office/drawing/2014/main" id="{8E60DFEC-F776-4AB5-BCD9-3EB9ED2F747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65D8ACC-548A-4231-B3ED-41368417A30A}"/>
              </a:ext>
            </a:extLst>
          </p:cNvPr>
          <p:cNvSpPr>
            <a:spLocks noGrp="1"/>
          </p:cNvSpPr>
          <p:nvPr>
            <p:ph type="sldNum" sz="quarter" idx="12"/>
          </p:nvPr>
        </p:nvSpPr>
        <p:spPr/>
        <p:txBody>
          <a:bodyPr/>
          <a:lstStyle/>
          <a:p>
            <a:fld id="{D435037E-33CE-4C5B-9670-9F32227363AE}" type="slidenum">
              <a:rPr lang="es-MX" smtClean="0"/>
              <a:t>‹Nº›</a:t>
            </a:fld>
            <a:endParaRPr lang="es-MX"/>
          </a:p>
        </p:txBody>
      </p:sp>
    </p:spTree>
    <p:extLst>
      <p:ext uri="{BB962C8B-B14F-4D97-AF65-F5344CB8AC3E}">
        <p14:creationId xmlns:p14="http://schemas.microsoft.com/office/powerpoint/2010/main" val="325043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5C541E3-CF06-4312-A3EA-94C4951BE54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3904098-15AB-45CC-867A-C5BBA46A168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5BBE8AE-CB81-4F83-9EA0-48E664C7A990}"/>
              </a:ext>
            </a:extLst>
          </p:cNvPr>
          <p:cNvSpPr>
            <a:spLocks noGrp="1"/>
          </p:cNvSpPr>
          <p:nvPr>
            <p:ph type="dt" sz="half" idx="10"/>
          </p:nvPr>
        </p:nvSpPr>
        <p:spPr/>
        <p:txBody>
          <a:bodyPr/>
          <a:lstStyle/>
          <a:p>
            <a:fld id="{AA171D76-F902-4BEF-A138-B40F9423E457}" type="datetimeFigureOut">
              <a:rPr lang="es-MX" smtClean="0"/>
              <a:t>01/03/2020</a:t>
            </a:fld>
            <a:endParaRPr lang="es-MX"/>
          </a:p>
        </p:txBody>
      </p:sp>
      <p:sp>
        <p:nvSpPr>
          <p:cNvPr id="5" name="Marcador de pie de página 4">
            <a:extLst>
              <a:ext uri="{FF2B5EF4-FFF2-40B4-BE49-F238E27FC236}">
                <a16:creationId xmlns:a16="http://schemas.microsoft.com/office/drawing/2014/main" id="{F7E94008-8760-4C37-8E0A-A399D7E4DE8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3E3FFC-B762-4EF1-83DB-C1FCCFC5DC30}"/>
              </a:ext>
            </a:extLst>
          </p:cNvPr>
          <p:cNvSpPr>
            <a:spLocks noGrp="1"/>
          </p:cNvSpPr>
          <p:nvPr>
            <p:ph type="sldNum" sz="quarter" idx="12"/>
          </p:nvPr>
        </p:nvSpPr>
        <p:spPr/>
        <p:txBody>
          <a:bodyPr/>
          <a:lstStyle/>
          <a:p>
            <a:fld id="{D435037E-33CE-4C5B-9670-9F32227363AE}" type="slidenum">
              <a:rPr lang="es-MX" smtClean="0"/>
              <a:t>‹Nº›</a:t>
            </a:fld>
            <a:endParaRPr lang="es-MX"/>
          </a:p>
        </p:txBody>
      </p:sp>
    </p:spTree>
    <p:extLst>
      <p:ext uri="{BB962C8B-B14F-4D97-AF65-F5344CB8AC3E}">
        <p14:creationId xmlns:p14="http://schemas.microsoft.com/office/powerpoint/2010/main" val="336029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22CFFB-5A8F-4973-9205-811507A8F85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8B47B13-4EED-4CA7-AAD0-0F9B07A0ACE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328DCA7-3E1A-4D28-862A-2C82CE7A71E8}"/>
              </a:ext>
            </a:extLst>
          </p:cNvPr>
          <p:cNvSpPr>
            <a:spLocks noGrp="1"/>
          </p:cNvSpPr>
          <p:nvPr>
            <p:ph type="dt" sz="half" idx="10"/>
          </p:nvPr>
        </p:nvSpPr>
        <p:spPr/>
        <p:txBody>
          <a:bodyPr/>
          <a:lstStyle/>
          <a:p>
            <a:fld id="{AA171D76-F902-4BEF-A138-B40F9423E457}" type="datetimeFigureOut">
              <a:rPr lang="es-MX" smtClean="0"/>
              <a:t>01/03/2020</a:t>
            </a:fld>
            <a:endParaRPr lang="es-MX"/>
          </a:p>
        </p:txBody>
      </p:sp>
      <p:sp>
        <p:nvSpPr>
          <p:cNvPr id="5" name="Marcador de pie de página 4">
            <a:extLst>
              <a:ext uri="{FF2B5EF4-FFF2-40B4-BE49-F238E27FC236}">
                <a16:creationId xmlns:a16="http://schemas.microsoft.com/office/drawing/2014/main" id="{1851F475-39D5-4275-AACB-DCA5AD9DDF0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9B4A51F-E842-4AFD-8CF2-464B994EF73B}"/>
              </a:ext>
            </a:extLst>
          </p:cNvPr>
          <p:cNvSpPr>
            <a:spLocks noGrp="1"/>
          </p:cNvSpPr>
          <p:nvPr>
            <p:ph type="sldNum" sz="quarter" idx="12"/>
          </p:nvPr>
        </p:nvSpPr>
        <p:spPr/>
        <p:txBody>
          <a:bodyPr/>
          <a:lstStyle/>
          <a:p>
            <a:fld id="{D435037E-33CE-4C5B-9670-9F32227363AE}" type="slidenum">
              <a:rPr lang="es-MX" smtClean="0"/>
              <a:t>‹Nº›</a:t>
            </a:fld>
            <a:endParaRPr lang="es-MX"/>
          </a:p>
        </p:txBody>
      </p:sp>
    </p:spTree>
    <p:extLst>
      <p:ext uri="{BB962C8B-B14F-4D97-AF65-F5344CB8AC3E}">
        <p14:creationId xmlns:p14="http://schemas.microsoft.com/office/powerpoint/2010/main" val="341303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2DD0AD-D67F-4A79-B83C-9C1752D40A8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FBC1C85-155D-4ED8-BB7E-F6062E1B1E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0C967D2-8220-4B5E-859B-DFCFD0C8CAFF}"/>
              </a:ext>
            </a:extLst>
          </p:cNvPr>
          <p:cNvSpPr>
            <a:spLocks noGrp="1"/>
          </p:cNvSpPr>
          <p:nvPr>
            <p:ph type="dt" sz="half" idx="10"/>
          </p:nvPr>
        </p:nvSpPr>
        <p:spPr/>
        <p:txBody>
          <a:bodyPr/>
          <a:lstStyle/>
          <a:p>
            <a:fld id="{AA171D76-F902-4BEF-A138-B40F9423E457}" type="datetimeFigureOut">
              <a:rPr lang="es-MX" smtClean="0"/>
              <a:t>01/03/2020</a:t>
            </a:fld>
            <a:endParaRPr lang="es-MX"/>
          </a:p>
        </p:txBody>
      </p:sp>
      <p:sp>
        <p:nvSpPr>
          <p:cNvPr id="5" name="Marcador de pie de página 4">
            <a:extLst>
              <a:ext uri="{FF2B5EF4-FFF2-40B4-BE49-F238E27FC236}">
                <a16:creationId xmlns:a16="http://schemas.microsoft.com/office/drawing/2014/main" id="{713784C9-E6C9-4B7E-84EA-DA719315029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6CF12CB-16C4-4F8C-B885-E8E792A866C1}"/>
              </a:ext>
            </a:extLst>
          </p:cNvPr>
          <p:cNvSpPr>
            <a:spLocks noGrp="1"/>
          </p:cNvSpPr>
          <p:nvPr>
            <p:ph type="sldNum" sz="quarter" idx="12"/>
          </p:nvPr>
        </p:nvSpPr>
        <p:spPr/>
        <p:txBody>
          <a:bodyPr/>
          <a:lstStyle/>
          <a:p>
            <a:fld id="{D435037E-33CE-4C5B-9670-9F32227363AE}" type="slidenum">
              <a:rPr lang="es-MX" smtClean="0"/>
              <a:t>‹Nº›</a:t>
            </a:fld>
            <a:endParaRPr lang="es-MX"/>
          </a:p>
        </p:txBody>
      </p:sp>
    </p:spTree>
    <p:extLst>
      <p:ext uri="{BB962C8B-B14F-4D97-AF65-F5344CB8AC3E}">
        <p14:creationId xmlns:p14="http://schemas.microsoft.com/office/powerpoint/2010/main" val="195052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915FE-AB3E-48CE-BFFF-5688506EA23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654C49A-722F-4B32-92DE-C025AF9B907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DCC2733-31BD-432F-8466-28BCDAEA92E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31536045-CBC3-47D3-816C-2EBAC924890B}"/>
              </a:ext>
            </a:extLst>
          </p:cNvPr>
          <p:cNvSpPr>
            <a:spLocks noGrp="1"/>
          </p:cNvSpPr>
          <p:nvPr>
            <p:ph type="dt" sz="half" idx="10"/>
          </p:nvPr>
        </p:nvSpPr>
        <p:spPr/>
        <p:txBody>
          <a:bodyPr/>
          <a:lstStyle/>
          <a:p>
            <a:fld id="{AA171D76-F902-4BEF-A138-B40F9423E457}" type="datetimeFigureOut">
              <a:rPr lang="es-MX" smtClean="0"/>
              <a:t>01/03/2020</a:t>
            </a:fld>
            <a:endParaRPr lang="es-MX"/>
          </a:p>
        </p:txBody>
      </p:sp>
      <p:sp>
        <p:nvSpPr>
          <p:cNvPr id="6" name="Marcador de pie de página 5">
            <a:extLst>
              <a:ext uri="{FF2B5EF4-FFF2-40B4-BE49-F238E27FC236}">
                <a16:creationId xmlns:a16="http://schemas.microsoft.com/office/drawing/2014/main" id="{E2859F3F-9F6D-413E-AEA8-A0DDB7D45A1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462AD20-687D-4350-949E-1E93FD6990D4}"/>
              </a:ext>
            </a:extLst>
          </p:cNvPr>
          <p:cNvSpPr>
            <a:spLocks noGrp="1"/>
          </p:cNvSpPr>
          <p:nvPr>
            <p:ph type="sldNum" sz="quarter" idx="12"/>
          </p:nvPr>
        </p:nvSpPr>
        <p:spPr/>
        <p:txBody>
          <a:bodyPr/>
          <a:lstStyle/>
          <a:p>
            <a:fld id="{D435037E-33CE-4C5B-9670-9F32227363AE}" type="slidenum">
              <a:rPr lang="es-MX" smtClean="0"/>
              <a:t>‹Nº›</a:t>
            </a:fld>
            <a:endParaRPr lang="es-MX"/>
          </a:p>
        </p:txBody>
      </p:sp>
    </p:spTree>
    <p:extLst>
      <p:ext uri="{BB962C8B-B14F-4D97-AF65-F5344CB8AC3E}">
        <p14:creationId xmlns:p14="http://schemas.microsoft.com/office/powerpoint/2010/main" val="351906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7A854-AC17-468C-A65C-155C18C0714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79FE683-4806-42E8-8A27-8B5255078A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060D479-84EE-4114-BAC1-4AFE16D3A87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8BDE1921-429C-4280-852D-E5891FBACB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A31F288-9B02-4D30-B75E-A4909C7A47D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AFFE6144-AB9A-4922-BBDC-57898905DCEA}"/>
              </a:ext>
            </a:extLst>
          </p:cNvPr>
          <p:cNvSpPr>
            <a:spLocks noGrp="1"/>
          </p:cNvSpPr>
          <p:nvPr>
            <p:ph type="dt" sz="half" idx="10"/>
          </p:nvPr>
        </p:nvSpPr>
        <p:spPr/>
        <p:txBody>
          <a:bodyPr/>
          <a:lstStyle/>
          <a:p>
            <a:fld id="{AA171D76-F902-4BEF-A138-B40F9423E457}" type="datetimeFigureOut">
              <a:rPr lang="es-MX" smtClean="0"/>
              <a:t>01/03/2020</a:t>
            </a:fld>
            <a:endParaRPr lang="es-MX"/>
          </a:p>
        </p:txBody>
      </p:sp>
      <p:sp>
        <p:nvSpPr>
          <p:cNvPr id="8" name="Marcador de pie de página 7">
            <a:extLst>
              <a:ext uri="{FF2B5EF4-FFF2-40B4-BE49-F238E27FC236}">
                <a16:creationId xmlns:a16="http://schemas.microsoft.com/office/drawing/2014/main" id="{655E01AE-49D0-42B3-B809-5A23C63DDC58}"/>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037B28F-536A-4CBA-B4FF-B1E286C1083F}"/>
              </a:ext>
            </a:extLst>
          </p:cNvPr>
          <p:cNvSpPr>
            <a:spLocks noGrp="1"/>
          </p:cNvSpPr>
          <p:nvPr>
            <p:ph type="sldNum" sz="quarter" idx="12"/>
          </p:nvPr>
        </p:nvSpPr>
        <p:spPr/>
        <p:txBody>
          <a:bodyPr/>
          <a:lstStyle/>
          <a:p>
            <a:fld id="{D435037E-33CE-4C5B-9670-9F32227363AE}" type="slidenum">
              <a:rPr lang="es-MX" smtClean="0"/>
              <a:t>‹Nº›</a:t>
            </a:fld>
            <a:endParaRPr lang="es-MX"/>
          </a:p>
        </p:txBody>
      </p:sp>
    </p:spTree>
    <p:extLst>
      <p:ext uri="{BB962C8B-B14F-4D97-AF65-F5344CB8AC3E}">
        <p14:creationId xmlns:p14="http://schemas.microsoft.com/office/powerpoint/2010/main" val="17049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E6C9E4-4247-4A29-B70D-359139038F8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331026F-132E-4356-B076-D6921D88CD00}"/>
              </a:ext>
            </a:extLst>
          </p:cNvPr>
          <p:cNvSpPr>
            <a:spLocks noGrp="1"/>
          </p:cNvSpPr>
          <p:nvPr>
            <p:ph type="dt" sz="half" idx="10"/>
          </p:nvPr>
        </p:nvSpPr>
        <p:spPr/>
        <p:txBody>
          <a:bodyPr/>
          <a:lstStyle/>
          <a:p>
            <a:fld id="{AA171D76-F902-4BEF-A138-B40F9423E457}" type="datetimeFigureOut">
              <a:rPr lang="es-MX" smtClean="0"/>
              <a:t>01/03/2020</a:t>
            </a:fld>
            <a:endParaRPr lang="es-MX"/>
          </a:p>
        </p:txBody>
      </p:sp>
      <p:sp>
        <p:nvSpPr>
          <p:cNvPr id="4" name="Marcador de pie de página 3">
            <a:extLst>
              <a:ext uri="{FF2B5EF4-FFF2-40B4-BE49-F238E27FC236}">
                <a16:creationId xmlns:a16="http://schemas.microsoft.com/office/drawing/2014/main" id="{970CD3DD-36C9-41F2-857E-F056E2C84A7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49FC11B-2253-44A3-9EC3-42316ED21DAF}"/>
              </a:ext>
            </a:extLst>
          </p:cNvPr>
          <p:cNvSpPr>
            <a:spLocks noGrp="1"/>
          </p:cNvSpPr>
          <p:nvPr>
            <p:ph type="sldNum" sz="quarter" idx="12"/>
          </p:nvPr>
        </p:nvSpPr>
        <p:spPr/>
        <p:txBody>
          <a:bodyPr/>
          <a:lstStyle/>
          <a:p>
            <a:fld id="{D435037E-33CE-4C5B-9670-9F32227363AE}" type="slidenum">
              <a:rPr lang="es-MX" smtClean="0"/>
              <a:t>‹Nº›</a:t>
            </a:fld>
            <a:endParaRPr lang="es-MX"/>
          </a:p>
        </p:txBody>
      </p:sp>
    </p:spTree>
    <p:extLst>
      <p:ext uri="{BB962C8B-B14F-4D97-AF65-F5344CB8AC3E}">
        <p14:creationId xmlns:p14="http://schemas.microsoft.com/office/powerpoint/2010/main" val="3937911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B617F2-FE04-440D-A846-5BC803077C84}"/>
              </a:ext>
            </a:extLst>
          </p:cNvPr>
          <p:cNvSpPr>
            <a:spLocks noGrp="1"/>
          </p:cNvSpPr>
          <p:nvPr>
            <p:ph type="dt" sz="half" idx="10"/>
          </p:nvPr>
        </p:nvSpPr>
        <p:spPr/>
        <p:txBody>
          <a:bodyPr/>
          <a:lstStyle/>
          <a:p>
            <a:fld id="{AA171D76-F902-4BEF-A138-B40F9423E457}" type="datetimeFigureOut">
              <a:rPr lang="es-MX" smtClean="0"/>
              <a:t>01/03/2020</a:t>
            </a:fld>
            <a:endParaRPr lang="es-MX"/>
          </a:p>
        </p:txBody>
      </p:sp>
      <p:sp>
        <p:nvSpPr>
          <p:cNvPr id="3" name="Marcador de pie de página 2">
            <a:extLst>
              <a:ext uri="{FF2B5EF4-FFF2-40B4-BE49-F238E27FC236}">
                <a16:creationId xmlns:a16="http://schemas.microsoft.com/office/drawing/2014/main" id="{40933565-2BFC-4EC2-8AF9-9042A9206C73}"/>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E4037872-0B93-4B91-BCE2-50ECD73823B4}"/>
              </a:ext>
            </a:extLst>
          </p:cNvPr>
          <p:cNvSpPr>
            <a:spLocks noGrp="1"/>
          </p:cNvSpPr>
          <p:nvPr>
            <p:ph type="sldNum" sz="quarter" idx="12"/>
          </p:nvPr>
        </p:nvSpPr>
        <p:spPr/>
        <p:txBody>
          <a:bodyPr/>
          <a:lstStyle/>
          <a:p>
            <a:fld id="{D435037E-33CE-4C5B-9670-9F32227363AE}" type="slidenum">
              <a:rPr lang="es-MX" smtClean="0"/>
              <a:t>‹Nº›</a:t>
            </a:fld>
            <a:endParaRPr lang="es-MX"/>
          </a:p>
        </p:txBody>
      </p:sp>
    </p:spTree>
    <p:extLst>
      <p:ext uri="{BB962C8B-B14F-4D97-AF65-F5344CB8AC3E}">
        <p14:creationId xmlns:p14="http://schemas.microsoft.com/office/powerpoint/2010/main" val="173120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6C69A-5BAD-4B62-AFC3-3B1D4F83E96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7BE2DAD-1CE4-4636-8F41-8803B1133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0834799-1FF6-471D-AE3C-E8C58C83B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E7E3A0-CD39-4C8E-90DF-6C2EFB9FEDE6}"/>
              </a:ext>
            </a:extLst>
          </p:cNvPr>
          <p:cNvSpPr>
            <a:spLocks noGrp="1"/>
          </p:cNvSpPr>
          <p:nvPr>
            <p:ph type="dt" sz="half" idx="10"/>
          </p:nvPr>
        </p:nvSpPr>
        <p:spPr/>
        <p:txBody>
          <a:bodyPr/>
          <a:lstStyle/>
          <a:p>
            <a:fld id="{AA171D76-F902-4BEF-A138-B40F9423E457}" type="datetimeFigureOut">
              <a:rPr lang="es-MX" smtClean="0"/>
              <a:t>01/03/2020</a:t>
            </a:fld>
            <a:endParaRPr lang="es-MX"/>
          </a:p>
        </p:txBody>
      </p:sp>
      <p:sp>
        <p:nvSpPr>
          <p:cNvPr id="6" name="Marcador de pie de página 5">
            <a:extLst>
              <a:ext uri="{FF2B5EF4-FFF2-40B4-BE49-F238E27FC236}">
                <a16:creationId xmlns:a16="http://schemas.microsoft.com/office/drawing/2014/main" id="{5D211E28-5CFE-4120-9230-7773005438B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AE99EEE-1ECE-455C-9B95-C210AFE2D702}"/>
              </a:ext>
            </a:extLst>
          </p:cNvPr>
          <p:cNvSpPr>
            <a:spLocks noGrp="1"/>
          </p:cNvSpPr>
          <p:nvPr>
            <p:ph type="sldNum" sz="quarter" idx="12"/>
          </p:nvPr>
        </p:nvSpPr>
        <p:spPr/>
        <p:txBody>
          <a:bodyPr/>
          <a:lstStyle/>
          <a:p>
            <a:fld id="{D435037E-33CE-4C5B-9670-9F32227363AE}" type="slidenum">
              <a:rPr lang="es-MX" smtClean="0"/>
              <a:t>‹Nº›</a:t>
            </a:fld>
            <a:endParaRPr lang="es-MX"/>
          </a:p>
        </p:txBody>
      </p:sp>
    </p:spTree>
    <p:extLst>
      <p:ext uri="{BB962C8B-B14F-4D97-AF65-F5344CB8AC3E}">
        <p14:creationId xmlns:p14="http://schemas.microsoft.com/office/powerpoint/2010/main" val="116327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1B880-9A6E-4F15-9D0E-A5EDFDFD23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EF20A20-C2A6-48B0-A94A-0BDDE1B3C3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4B2ECEA-AEC2-4D75-A6FE-760683040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2EE8AB1-B82E-40D4-BC90-E8199D4B859D}"/>
              </a:ext>
            </a:extLst>
          </p:cNvPr>
          <p:cNvSpPr>
            <a:spLocks noGrp="1"/>
          </p:cNvSpPr>
          <p:nvPr>
            <p:ph type="dt" sz="half" idx="10"/>
          </p:nvPr>
        </p:nvSpPr>
        <p:spPr/>
        <p:txBody>
          <a:bodyPr/>
          <a:lstStyle/>
          <a:p>
            <a:fld id="{AA171D76-F902-4BEF-A138-B40F9423E457}" type="datetimeFigureOut">
              <a:rPr lang="es-MX" smtClean="0"/>
              <a:t>01/03/2020</a:t>
            </a:fld>
            <a:endParaRPr lang="es-MX"/>
          </a:p>
        </p:txBody>
      </p:sp>
      <p:sp>
        <p:nvSpPr>
          <p:cNvPr id="6" name="Marcador de pie de página 5">
            <a:extLst>
              <a:ext uri="{FF2B5EF4-FFF2-40B4-BE49-F238E27FC236}">
                <a16:creationId xmlns:a16="http://schemas.microsoft.com/office/drawing/2014/main" id="{329449D2-62DA-4EB3-AEB9-61AF7C3F0A5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09393ED-9CF0-437A-9EFE-15CA4F20E9AD}"/>
              </a:ext>
            </a:extLst>
          </p:cNvPr>
          <p:cNvSpPr>
            <a:spLocks noGrp="1"/>
          </p:cNvSpPr>
          <p:nvPr>
            <p:ph type="sldNum" sz="quarter" idx="12"/>
          </p:nvPr>
        </p:nvSpPr>
        <p:spPr/>
        <p:txBody>
          <a:bodyPr/>
          <a:lstStyle/>
          <a:p>
            <a:fld id="{D435037E-33CE-4C5B-9670-9F32227363AE}" type="slidenum">
              <a:rPr lang="es-MX" smtClean="0"/>
              <a:t>‹Nº›</a:t>
            </a:fld>
            <a:endParaRPr lang="es-MX"/>
          </a:p>
        </p:txBody>
      </p:sp>
    </p:spTree>
    <p:extLst>
      <p:ext uri="{BB962C8B-B14F-4D97-AF65-F5344CB8AC3E}">
        <p14:creationId xmlns:p14="http://schemas.microsoft.com/office/powerpoint/2010/main" val="3834443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AA90A5A-2174-43B4-8A29-0C0DDF04EC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923C869-7FF8-4C11-B8E9-BDCE039E3A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6D5A822-E4CC-495F-8CC8-9A600DFF1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71D76-F902-4BEF-A138-B40F9423E457}" type="datetimeFigureOut">
              <a:rPr lang="es-MX" smtClean="0"/>
              <a:t>01/03/2020</a:t>
            </a:fld>
            <a:endParaRPr lang="es-MX"/>
          </a:p>
        </p:txBody>
      </p:sp>
      <p:sp>
        <p:nvSpPr>
          <p:cNvPr id="5" name="Marcador de pie de página 4">
            <a:extLst>
              <a:ext uri="{FF2B5EF4-FFF2-40B4-BE49-F238E27FC236}">
                <a16:creationId xmlns:a16="http://schemas.microsoft.com/office/drawing/2014/main" id="{386CAE2C-66C1-4BF5-A0F0-9E42E40160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A2AA08BD-95B3-4BC4-A6CF-90F0290B9F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5037E-33CE-4C5B-9670-9F32227363AE}" type="slidenum">
              <a:rPr lang="es-MX" smtClean="0"/>
              <a:t>‹Nº›</a:t>
            </a:fld>
            <a:endParaRPr lang="es-MX"/>
          </a:p>
        </p:txBody>
      </p:sp>
    </p:spTree>
    <p:extLst>
      <p:ext uri="{BB962C8B-B14F-4D97-AF65-F5344CB8AC3E}">
        <p14:creationId xmlns:p14="http://schemas.microsoft.com/office/powerpoint/2010/main" val="4094375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58F47-8072-4B7F-A117-D30CFA6585E3}"/>
              </a:ext>
            </a:extLst>
          </p:cNvPr>
          <p:cNvSpPr>
            <a:spLocks noGrp="1"/>
          </p:cNvSpPr>
          <p:nvPr>
            <p:ph type="ctrTitle"/>
          </p:nvPr>
        </p:nvSpPr>
        <p:spPr>
          <a:xfrm>
            <a:off x="267809" y="1458121"/>
            <a:ext cx="11656381" cy="3666478"/>
          </a:xfrm>
        </p:spPr>
        <p:txBody>
          <a:bodyPr>
            <a:normAutofit fontScale="90000"/>
          </a:bodyPr>
          <a:lstStyle/>
          <a:p>
            <a:r>
              <a:rPr lang="es-MX" sz="13800" b="1" dirty="0">
                <a:solidFill>
                  <a:srgbClr val="016693"/>
                </a:solidFill>
                <a:latin typeface="Franklin Gothic Heavy" panose="020B0903020102020204" pitchFamily="34" charset="0"/>
              </a:rPr>
              <a:t>Tablas</a:t>
            </a:r>
            <a:br>
              <a:rPr lang="es-MX" sz="13800" b="1" dirty="0">
                <a:solidFill>
                  <a:srgbClr val="016693"/>
                </a:solidFill>
                <a:latin typeface="Franklin Gothic Heavy" panose="020B0903020102020204" pitchFamily="34" charset="0"/>
              </a:rPr>
            </a:br>
            <a:r>
              <a:rPr lang="es-MX" sz="13800" b="1" dirty="0">
                <a:solidFill>
                  <a:srgbClr val="373D3D"/>
                </a:solidFill>
                <a:latin typeface="Franklin Gothic Heavy" panose="020B0903020102020204" pitchFamily="34" charset="0"/>
              </a:rPr>
              <a:t>Dinámicas</a:t>
            </a:r>
          </a:p>
        </p:txBody>
      </p:sp>
      <p:sp>
        <p:nvSpPr>
          <p:cNvPr id="3" name="Subtítulo 2">
            <a:extLst>
              <a:ext uri="{FF2B5EF4-FFF2-40B4-BE49-F238E27FC236}">
                <a16:creationId xmlns:a16="http://schemas.microsoft.com/office/drawing/2014/main" id="{0C5D3A7C-F3F4-44A2-A7D5-B7D6575E9950}"/>
              </a:ext>
            </a:extLst>
          </p:cNvPr>
          <p:cNvSpPr>
            <a:spLocks noGrp="1"/>
          </p:cNvSpPr>
          <p:nvPr>
            <p:ph type="subTitle" idx="1"/>
          </p:nvPr>
        </p:nvSpPr>
        <p:spPr>
          <a:xfrm>
            <a:off x="1523999" y="5202238"/>
            <a:ext cx="9144000" cy="1655762"/>
          </a:xfrm>
        </p:spPr>
        <p:txBody>
          <a:bodyPr>
            <a:normAutofit/>
          </a:bodyPr>
          <a:lstStyle/>
          <a:p>
            <a:r>
              <a:rPr lang="es-MX" sz="2800" b="1" dirty="0">
                <a:solidFill>
                  <a:srgbClr val="373D3D"/>
                </a:solidFill>
                <a:latin typeface="Franklin Gothic Demi Cond" panose="020B0706030402020204" pitchFamily="34" charset="0"/>
              </a:rPr>
              <a:t>Escuela al revés </a:t>
            </a:r>
            <a:r>
              <a:rPr lang="es-MX" sz="2800" b="1" dirty="0">
                <a:solidFill>
                  <a:srgbClr val="016693"/>
                </a:solidFill>
                <a:latin typeface="Franklin Gothic Demi Cond" panose="020B0706030402020204" pitchFamily="34" charset="0"/>
              </a:rPr>
              <a:t>U</a:t>
            </a:r>
            <a:r>
              <a:rPr lang="es-MX" sz="2800" b="1" dirty="0">
                <a:solidFill>
                  <a:srgbClr val="373D3D"/>
                </a:solidFill>
                <a:latin typeface="Franklin Gothic Demi Cond" panose="020B0706030402020204" pitchFamily="34" charset="0"/>
              </a:rPr>
              <a:t>NILINE</a:t>
            </a:r>
          </a:p>
        </p:txBody>
      </p:sp>
      <p:pic>
        <p:nvPicPr>
          <p:cNvPr id="5" name="Imagen 4" descr="Imagen que contiene reloj, dibujo, plato, señal&#10;&#10;Descripción generada automáticamente">
            <a:extLst>
              <a:ext uri="{FF2B5EF4-FFF2-40B4-BE49-F238E27FC236}">
                <a16:creationId xmlns:a16="http://schemas.microsoft.com/office/drawing/2014/main" id="{F0A9FE1A-4047-49FD-B476-7956FC4AB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16" y="86518"/>
            <a:ext cx="3200406" cy="1371603"/>
          </a:xfrm>
          <a:prstGeom prst="rect">
            <a:avLst/>
          </a:prstGeom>
        </p:spPr>
      </p:pic>
    </p:spTree>
    <p:extLst>
      <p:ext uri="{BB962C8B-B14F-4D97-AF65-F5344CB8AC3E}">
        <p14:creationId xmlns:p14="http://schemas.microsoft.com/office/powerpoint/2010/main" val="3925638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4" name="Imagen 3" descr="Imagen que contiene captura de pantalla&#10;&#10;Descripción generada automáticamente">
            <a:extLst>
              <a:ext uri="{FF2B5EF4-FFF2-40B4-BE49-F238E27FC236}">
                <a16:creationId xmlns:a16="http://schemas.microsoft.com/office/drawing/2014/main" id="{3AD46F6B-84B1-4349-A865-8CC3479972E8}"/>
              </a:ext>
            </a:extLst>
          </p:cNvPr>
          <p:cNvPicPr>
            <a:picLocks noChangeAspect="1"/>
          </p:cNvPicPr>
          <p:nvPr/>
        </p:nvPicPr>
        <p:blipFill rotWithShape="1">
          <a:blip r:embed="rId2"/>
          <a:srcRect l="18671" t="34306" r="63283" b="22222"/>
          <a:stretch/>
        </p:blipFill>
        <p:spPr>
          <a:xfrm>
            <a:off x="7137030" y="623392"/>
            <a:ext cx="3992661" cy="5410199"/>
          </a:xfrm>
          <a:prstGeom prst="rect">
            <a:avLst/>
          </a:prstGeom>
          <a:ln w="38100">
            <a:solidFill>
              <a:schemeClr val="bg1">
                <a:lumMod val="95000"/>
                <a:lumOff val="5000"/>
              </a:schemeClr>
            </a:solidFill>
          </a:ln>
        </p:spPr>
      </p:pic>
      <p:sp>
        <p:nvSpPr>
          <p:cNvPr id="5" name="Rectángulo 4">
            <a:extLst>
              <a:ext uri="{FF2B5EF4-FFF2-40B4-BE49-F238E27FC236}">
                <a16:creationId xmlns:a16="http://schemas.microsoft.com/office/drawing/2014/main" id="{E9939F09-214D-4C5F-B311-09AA939831A8}"/>
              </a:ext>
            </a:extLst>
          </p:cNvPr>
          <p:cNvSpPr/>
          <p:nvPr/>
        </p:nvSpPr>
        <p:spPr>
          <a:xfrm>
            <a:off x="0" y="0"/>
            <a:ext cx="6096000" cy="6924583"/>
          </a:xfrm>
          <a:prstGeom prst="rect">
            <a:avLst/>
          </a:prstGeom>
          <a:solidFill>
            <a:srgbClr val="0166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Marcador de contenido 2">
            <a:extLst>
              <a:ext uri="{FF2B5EF4-FFF2-40B4-BE49-F238E27FC236}">
                <a16:creationId xmlns:a16="http://schemas.microsoft.com/office/drawing/2014/main" id="{C8A0EF3B-80D6-490E-896B-A913CB871D87}"/>
              </a:ext>
            </a:extLst>
          </p:cNvPr>
          <p:cNvSpPr>
            <a:spLocks noGrp="1"/>
          </p:cNvSpPr>
          <p:nvPr>
            <p:ph idx="1"/>
          </p:nvPr>
        </p:nvSpPr>
        <p:spPr>
          <a:xfrm>
            <a:off x="522070" y="2528286"/>
            <a:ext cx="5051859" cy="3505305"/>
          </a:xfrm>
        </p:spPr>
        <p:txBody>
          <a:bodyPr>
            <a:normAutofit fontScale="92500" lnSpcReduction="10000"/>
          </a:bodyPr>
          <a:lstStyle/>
          <a:p>
            <a:pPr algn="ctr"/>
            <a:r>
              <a:rPr lang="es-MX" sz="4000" dirty="0">
                <a:latin typeface="Franklin Gothic Demi Cond" panose="020B0706030402020204" pitchFamily="34" charset="0"/>
              </a:rPr>
              <a:t>La segmentación de datos es una función en Excel 2016 que proporciona una manera fácil de filtrar datos de una tabla dinámica o grafico dinámico. </a:t>
            </a:r>
          </a:p>
        </p:txBody>
      </p:sp>
      <p:sp>
        <p:nvSpPr>
          <p:cNvPr id="2" name="Título 1">
            <a:extLst>
              <a:ext uri="{FF2B5EF4-FFF2-40B4-BE49-F238E27FC236}">
                <a16:creationId xmlns:a16="http://schemas.microsoft.com/office/drawing/2014/main" id="{9E375C51-094C-41DA-8D50-A3C100267F9E}"/>
              </a:ext>
            </a:extLst>
          </p:cNvPr>
          <p:cNvSpPr>
            <a:spLocks noGrp="1"/>
          </p:cNvSpPr>
          <p:nvPr>
            <p:ph type="title"/>
          </p:nvPr>
        </p:nvSpPr>
        <p:spPr>
          <a:xfrm>
            <a:off x="643468" y="623392"/>
            <a:ext cx="4816298" cy="1587148"/>
          </a:xfrm>
          <a:noFill/>
          <a:ln w="19050">
            <a:noFill/>
          </a:ln>
        </p:spPr>
        <p:txBody>
          <a:bodyPr wrap="square" anchor="ctr">
            <a:normAutofit/>
          </a:bodyPr>
          <a:lstStyle/>
          <a:p>
            <a:pPr algn="ctr"/>
            <a:r>
              <a:rPr lang="es-MX" dirty="0">
                <a:latin typeface="Franklin Gothic Heavy" panose="020B0903020102020204" pitchFamily="34" charset="0"/>
              </a:rPr>
              <a:t>Slicer o segmentadores </a:t>
            </a:r>
          </a:p>
        </p:txBody>
      </p:sp>
    </p:spTree>
    <p:extLst>
      <p:ext uri="{BB962C8B-B14F-4D97-AF65-F5344CB8AC3E}">
        <p14:creationId xmlns:p14="http://schemas.microsoft.com/office/powerpoint/2010/main" val="234897279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D7DF4AF-B8F3-4BD7-9B09-F415C04FCA06}"/>
              </a:ext>
            </a:extLst>
          </p:cNvPr>
          <p:cNvSpPr/>
          <p:nvPr/>
        </p:nvSpPr>
        <p:spPr>
          <a:xfrm>
            <a:off x="0" y="0"/>
            <a:ext cx="6267450" cy="6858000"/>
          </a:xfrm>
          <a:prstGeom prst="rect">
            <a:avLst/>
          </a:prstGeom>
          <a:solidFill>
            <a:srgbClr val="373D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DC3835D4-39E3-484A-9743-6277C6ECE8CB}"/>
              </a:ext>
            </a:extLst>
          </p:cNvPr>
          <p:cNvSpPr>
            <a:spLocks noGrp="1"/>
          </p:cNvSpPr>
          <p:nvPr>
            <p:ph type="title"/>
          </p:nvPr>
        </p:nvSpPr>
        <p:spPr>
          <a:xfrm>
            <a:off x="838201" y="365125"/>
            <a:ext cx="4362450" cy="5239637"/>
          </a:xfrm>
        </p:spPr>
        <p:txBody>
          <a:bodyPr>
            <a:normAutofit/>
          </a:bodyPr>
          <a:lstStyle/>
          <a:p>
            <a:pPr algn="ctr"/>
            <a:r>
              <a:rPr lang="es-MX" sz="6600" dirty="0">
                <a:solidFill>
                  <a:schemeClr val="bg1"/>
                </a:solidFill>
                <a:latin typeface="Franklin Gothic Heavy" panose="020B0903020102020204" pitchFamily="34" charset="0"/>
              </a:rPr>
              <a:t>Funciones</a:t>
            </a:r>
            <a:br>
              <a:rPr lang="es-MX" sz="6600" dirty="0">
                <a:solidFill>
                  <a:schemeClr val="bg1"/>
                </a:solidFill>
                <a:latin typeface="Franklin Gothic Heavy" panose="020B0903020102020204" pitchFamily="34" charset="0"/>
              </a:rPr>
            </a:br>
            <a:r>
              <a:rPr lang="es-MX" sz="6600" dirty="0">
                <a:solidFill>
                  <a:schemeClr val="bg1"/>
                </a:solidFill>
                <a:latin typeface="Franklin Gothic Heavy" panose="020B0903020102020204" pitchFamily="34" charset="0"/>
              </a:rPr>
              <a:t>de</a:t>
            </a:r>
            <a:br>
              <a:rPr lang="es-MX" sz="6600" dirty="0">
                <a:solidFill>
                  <a:schemeClr val="bg1"/>
                </a:solidFill>
                <a:latin typeface="Franklin Gothic Heavy" panose="020B0903020102020204" pitchFamily="34" charset="0"/>
              </a:rPr>
            </a:br>
            <a:r>
              <a:rPr lang="es-MX" sz="6600" dirty="0">
                <a:solidFill>
                  <a:schemeClr val="bg1"/>
                </a:solidFill>
                <a:latin typeface="Franklin Gothic Heavy" panose="020B0903020102020204" pitchFamily="34" charset="0"/>
              </a:rPr>
              <a:t>Resumen</a:t>
            </a:r>
          </a:p>
        </p:txBody>
      </p:sp>
      <p:pic>
        <p:nvPicPr>
          <p:cNvPr id="7" name="Imagen 6">
            <a:extLst>
              <a:ext uri="{FF2B5EF4-FFF2-40B4-BE49-F238E27FC236}">
                <a16:creationId xmlns:a16="http://schemas.microsoft.com/office/drawing/2014/main" id="{DC4061D4-ED81-43F9-B414-304F8BF62D61}"/>
              </a:ext>
            </a:extLst>
          </p:cNvPr>
          <p:cNvPicPr>
            <a:picLocks noChangeAspect="1"/>
          </p:cNvPicPr>
          <p:nvPr/>
        </p:nvPicPr>
        <p:blipFill rotWithShape="1">
          <a:blip r:embed="rId2"/>
          <a:srcRect l="39922" t="25000" r="31875" b="11550"/>
          <a:stretch/>
        </p:blipFill>
        <p:spPr>
          <a:xfrm>
            <a:off x="6819899" y="144402"/>
            <a:ext cx="5191126" cy="6569196"/>
          </a:xfrm>
          <a:prstGeom prst="rect">
            <a:avLst/>
          </a:prstGeom>
        </p:spPr>
      </p:pic>
    </p:spTree>
    <p:extLst>
      <p:ext uri="{BB962C8B-B14F-4D97-AF65-F5344CB8AC3E}">
        <p14:creationId xmlns:p14="http://schemas.microsoft.com/office/powerpoint/2010/main" val="208429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D7DF4AF-B8F3-4BD7-9B09-F415C04FCA06}"/>
              </a:ext>
            </a:extLst>
          </p:cNvPr>
          <p:cNvSpPr/>
          <p:nvPr/>
        </p:nvSpPr>
        <p:spPr>
          <a:xfrm>
            <a:off x="8131946" y="0"/>
            <a:ext cx="4060054" cy="6858000"/>
          </a:xfrm>
          <a:prstGeom prst="rect">
            <a:avLst/>
          </a:prstGeom>
          <a:solidFill>
            <a:srgbClr val="0166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DC3835D4-39E3-484A-9743-6277C6ECE8CB}"/>
              </a:ext>
            </a:extLst>
          </p:cNvPr>
          <p:cNvSpPr>
            <a:spLocks noGrp="1"/>
          </p:cNvSpPr>
          <p:nvPr>
            <p:ph type="title"/>
          </p:nvPr>
        </p:nvSpPr>
        <p:spPr>
          <a:xfrm>
            <a:off x="8131946" y="496890"/>
            <a:ext cx="4128394" cy="4958518"/>
          </a:xfrm>
        </p:spPr>
        <p:txBody>
          <a:bodyPr>
            <a:normAutofit/>
          </a:bodyPr>
          <a:lstStyle/>
          <a:p>
            <a:pPr algn="ctr"/>
            <a:r>
              <a:rPr lang="es-MX" sz="6600" dirty="0">
                <a:solidFill>
                  <a:schemeClr val="bg1"/>
                </a:solidFill>
                <a:latin typeface="Franklin Gothic Heavy" panose="020B0903020102020204" pitchFamily="34" charset="0"/>
              </a:rPr>
              <a:t>Formas</a:t>
            </a:r>
            <a:br>
              <a:rPr lang="es-MX" sz="6600" dirty="0">
                <a:solidFill>
                  <a:schemeClr val="bg1"/>
                </a:solidFill>
                <a:latin typeface="Franklin Gothic Heavy" panose="020B0903020102020204" pitchFamily="34" charset="0"/>
              </a:rPr>
            </a:br>
            <a:r>
              <a:rPr lang="es-MX" sz="6600" dirty="0">
                <a:solidFill>
                  <a:schemeClr val="bg1"/>
                </a:solidFill>
                <a:latin typeface="Franklin Gothic Heavy" panose="020B0903020102020204" pitchFamily="34" charset="0"/>
              </a:rPr>
              <a:t>de</a:t>
            </a:r>
            <a:br>
              <a:rPr lang="es-MX" sz="6600" dirty="0">
                <a:solidFill>
                  <a:schemeClr val="bg1"/>
                </a:solidFill>
                <a:latin typeface="Franklin Gothic Heavy" panose="020B0903020102020204" pitchFamily="34" charset="0"/>
              </a:rPr>
            </a:br>
            <a:r>
              <a:rPr lang="es-MX" sz="6600" dirty="0">
                <a:solidFill>
                  <a:schemeClr val="bg1"/>
                </a:solidFill>
                <a:latin typeface="Franklin Gothic Heavy" panose="020B0903020102020204" pitchFamily="34" charset="0"/>
              </a:rPr>
              <a:t>Visualizar </a:t>
            </a:r>
          </a:p>
        </p:txBody>
      </p:sp>
      <p:graphicFrame>
        <p:nvGraphicFramePr>
          <p:cNvPr id="4" name="Tabla 4">
            <a:extLst>
              <a:ext uri="{FF2B5EF4-FFF2-40B4-BE49-F238E27FC236}">
                <a16:creationId xmlns:a16="http://schemas.microsoft.com/office/drawing/2014/main" id="{278CBF6C-B44A-45A8-8AE2-FF98AD2002CC}"/>
              </a:ext>
            </a:extLst>
          </p:cNvPr>
          <p:cNvGraphicFramePr>
            <a:graphicFrameLocks noGrp="1"/>
          </p:cNvGraphicFramePr>
          <p:nvPr>
            <p:extLst>
              <p:ext uri="{D42A27DB-BD31-4B8C-83A1-F6EECF244321}">
                <p14:modId xmlns:p14="http://schemas.microsoft.com/office/powerpoint/2010/main" val="3746289886"/>
              </p:ext>
            </p:extLst>
          </p:nvPr>
        </p:nvGraphicFramePr>
        <p:xfrm>
          <a:off x="-1" y="1"/>
          <a:ext cx="8131947" cy="6912508"/>
        </p:xfrm>
        <a:graphic>
          <a:graphicData uri="http://schemas.openxmlformats.org/drawingml/2006/table">
            <a:tbl>
              <a:tblPr firstRow="1" bandRow="1">
                <a:tableStyleId>{2D5ABB26-0587-4C30-8999-92F81FD0307C}</a:tableStyleId>
              </a:tblPr>
              <a:tblGrid>
                <a:gridCol w="1535838">
                  <a:extLst>
                    <a:ext uri="{9D8B030D-6E8A-4147-A177-3AD203B41FA5}">
                      <a16:colId xmlns:a16="http://schemas.microsoft.com/office/drawing/2014/main" val="1511660124"/>
                    </a:ext>
                  </a:extLst>
                </a:gridCol>
                <a:gridCol w="6596109">
                  <a:extLst>
                    <a:ext uri="{9D8B030D-6E8A-4147-A177-3AD203B41FA5}">
                      <a16:colId xmlns:a16="http://schemas.microsoft.com/office/drawing/2014/main" val="2046876925"/>
                    </a:ext>
                  </a:extLst>
                </a:gridCol>
              </a:tblGrid>
              <a:tr h="467814">
                <a:tc>
                  <a:txBody>
                    <a:bodyPr/>
                    <a:lstStyle/>
                    <a:p>
                      <a:pPr algn="ctr"/>
                      <a:r>
                        <a:rPr lang="es-MX" sz="2000" dirty="0">
                          <a:latin typeface="Franklin Gothic Demi Cond" panose="020B0706030402020204" pitchFamily="34" charset="0"/>
                        </a:rPr>
                        <a:t>Visualización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2000" dirty="0">
                          <a:latin typeface="Franklin Gothic Demi Cond" panose="020B0706030402020204" pitchFamily="34" charset="0"/>
                        </a:rPr>
                        <a:t>Descripción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3015374"/>
                  </a:ext>
                </a:extLst>
              </a:tr>
              <a:tr h="510373">
                <a:tc>
                  <a:txBody>
                    <a:bodyPr/>
                    <a:lstStyle/>
                    <a:p>
                      <a:pPr algn="ctr"/>
                      <a:r>
                        <a:rPr lang="es-MX" sz="1400" dirty="0">
                          <a:latin typeface="Franklin Gothic Demi Cond" panose="020B0706030402020204" pitchFamily="34" charset="0"/>
                        </a:rPr>
                        <a:t>% del Total General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400" dirty="0">
                          <a:latin typeface="Franklin Gothic Demi Cond" panose="020B0706030402020204" pitchFamily="34" charset="0"/>
                        </a:rPr>
                        <a:t>Muestra cada dato del área de valores como un porcentaje, teniendo en cuenta que el total general es 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9638562"/>
                  </a:ext>
                </a:extLst>
              </a:tr>
              <a:tr h="510373">
                <a:tc>
                  <a:txBody>
                    <a:bodyPr/>
                    <a:lstStyle/>
                    <a:p>
                      <a:pPr algn="ctr"/>
                      <a:r>
                        <a:rPr lang="es-MX" sz="1400" dirty="0">
                          <a:latin typeface="Franklin Gothic Demi Cond" panose="020B0706030402020204" pitchFamily="34" charset="0"/>
                        </a:rPr>
                        <a:t>% del Total de Columnas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400" dirty="0">
                          <a:latin typeface="Franklin Gothic Demi Cond" panose="020B0706030402020204" pitchFamily="34" charset="0"/>
                        </a:rPr>
                        <a:t>Visualiza cada dato del área de valores como un porcentaje, teniendo en cuenta que el total de la columna es el 100%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1697849"/>
                  </a:ext>
                </a:extLst>
              </a:tr>
              <a:tr h="510373">
                <a:tc>
                  <a:txBody>
                    <a:bodyPr/>
                    <a:lstStyle/>
                    <a:p>
                      <a:pPr algn="ctr"/>
                      <a:r>
                        <a:rPr lang="es-MX" sz="1400" dirty="0">
                          <a:latin typeface="Franklin Gothic Demi Cond" panose="020B0706030402020204" pitchFamily="34" charset="0"/>
                        </a:rPr>
                        <a:t>% del Total de Filas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400" dirty="0">
                          <a:latin typeface="Franklin Gothic Demi Cond" panose="020B0706030402020204" pitchFamily="34" charset="0"/>
                        </a:rPr>
                        <a:t>Muestra cada dato del área de valores como un porcentaje, teniendo en cuenta que el total de la fila es el 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428477"/>
                  </a:ext>
                </a:extLst>
              </a:tr>
              <a:tr h="655782">
                <a:tc>
                  <a:txBody>
                    <a:bodyPr/>
                    <a:lstStyle/>
                    <a:p>
                      <a:pPr algn="ctr"/>
                      <a:r>
                        <a:rPr lang="es-MX" sz="1400" dirty="0">
                          <a:latin typeface="Franklin Gothic Demi Cond" panose="020B0706030402020204" pitchFamily="34" charset="0"/>
                        </a:rPr>
                        <a:t>% de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400" dirty="0">
                          <a:latin typeface="Franklin Gothic Demi Cond" panose="020B0706030402020204" pitchFamily="34" charset="0"/>
                        </a:rPr>
                        <a:t>Representa los valores en porcentaje respecto a un Ítem o sub categoría elegida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662291"/>
                  </a:ext>
                </a:extLst>
              </a:tr>
              <a:tr h="510373">
                <a:tc>
                  <a:txBody>
                    <a:bodyPr/>
                    <a:lstStyle/>
                    <a:p>
                      <a:pPr algn="ctr"/>
                      <a:r>
                        <a:rPr lang="es-MX" sz="1400" dirty="0">
                          <a:latin typeface="Franklin Gothic Demi Cond" panose="020B0706030402020204" pitchFamily="34" charset="0"/>
                        </a:rPr>
                        <a:t>% de Total de Filas Principales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400" dirty="0">
                          <a:latin typeface="Franklin Gothic Demi Cond" panose="020B0706030402020204" pitchFamily="34" charset="0"/>
                        </a:rPr>
                        <a:t>Muestra cada dato del área de valores como un porcentaje de la suma general de la fila principal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6093923"/>
                  </a:ext>
                </a:extLst>
              </a:tr>
              <a:tr h="758350">
                <a:tc>
                  <a:txBody>
                    <a:bodyPr/>
                    <a:lstStyle/>
                    <a:p>
                      <a:pPr algn="ctr"/>
                      <a:r>
                        <a:rPr lang="es-MX" sz="1400" dirty="0">
                          <a:latin typeface="Franklin Gothic Demi Cond" panose="020B0706030402020204" pitchFamily="34" charset="0"/>
                        </a:rPr>
                        <a:t>% de Total de Columnas Principales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400" dirty="0">
                          <a:latin typeface="Franklin Gothic Demi Cond" panose="020B0706030402020204" pitchFamily="34" charset="0"/>
                        </a:rPr>
                        <a:t>Muestra cada dato del área de valores como un porcentaje de la suma general de la columna principal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7712237"/>
                  </a:ext>
                </a:extLst>
              </a:tr>
              <a:tr h="510373">
                <a:tc>
                  <a:txBody>
                    <a:bodyPr/>
                    <a:lstStyle/>
                    <a:p>
                      <a:pPr algn="ctr"/>
                      <a:r>
                        <a:rPr lang="es-MX" sz="1400" dirty="0">
                          <a:latin typeface="Franklin Gothic Demi Cond" panose="020B0706030402020204" pitchFamily="34" charset="0"/>
                        </a:rPr>
                        <a:t>% del Total Principal General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400" dirty="0">
                          <a:latin typeface="Franklin Gothic Demi Cond" panose="020B0706030402020204" pitchFamily="34" charset="0"/>
                        </a:rPr>
                        <a:t>Muestra los datos del área de valores, como un porcentaje respecto al gran total de toda la tabla dinámica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212918"/>
                  </a:ext>
                </a:extLst>
              </a:tr>
              <a:tr h="467814">
                <a:tc>
                  <a:txBody>
                    <a:bodyPr/>
                    <a:lstStyle/>
                    <a:p>
                      <a:pPr algn="ctr"/>
                      <a:r>
                        <a:rPr lang="es-MX" sz="1400" dirty="0">
                          <a:latin typeface="Franklin Gothic Demi Cond" panose="020B0706030402020204" pitchFamily="34" charset="0"/>
                        </a:rPr>
                        <a:t>Diferencia de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400" dirty="0">
                          <a:latin typeface="Franklin Gothic Demi Cond" panose="020B0706030402020204" pitchFamily="34" charset="0"/>
                        </a:rPr>
                        <a:t>Muestra la diferencia de un ítem comparado con otro ítem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8062113"/>
                  </a:ext>
                </a:extLst>
              </a:tr>
              <a:tr h="510373">
                <a:tc>
                  <a:txBody>
                    <a:bodyPr/>
                    <a:lstStyle/>
                    <a:p>
                      <a:pPr algn="ctr"/>
                      <a:r>
                        <a:rPr lang="es-MX" sz="1400" dirty="0">
                          <a:latin typeface="Franklin Gothic Demi Cond" panose="020B0706030402020204" pitchFamily="34" charset="0"/>
                        </a:rPr>
                        <a:t>% de la Diferencia 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400" dirty="0">
                          <a:latin typeface="Franklin Gothic Demi Cond" panose="020B0706030402020204" pitchFamily="34" charset="0"/>
                        </a:rPr>
                        <a:t>Muestra como porcentaje la diferencia de un ítem respecto a otro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531544"/>
                  </a:ext>
                </a:extLst>
              </a:tr>
              <a:tr h="467814">
                <a:tc>
                  <a:txBody>
                    <a:bodyPr/>
                    <a:lstStyle/>
                    <a:p>
                      <a:pPr algn="ctr"/>
                      <a:r>
                        <a:rPr lang="es-MX" sz="1400" dirty="0">
                          <a:latin typeface="Franklin Gothic Demi Cond" panose="020B0706030402020204" pitchFamily="34" charset="0"/>
                        </a:rPr>
                        <a:t>Total 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400" dirty="0">
                          <a:latin typeface="Franklin Gothic Demi Cond" panose="020B0706030402020204" pitchFamily="34" charset="0"/>
                        </a:rPr>
                        <a:t>Calcula un total acumulado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1779547"/>
                  </a:ext>
                </a:extLst>
              </a:tr>
              <a:tr h="467814">
                <a:tc>
                  <a:txBody>
                    <a:bodyPr/>
                    <a:lstStyle/>
                    <a:p>
                      <a:pPr algn="ctr"/>
                      <a:r>
                        <a:rPr lang="es-MX" sz="1400" dirty="0">
                          <a:latin typeface="Franklin Gothic Demi Cond" panose="020B0706030402020204" pitchFamily="34" charset="0"/>
                        </a:rPr>
                        <a:t>% del Total 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400" dirty="0">
                          <a:latin typeface="Franklin Gothic Demi Cond" panose="020B0706030402020204" pitchFamily="34" charset="0"/>
                        </a:rPr>
                        <a:t>Calcula un total acumulado como porcentaje del 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691516"/>
                  </a:ext>
                </a:extLst>
              </a:tr>
              <a:tr h="510373">
                <a:tc>
                  <a:txBody>
                    <a:bodyPr/>
                    <a:lstStyle/>
                    <a:p>
                      <a:pPr algn="ctr"/>
                      <a:r>
                        <a:rPr lang="es-MX" sz="1400" dirty="0">
                          <a:latin typeface="Franklin Gothic Demi Cond" panose="020B0706030402020204" pitchFamily="34" charset="0"/>
                        </a:rPr>
                        <a:t>Clasificar de Menor a Mayor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400" dirty="0">
                          <a:latin typeface="Franklin Gothic Demi Cond" panose="020B0706030402020204" pitchFamily="34" charset="0"/>
                        </a:rPr>
                        <a:t>Clasifica los valores con números enteres consecutivos donde el 1 es el valor más pequeño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3295435"/>
                  </a:ext>
                </a:extLst>
              </a:tr>
            </a:tbl>
          </a:graphicData>
        </a:graphic>
      </p:graphicFrame>
    </p:spTree>
    <p:extLst>
      <p:ext uri="{BB962C8B-B14F-4D97-AF65-F5344CB8AC3E}">
        <p14:creationId xmlns:p14="http://schemas.microsoft.com/office/powerpoint/2010/main" val="4164811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D182DBC-6A96-44E9-A614-6549A0A1E286}"/>
              </a:ext>
            </a:extLst>
          </p:cNvPr>
          <p:cNvSpPr>
            <a:spLocks noGrp="1"/>
          </p:cNvSpPr>
          <p:nvPr>
            <p:ph type="title"/>
          </p:nvPr>
        </p:nvSpPr>
        <p:spPr>
          <a:xfrm>
            <a:off x="571120" y="609600"/>
            <a:ext cx="6020559" cy="1325563"/>
          </a:xfrm>
        </p:spPr>
        <p:txBody>
          <a:bodyPr>
            <a:normAutofit/>
          </a:bodyPr>
          <a:lstStyle/>
          <a:p>
            <a:r>
              <a:rPr lang="es-MX" dirty="0">
                <a:latin typeface="Franklin Gothic Heavy" panose="020B0903020102020204" pitchFamily="34" charset="0"/>
              </a:rPr>
              <a:t>Campos calculados</a:t>
            </a:r>
          </a:p>
        </p:txBody>
      </p:sp>
      <p:sp>
        <p:nvSpPr>
          <p:cNvPr id="3" name="Marcador de contenido 2">
            <a:extLst>
              <a:ext uri="{FF2B5EF4-FFF2-40B4-BE49-F238E27FC236}">
                <a16:creationId xmlns:a16="http://schemas.microsoft.com/office/drawing/2014/main" id="{B84F7A83-74E9-4426-A7DF-987E7791D3AD}"/>
              </a:ext>
            </a:extLst>
          </p:cNvPr>
          <p:cNvSpPr>
            <a:spLocks noGrp="1"/>
          </p:cNvSpPr>
          <p:nvPr>
            <p:ph idx="1"/>
          </p:nvPr>
        </p:nvSpPr>
        <p:spPr>
          <a:xfrm>
            <a:off x="838201" y="2191807"/>
            <a:ext cx="4298680" cy="4056593"/>
          </a:xfrm>
        </p:spPr>
        <p:txBody>
          <a:bodyPr>
            <a:normAutofit fontScale="92500"/>
          </a:bodyPr>
          <a:lstStyle/>
          <a:p>
            <a:pPr algn="just"/>
            <a:r>
              <a:rPr lang="es-MX" dirty="0">
                <a:latin typeface="Franklin Gothic Demi Cond" panose="020B0706030402020204" pitchFamily="34" charset="0"/>
              </a:rPr>
              <a:t>Son columnas “virtuales” creadas a partir de operaciones realizadas entre las mismas columnas de la tabla dinámica, decimos que son virtuales por que no existen en el origen de datos. Al crear un campo calculado contamos con el beneficio que se puede interactuar con él al igual que un campo común. </a:t>
            </a:r>
          </a:p>
        </p:txBody>
      </p:sp>
      <p:pic>
        <p:nvPicPr>
          <p:cNvPr id="4" name="Imagen 3">
            <a:extLst>
              <a:ext uri="{FF2B5EF4-FFF2-40B4-BE49-F238E27FC236}">
                <a16:creationId xmlns:a16="http://schemas.microsoft.com/office/drawing/2014/main" id="{EEF7C219-69C2-4AFC-A119-B7F9DF12E9F9}"/>
              </a:ext>
            </a:extLst>
          </p:cNvPr>
          <p:cNvPicPr>
            <a:picLocks noChangeAspect="1"/>
          </p:cNvPicPr>
          <p:nvPr/>
        </p:nvPicPr>
        <p:blipFill rotWithShape="1">
          <a:blip r:embed="rId2"/>
          <a:srcRect l="36719" t="37917" r="28594" b="25278"/>
          <a:stretch/>
        </p:blipFill>
        <p:spPr>
          <a:xfrm>
            <a:off x="5542126" y="2454202"/>
            <a:ext cx="6476769" cy="3865635"/>
          </a:xfrm>
          <a:prstGeom prst="rect">
            <a:avLst/>
          </a:prstGeom>
        </p:spPr>
      </p:pic>
    </p:spTree>
    <p:extLst>
      <p:ext uri="{BB962C8B-B14F-4D97-AF65-F5344CB8AC3E}">
        <p14:creationId xmlns:p14="http://schemas.microsoft.com/office/powerpoint/2010/main" val="29612903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CC04DC-9143-4E98-8B52-855A82D4E66D}"/>
              </a:ext>
            </a:extLst>
          </p:cNvPr>
          <p:cNvSpPr>
            <a:spLocks noGrp="1"/>
          </p:cNvSpPr>
          <p:nvPr>
            <p:ph type="title"/>
          </p:nvPr>
        </p:nvSpPr>
        <p:spPr/>
        <p:txBody>
          <a:bodyPr/>
          <a:lstStyle/>
          <a:p>
            <a:pPr algn="ctr"/>
            <a:r>
              <a:rPr lang="es-MX" dirty="0">
                <a:solidFill>
                  <a:srgbClr val="373D3D"/>
                </a:solidFill>
                <a:latin typeface="Franklin Gothic Heavy" panose="020B0903020102020204" pitchFamily="34" charset="0"/>
              </a:rPr>
              <a:t>Herramientas</a:t>
            </a:r>
            <a:r>
              <a:rPr lang="es-MX" dirty="0">
                <a:latin typeface="Franklin Gothic Heavy" panose="020B0903020102020204" pitchFamily="34" charset="0"/>
              </a:rPr>
              <a:t> de tablas dinámicas</a:t>
            </a:r>
            <a:br>
              <a:rPr lang="es-MX" dirty="0">
                <a:latin typeface="Franklin Gothic Heavy" panose="020B0903020102020204" pitchFamily="34" charset="0"/>
              </a:rPr>
            </a:br>
            <a:r>
              <a:rPr lang="es-MX" dirty="0">
                <a:solidFill>
                  <a:srgbClr val="016693"/>
                </a:solidFill>
                <a:latin typeface="Franklin Gothic Heavy" panose="020B0903020102020204" pitchFamily="34" charset="0"/>
              </a:rPr>
              <a:t>Analizar y Diseño</a:t>
            </a:r>
          </a:p>
        </p:txBody>
      </p:sp>
      <p:sp>
        <p:nvSpPr>
          <p:cNvPr id="3" name="Marcador de contenido 2">
            <a:extLst>
              <a:ext uri="{FF2B5EF4-FFF2-40B4-BE49-F238E27FC236}">
                <a16:creationId xmlns:a16="http://schemas.microsoft.com/office/drawing/2014/main" id="{4C43272B-BEF3-400B-9726-59CD4BF7EA39}"/>
              </a:ext>
            </a:extLst>
          </p:cNvPr>
          <p:cNvSpPr>
            <a:spLocks noGrp="1"/>
          </p:cNvSpPr>
          <p:nvPr>
            <p:ph idx="1"/>
          </p:nvPr>
        </p:nvSpPr>
        <p:spPr/>
        <p:txBody>
          <a:bodyPr/>
          <a:lstStyle/>
          <a:p>
            <a:endParaRPr lang="es-MX" dirty="0"/>
          </a:p>
        </p:txBody>
      </p:sp>
    </p:spTree>
    <p:extLst>
      <p:ext uri="{BB962C8B-B14F-4D97-AF65-F5344CB8AC3E}">
        <p14:creationId xmlns:p14="http://schemas.microsoft.com/office/powerpoint/2010/main" val="3535086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7332EC-224A-47EB-8380-CE9B0187A42E}"/>
              </a:ext>
            </a:extLst>
          </p:cNvPr>
          <p:cNvSpPr>
            <a:spLocks noGrp="1"/>
          </p:cNvSpPr>
          <p:nvPr>
            <p:ph type="title"/>
          </p:nvPr>
        </p:nvSpPr>
        <p:spPr/>
        <p:txBody>
          <a:bodyPr/>
          <a:lstStyle/>
          <a:p>
            <a:r>
              <a:rPr lang="es-MX" dirty="0">
                <a:solidFill>
                  <a:srgbClr val="016693"/>
                </a:solidFill>
                <a:latin typeface="Franklin Gothic Heavy" panose="020B0903020102020204" pitchFamily="34" charset="0"/>
              </a:rPr>
              <a:t>Configuraciones</a:t>
            </a:r>
            <a:r>
              <a:rPr lang="es-MX" dirty="0">
                <a:latin typeface="Franklin Gothic Heavy" panose="020B0903020102020204" pitchFamily="34" charset="0"/>
              </a:rPr>
              <a:t> de </a:t>
            </a:r>
            <a:r>
              <a:rPr lang="es-MX" dirty="0">
                <a:solidFill>
                  <a:srgbClr val="016693"/>
                </a:solidFill>
                <a:latin typeface="Franklin Gothic Heavy" panose="020B0903020102020204" pitchFamily="34" charset="0"/>
              </a:rPr>
              <a:t>campo</a:t>
            </a:r>
            <a:r>
              <a:rPr lang="es-MX" dirty="0">
                <a:latin typeface="Franklin Gothic Heavy" panose="020B0903020102020204" pitchFamily="34" charset="0"/>
              </a:rPr>
              <a:t> y campo de </a:t>
            </a:r>
            <a:r>
              <a:rPr lang="es-MX" dirty="0">
                <a:solidFill>
                  <a:srgbClr val="016693"/>
                </a:solidFill>
                <a:latin typeface="Franklin Gothic Heavy" panose="020B0903020102020204" pitchFamily="34" charset="0"/>
              </a:rPr>
              <a:t>valor</a:t>
            </a:r>
          </a:p>
        </p:txBody>
      </p:sp>
      <p:sp>
        <p:nvSpPr>
          <p:cNvPr id="3" name="Marcador de contenido 2">
            <a:extLst>
              <a:ext uri="{FF2B5EF4-FFF2-40B4-BE49-F238E27FC236}">
                <a16:creationId xmlns:a16="http://schemas.microsoft.com/office/drawing/2014/main" id="{780F6E34-BCAA-49C5-BA6F-7E48E53CBF3B}"/>
              </a:ext>
            </a:extLst>
          </p:cNvPr>
          <p:cNvSpPr>
            <a:spLocks noGrp="1"/>
          </p:cNvSpPr>
          <p:nvPr>
            <p:ph idx="1"/>
          </p:nvPr>
        </p:nvSpPr>
        <p:spPr/>
        <p:txBody>
          <a:bodyPr/>
          <a:lstStyle/>
          <a:p>
            <a:endParaRPr lang="es-MX" dirty="0"/>
          </a:p>
        </p:txBody>
      </p:sp>
    </p:spTree>
    <p:extLst>
      <p:ext uri="{BB962C8B-B14F-4D97-AF65-F5344CB8AC3E}">
        <p14:creationId xmlns:p14="http://schemas.microsoft.com/office/powerpoint/2010/main" val="329679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D1246-A25A-48FE-9D1A-BB890C239058}"/>
              </a:ext>
            </a:extLst>
          </p:cNvPr>
          <p:cNvSpPr>
            <a:spLocks noGrp="1"/>
          </p:cNvSpPr>
          <p:nvPr>
            <p:ph type="title"/>
          </p:nvPr>
        </p:nvSpPr>
        <p:spPr/>
        <p:txBody>
          <a:bodyPr/>
          <a:lstStyle/>
          <a:p>
            <a:r>
              <a:rPr lang="es-MX" dirty="0">
                <a:solidFill>
                  <a:srgbClr val="016693"/>
                </a:solidFill>
                <a:latin typeface="Franklin Gothic Heavy" panose="020B0903020102020204" pitchFamily="34" charset="0"/>
              </a:rPr>
              <a:t>Opciones</a:t>
            </a:r>
            <a:r>
              <a:rPr lang="es-MX" dirty="0">
                <a:latin typeface="Franklin Gothic Heavy" panose="020B0903020102020204" pitchFamily="34" charset="0"/>
              </a:rPr>
              <a:t> de tabla dinámica</a:t>
            </a:r>
          </a:p>
        </p:txBody>
      </p:sp>
      <p:sp>
        <p:nvSpPr>
          <p:cNvPr id="3" name="Marcador de contenido 2">
            <a:extLst>
              <a:ext uri="{FF2B5EF4-FFF2-40B4-BE49-F238E27FC236}">
                <a16:creationId xmlns:a16="http://schemas.microsoft.com/office/drawing/2014/main" id="{BB7788A3-F88A-4BB1-8B4F-345C47064329}"/>
              </a:ext>
            </a:extLst>
          </p:cNvPr>
          <p:cNvSpPr>
            <a:spLocks noGrp="1"/>
          </p:cNvSpPr>
          <p:nvPr>
            <p:ph idx="1"/>
          </p:nvPr>
        </p:nvSpPr>
        <p:spPr/>
        <p:txBody>
          <a:bodyPr/>
          <a:lstStyle/>
          <a:p>
            <a:endParaRPr lang="es-MX" dirty="0"/>
          </a:p>
        </p:txBody>
      </p:sp>
    </p:spTree>
    <p:extLst>
      <p:ext uri="{BB962C8B-B14F-4D97-AF65-F5344CB8AC3E}">
        <p14:creationId xmlns:p14="http://schemas.microsoft.com/office/powerpoint/2010/main" val="1867639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05F9DEBC-7B76-4F18-B0A6-FDC87178B7EE}"/>
              </a:ext>
            </a:extLst>
          </p:cNvPr>
          <p:cNvSpPr/>
          <p:nvPr/>
        </p:nvSpPr>
        <p:spPr>
          <a:xfrm>
            <a:off x="0" y="0"/>
            <a:ext cx="7096125" cy="6858000"/>
          </a:xfrm>
          <a:prstGeom prst="rect">
            <a:avLst/>
          </a:prstGeom>
          <a:solidFill>
            <a:srgbClr val="0166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ítulo 1">
            <a:extLst>
              <a:ext uri="{FF2B5EF4-FFF2-40B4-BE49-F238E27FC236}">
                <a16:creationId xmlns:a16="http://schemas.microsoft.com/office/drawing/2014/main" id="{D5C3DD6C-8982-4403-8E41-DA7F4319D418}"/>
              </a:ext>
            </a:extLst>
          </p:cNvPr>
          <p:cNvSpPr>
            <a:spLocks noGrp="1"/>
          </p:cNvSpPr>
          <p:nvPr>
            <p:ph type="title" idx="4294967295"/>
          </p:nvPr>
        </p:nvSpPr>
        <p:spPr>
          <a:xfrm>
            <a:off x="452761" y="195309"/>
            <a:ext cx="6072326" cy="2016987"/>
          </a:xfrm>
          <a:noFill/>
          <a:ln w="19050">
            <a:noFill/>
          </a:ln>
        </p:spPr>
        <p:txBody>
          <a:bodyPr wrap="square" anchor="ctr">
            <a:normAutofit/>
          </a:bodyPr>
          <a:lstStyle/>
          <a:p>
            <a:pPr algn="ctr"/>
            <a:r>
              <a:rPr lang="es-MX" sz="4800" dirty="0">
                <a:latin typeface="Franklin Gothic Heavy" panose="020B0903020102020204" pitchFamily="34" charset="0"/>
              </a:rPr>
              <a:t>¿Qué son las tablas dinámicas?</a:t>
            </a:r>
          </a:p>
        </p:txBody>
      </p:sp>
      <p:sp>
        <p:nvSpPr>
          <p:cNvPr id="3" name="Marcador de contenido 2">
            <a:extLst>
              <a:ext uri="{FF2B5EF4-FFF2-40B4-BE49-F238E27FC236}">
                <a16:creationId xmlns:a16="http://schemas.microsoft.com/office/drawing/2014/main" id="{23780ED0-5B06-43D0-A5F9-C486ECAE940F}"/>
              </a:ext>
            </a:extLst>
          </p:cNvPr>
          <p:cNvSpPr>
            <a:spLocks noGrp="1"/>
          </p:cNvSpPr>
          <p:nvPr>
            <p:ph idx="4294967295"/>
          </p:nvPr>
        </p:nvSpPr>
        <p:spPr>
          <a:xfrm>
            <a:off x="284085" y="2540771"/>
            <a:ext cx="6684886" cy="3988755"/>
          </a:xfrm>
        </p:spPr>
        <p:txBody>
          <a:bodyPr>
            <a:normAutofit/>
          </a:bodyPr>
          <a:lstStyle/>
          <a:p>
            <a:pPr marL="0" indent="0" algn="just">
              <a:buNone/>
            </a:pPr>
            <a:r>
              <a:rPr lang="es-MX" sz="3600" dirty="0">
                <a:latin typeface="Franklin Gothic Demi Cond" panose="020B0706030402020204" pitchFamily="34" charset="0"/>
              </a:rPr>
              <a:t>Es una de las herramientas más potentes que nos ofrece Microsoft Excel la cual nos permite categorizar, organizar, explorar, resumir, filtrar, calcular y agrupar datos desde un origen para su posterior interpretación y presentación</a:t>
            </a:r>
            <a:r>
              <a:rPr lang="es-MX" sz="2000" dirty="0">
                <a:latin typeface="Franklin Gothic Demi Cond" panose="020B0706030402020204" pitchFamily="34" charset="0"/>
              </a:rPr>
              <a:t>.</a:t>
            </a:r>
          </a:p>
        </p:txBody>
      </p:sp>
      <p:pic>
        <p:nvPicPr>
          <p:cNvPr id="5" name="Imagen 4">
            <a:extLst>
              <a:ext uri="{FF2B5EF4-FFF2-40B4-BE49-F238E27FC236}">
                <a16:creationId xmlns:a16="http://schemas.microsoft.com/office/drawing/2014/main" id="{908E46CC-0F28-4D0B-B179-69567C26B7F4}"/>
              </a:ext>
            </a:extLst>
          </p:cNvPr>
          <p:cNvPicPr>
            <a:picLocks noChangeAspect="1"/>
          </p:cNvPicPr>
          <p:nvPr/>
        </p:nvPicPr>
        <p:blipFill rotWithShape="1">
          <a:blip r:embed="rId2"/>
          <a:srcRect l="51019" t="29792" r="25540" b="12766"/>
          <a:stretch/>
        </p:blipFill>
        <p:spPr>
          <a:xfrm>
            <a:off x="7864091" y="727316"/>
            <a:ext cx="3533775" cy="4870794"/>
          </a:xfrm>
          <a:prstGeom prst="rect">
            <a:avLst/>
          </a:prstGeom>
          <a:ln w="28575">
            <a:solidFill>
              <a:srgbClr val="373D3D"/>
            </a:solidFill>
          </a:ln>
        </p:spPr>
      </p:pic>
    </p:spTree>
    <p:extLst>
      <p:ext uri="{BB962C8B-B14F-4D97-AF65-F5344CB8AC3E}">
        <p14:creationId xmlns:p14="http://schemas.microsoft.com/office/powerpoint/2010/main" val="1114498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58B9D7-C4C5-4D4A-9012-7E4AEB6B6E2A}"/>
              </a:ext>
            </a:extLst>
          </p:cNvPr>
          <p:cNvSpPr>
            <a:spLocks noGrp="1"/>
          </p:cNvSpPr>
          <p:nvPr>
            <p:ph type="title"/>
          </p:nvPr>
        </p:nvSpPr>
        <p:spPr/>
        <p:txBody>
          <a:bodyPr/>
          <a:lstStyle/>
          <a:p>
            <a:r>
              <a:rPr lang="es-MX" dirty="0">
                <a:solidFill>
                  <a:srgbClr val="016693"/>
                </a:solidFill>
                <a:latin typeface="Franklin Gothic Heavy" panose="020B0903020102020204" pitchFamily="34" charset="0"/>
              </a:rPr>
              <a:t>¿Por qué utilizar </a:t>
            </a:r>
            <a:r>
              <a:rPr lang="es-MX" dirty="0">
                <a:latin typeface="Franklin Gothic Heavy" panose="020B0903020102020204" pitchFamily="34" charset="0"/>
              </a:rPr>
              <a:t>tablas dinámicas?</a:t>
            </a:r>
          </a:p>
        </p:txBody>
      </p:sp>
      <p:sp>
        <p:nvSpPr>
          <p:cNvPr id="3" name="Marcador de contenido 2">
            <a:extLst>
              <a:ext uri="{FF2B5EF4-FFF2-40B4-BE49-F238E27FC236}">
                <a16:creationId xmlns:a16="http://schemas.microsoft.com/office/drawing/2014/main" id="{FDCB3732-7859-4782-A3CB-BB2195B4B393}"/>
              </a:ext>
            </a:extLst>
          </p:cNvPr>
          <p:cNvSpPr>
            <a:spLocks noGrp="1"/>
          </p:cNvSpPr>
          <p:nvPr>
            <p:ph idx="1"/>
          </p:nvPr>
        </p:nvSpPr>
        <p:spPr>
          <a:xfrm>
            <a:off x="838200" y="1852258"/>
            <a:ext cx="10515600" cy="4351338"/>
          </a:xfrm>
        </p:spPr>
        <p:txBody>
          <a:bodyPr>
            <a:normAutofit fontScale="92500" lnSpcReduction="20000"/>
          </a:bodyPr>
          <a:lstStyle/>
          <a:p>
            <a:pPr algn="just" fontAlgn="base">
              <a:lnSpc>
                <a:spcPct val="100000"/>
              </a:lnSpc>
            </a:pPr>
            <a:r>
              <a:rPr lang="es-MX" sz="3200" dirty="0">
                <a:latin typeface="Franklin Gothic Demi Cond" panose="020B0706030402020204" pitchFamily="34" charset="0"/>
              </a:rPr>
              <a:t>La primera es que nos permitirá analizar y calcular gran cantidad de datos en forma rápida y precisa.</a:t>
            </a:r>
          </a:p>
          <a:p>
            <a:pPr algn="just" fontAlgn="base">
              <a:lnSpc>
                <a:spcPct val="100000"/>
              </a:lnSpc>
            </a:pPr>
            <a:r>
              <a:rPr lang="es-MX" sz="3200" dirty="0">
                <a:latin typeface="Franklin Gothic Demi Cond" panose="020B0706030402020204" pitchFamily="34" charset="0"/>
              </a:rPr>
              <a:t>Disminuye el numero de errores al no crear manualmente las fórmulas.</a:t>
            </a:r>
          </a:p>
          <a:p>
            <a:pPr algn="just" fontAlgn="base">
              <a:lnSpc>
                <a:spcPct val="100000"/>
              </a:lnSpc>
            </a:pPr>
            <a:r>
              <a:rPr lang="es-MX" sz="3200" dirty="0">
                <a:latin typeface="Franklin Gothic Demi Cond" panose="020B0706030402020204" pitchFamily="34" charset="0"/>
              </a:rPr>
              <a:t>La actualización de nuevos datos provenientes del origen, están a un clic. </a:t>
            </a:r>
          </a:p>
          <a:p>
            <a:pPr algn="just" fontAlgn="base">
              <a:lnSpc>
                <a:spcPct val="100000"/>
              </a:lnSpc>
            </a:pPr>
            <a:r>
              <a:rPr lang="es-MX" sz="3200" dirty="0">
                <a:latin typeface="Franklin Gothic Demi Cond" panose="020B0706030402020204" pitchFamily="34" charset="0"/>
              </a:rPr>
              <a:t>Convierten grandes cantidades de datos en información útil para la toma de decisiones.</a:t>
            </a:r>
          </a:p>
          <a:p>
            <a:pPr algn="just" fontAlgn="base">
              <a:lnSpc>
                <a:spcPct val="100000"/>
              </a:lnSpc>
            </a:pPr>
            <a:r>
              <a:rPr lang="es-MX" sz="3200" dirty="0">
                <a:latin typeface="Franklin Gothic Demi Cond" panose="020B0706030402020204" pitchFamily="34" charset="0"/>
              </a:rPr>
              <a:t>Agregar totales, subtotales o filtrar, por categoría requiere poco esfuerzo.</a:t>
            </a:r>
          </a:p>
        </p:txBody>
      </p:sp>
    </p:spTree>
    <p:extLst>
      <p:ext uri="{BB962C8B-B14F-4D97-AF65-F5344CB8AC3E}">
        <p14:creationId xmlns:p14="http://schemas.microsoft.com/office/powerpoint/2010/main" val="91296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5C1E0-3502-4BF2-8BF6-8C1022E40FC2}"/>
              </a:ext>
            </a:extLst>
          </p:cNvPr>
          <p:cNvSpPr>
            <a:spLocks noGrp="1"/>
          </p:cNvSpPr>
          <p:nvPr>
            <p:ph type="title"/>
          </p:nvPr>
        </p:nvSpPr>
        <p:spPr/>
        <p:txBody>
          <a:bodyPr/>
          <a:lstStyle/>
          <a:p>
            <a:r>
              <a:rPr lang="es-MX" dirty="0">
                <a:solidFill>
                  <a:srgbClr val="016693"/>
                </a:solidFill>
                <a:latin typeface="Franklin Gothic Heavy" panose="020B0903020102020204" pitchFamily="34" charset="0"/>
              </a:rPr>
              <a:t>¿Cuándo utilizarlas?</a:t>
            </a:r>
          </a:p>
        </p:txBody>
      </p:sp>
      <p:sp>
        <p:nvSpPr>
          <p:cNvPr id="3" name="Marcador de contenido 2">
            <a:extLst>
              <a:ext uri="{FF2B5EF4-FFF2-40B4-BE49-F238E27FC236}">
                <a16:creationId xmlns:a16="http://schemas.microsoft.com/office/drawing/2014/main" id="{3F27F041-32C9-4B58-A5C0-EB04F826664C}"/>
              </a:ext>
            </a:extLst>
          </p:cNvPr>
          <p:cNvSpPr>
            <a:spLocks noGrp="1"/>
          </p:cNvSpPr>
          <p:nvPr>
            <p:ph idx="1"/>
          </p:nvPr>
        </p:nvSpPr>
        <p:spPr/>
        <p:txBody>
          <a:bodyPr>
            <a:normAutofit/>
          </a:bodyPr>
          <a:lstStyle/>
          <a:p>
            <a:r>
              <a:rPr lang="es-MX" dirty="0">
                <a:latin typeface="Franklin Gothic Demi Cond" panose="020B0706030402020204" pitchFamily="34" charset="0"/>
              </a:rPr>
              <a:t>Necesites analizar grandes cantidades de datos de  una forma más eficiente y eficaz. </a:t>
            </a:r>
          </a:p>
          <a:p>
            <a:r>
              <a:rPr lang="es-MX" dirty="0">
                <a:latin typeface="Franklin Gothic Demi Cond" panose="020B0706030402020204" pitchFamily="34" charset="0"/>
              </a:rPr>
              <a:t>Cuando necesites encontrar tendencias o comportamientos entre los datos.</a:t>
            </a:r>
          </a:p>
          <a:p>
            <a:r>
              <a:rPr lang="es-MX" dirty="0">
                <a:latin typeface="Franklin Gothic Demi Cond" panose="020B0706030402020204" pitchFamily="34" charset="0"/>
              </a:rPr>
              <a:t> Quieras crear un reporte o varios formatos. </a:t>
            </a:r>
          </a:p>
          <a:p>
            <a:r>
              <a:rPr lang="es-MX" dirty="0">
                <a:latin typeface="Franklin Gothic Demi Cond" panose="020B0706030402020204" pitchFamily="34" charset="0"/>
              </a:rPr>
              <a:t>Necesites hacer comparaciones entre elementos de una categoría, o entre varias categorías. </a:t>
            </a:r>
          </a:p>
          <a:p>
            <a:r>
              <a:rPr lang="es-MX" dirty="0">
                <a:latin typeface="Franklin Gothic Demi Cond" panose="020B0706030402020204" pitchFamily="34" charset="0"/>
              </a:rPr>
              <a:t>Requieras agrupar o categorizar datos, o calcular nuevas columnas a partir de las que ya se encuentran en la tabla. </a:t>
            </a:r>
          </a:p>
        </p:txBody>
      </p:sp>
    </p:spTree>
    <p:extLst>
      <p:ext uri="{BB962C8B-B14F-4D97-AF65-F5344CB8AC3E}">
        <p14:creationId xmlns:p14="http://schemas.microsoft.com/office/powerpoint/2010/main" val="2684223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99C248B-47D3-41DF-A1DC-8B38652A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787" y="458856"/>
            <a:ext cx="7778213" cy="5907457"/>
          </a:xfrm>
          <a:custGeom>
            <a:avLst/>
            <a:gdLst>
              <a:gd name="connsiteX0" fmla="*/ 3727582 w 7778213"/>
              <a:gd name="connsiteY0" fmla="*/ 0 h 5905781"/>
              <a:gd name="connsiteX1" fmla="*/ 7778213 w 7778213"/>
              <a:gd name="connsiteY1" fmla="*/ 0 h 5905781"/>
              <a:gd name="connsiteX2" fmla="*/ 7778213 w 7778213"/>
              <a:gd name="connsiteY2" fmla="*/ 5905761 h 5905781"/>
              <a:gd name="connsiteX3" fmla="*/ 7485321 w 7778213"/>
              <a:gd name="connsiteY3" fmla="*/ 5905761 h 5905781"/>
              <a:gd name="connsiteX4" fmla="*/ 7485321 w 7778213"/>
              <a:gd name="connsiteY4" fmla="*/ 5905762 h 5905781"/>
              <a:gd name="connsiteX5" fmla="*/ 4228895 w 7778213"/>
              <a:gd name="connsiteY5" fmla="*/ 5905762 h 5905781"/>
              <a:gd name="connsiteX6" fmla="*/ 4228895 w 7778213"/>
              <a:gd name="connsiteY6" fmla="*/ 5905780 h 5905781"/>
              <a:gd name="connsiteX7" fmla="*/ 3936003 w 7778213"/>
              <a:gd name="connsiteY7" fmla="*/ 5905780 h 5905781"/>
              <a:gd name="connsiteX8" fmla="*/ 3936003 w 7778213"/>
              <a:gd name="connsiteY8" fmla="*/ 5905781 h 5905781"/>
              <a:gd name="connsiteX9" fmla="*/ 0 w 7778213"/>
              <a:gd name="connsiteY9" fmla="*/ 5905781 h 5905781"/>
              <a:gd name="connsiteX10" fmla="*/ 2796838 w 7778213"/>
              <a:gd name="connsiteY10" fmla="*/ 20 h 5905781"/>
              <a:gd name="connsiteX11" fmla="*/ 3089730 w 7778213"/>
              <a:gd name="connsiteY11" fmla="*/ 20 h 5905781"/>
              <a:gd name="connsiteX12" fmla="*/ 3089730 w 7778213"/>
              <a:gd name="connsiteY12" fmla="*/ 19 h 5905781"/>
              <a:gd name="connsiteX13" fmla="*/ 3434690 w 7778213"/>
              <a:gd name="connsiteY13" fmla="*/ 19 h 5905781"/>
              <a:gd name="connsiteX14" fmla="*/ 3434690 w 7778213"/>
              <a:gd name="connsiteY14" fmla="*/ 1 h 5905781"/>
              <a:gd name="connsiteX15" fmla="*/ 3727582 w 7778213"/>
              <a:gd name="connsiteY15" fmla="*/ 1 h 590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8213" h="5905781">
                <a:moveTo>
                  <a:pt x="3727582" y="0"/>
                </a:moveTo>
                <a:lnTo>
                  <a:pt x="7778213" y="0"/>
                </a:lnTo>
                <a:lnTo>
                  <a:pt x="7778213" y="5905761"/>
                </a:lnTo>
                <a:lnTo>
                  <a:pt x="7485321" y="5905761"/>
                </a:lnTo>
                <a:lnTo>
                  <a:pt x="7485321" y="5905762"/>
                </a:lnTo>
                <a:lnTo>
                  <a:pt x="4228895" y="5905762"/>
                </a:lnTo>
                <a:lnTo>
                  <a:pt x="4228895" y="5905780"/>
                </a:lnTo>
                <a:lnTo>
                  <a:pt x="3936003" y="5905780"/>
                </a:lnTo>
                <a:lnTo>
                  <a:pt x="3936003" y="5905781"/>
                </a:lnTo>
                <a:lnTo>
                  <a:pt x="0" y="5905781"/>
                </a:lnTo>
                <a:lnTo>
                  <a:pt x="2796838" y="20"/>
                </a:lnTo>
                <a:lnTo>
                  <a:pt x="3089730" y="20"/>
                </a:lnTo>
                <a:lnTo>
                  <a:pt x="3089730" y="19"/>
                </a:lnTo>
                <a:lnTo>
                  <a:pt x="3434690" y="19"/>
                </a:lnTo>
                <a:lnTo>
                  <a:pt x="3434690" y="1"/>
                </a:lnTo>
                <a:lnTo>
                  <a:pt x="3727582"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ítulo 1">
            <a:extLst>
              <a:ext uri="{FF2B5EF4-FFF2-40B4-BE49-F238E27FC236}">
                <a16:creationId xmlns:a16="http://schemas.microsoft.com/office/drawing/2014/main" id="{E7ADEC15-45DC-482A-9D0D-CF26D4AAD806}"/>
              </a:ext>
            </a:extLst>
          </p:cNvPr>
          <p:cNvSpPr>
            <a:spLocks noGrp="1"/>
          </p:cNvSpPr>
          <p:nvPr>
            <p:ph type="title"/>
          </p:nvPr>
        </p:nvSpPr>
        <p:spPr>
          <a:xfrm>
            <a:off x="838200" y="914400"/>
            <a:ext cx="4277264" cy="1097280"/>
          </a:xfrm>
        </p:spPr>
        <p:txBody>
          <a:bodyPr>
            <a:normAutofit/>
          </a:bodyPr>
          <a:lstStyle/>
          <a:p>
            <a:r>
              <a:rPr lang="es-MX" sz="3400">
                <a:solidFill>
                  <a:srgbClr val="FFFFFF"/>
                </a:solidFill>
                <a:latin typeface="Franklin Gothic Heavy" panose="020B0903020102020204" pitchFamily="34" charset="0"/>
              </a:rPr>
              <a:t>Estructura de las tablas dinámicas</a:t>
            </a:r>
          </a:p>
        </p:txBody>
      </p:sp>
      <p:sp>
        <p:nvSpPr>
          <p:cNvPr id="3" name="Marcador de contenido 2">
            <a:extLst>
              <a:ext uri="{FF2B5EF4-FFF2-40B4-BE49-F238E27FC236}">
                <a16:creationId xmlns:a16="http://schemas.microsoft.com/office/drawing/2014/main" id="{38C08428-5123-44E7-A3E1-87579B3E6BB5}"/>
              </a:ext>
            </a:extLst>
          </p:cNvPr>
          <p:cNvSpPr>
            <a:spLocks noGrp="1"/>
          </p:cNvSpPr>
          <p:nvPr>
            <p:ph idx="1"/>
          </p:nvPr>
        </p:nvSpPr>
        <p:spPr>
          <a:xfrm>
            <a:off x="838199" y="2331720"/>
            <a:ext cx="3518141" cy="3344461"/>
          </a:xfrm>
        </p:spPr>
        <p:txBody>
          <a:bodyPr anchor="t">
            <a:normAutofit/>
          </a:bodyPr>
          <a:lstStyle/>
          <a:p>
            <a:pPr marL="0" indent="0">
              <a:buNone/>
            </a:pPr>
            <a:r>
              <a:rPr lang="es-MX" sz="2000">
                <a:latin typeface="Franklin Gothic Demi Cond" panose="020B0706030402020204" pitchFamily="34" charset="0"/>
              </a:rPr>
              <a:t>El cuerpo de una tabla dinámica se compone de cuatro elementos principales:</a:t>
            </a:r>
          </a:p>
          <a:p>
            <a:pPr marL="514350" indent="-514350">
              <a:buFont typeface="+mj-lt"/>
              <a:buAutoNum type="arabicPeriod"/>
            </a:pPr>
            <a:r>
              <a:rPr lang="es-MX" sz="2000">
                <a:latin typeface="Franklin Gothic Demi Cond" panose="020B0706030402020204" pitchFamily="34" charset="0"/>
              </a:rPr>
              <a:t>Área de Valores </a:t>
            </a:r>
          </a:p>
          <a:p>
            <a:pPr marL="514350" indent="-514350">
              <a:buFont typeface="+mj-lt"/>
              <a:buAutoNum type="arabicPeriod"/>
            </a:pPr>
            <a:r>
              <a:rPr lang="es-MX" sz="2000">
                <a:latin typeface="Franklin Gothic Demi Cond" panose="020B0706030402020204" pitchFamily="34" charset="0"/>
              </a:rPr>
              <a:t>Área de Filas </a:t>
            </a:r>
          </a:p>
          <a:p>
            <a:pPr marL="514350" indent="-514350">
              <a:buFont typeface="+mj-lt"/>
              <a:buAutoNum type="arabicPeriod"/>
            </a:pPr>
            <a:r>
              <a:rPr lang="es-MX" sz="2000">
                <a:latin typeface="Franklin Gothic Demi Cond" panose="020B0706030402020204" pitchFamily="34" charset="0"/>
              </a:rPr>
              <a:t>Área de Columna</a:t>
            </a:r>
          </a:p>
          <a:p>
            <a:pPr marL="514350" indent="-514350">
              <a:buFont typeface="+mj-lt"/>
              <a:buAutoNum type="arabicPeriod"/>
            </a:pPr>
            <a:r>
              <a:rPr lang="es-MX" sz="2000">
                <a:latin typeface="Franklin Gothic Demi Cond" panose="020B0706030402020204" pitchFamily="34" charset="0"/>
              </a:rPr>
              <a:t>Área de Filtros</a:t>
            </a:r>
          </a:p>
        </p:txBody>
      </p:sp>
      <p:pic>
        <p:nvPicPr>
          <p:cNvPr id="4" name="Imagen 3" descr="Imagen que contiene captura de pantalla, computadora&#10;&#10;Descripción generada automáticamente">
            <a:extLst>
              <a:ext uri="{FF2B5EF4-FFF2-40B4-BE49-F238E27FC236}">
                <a16:creationId xmlns:a16="http://schemas.microsoft.com/office/drawing/2014/main" id="{9E86ACC9-A41C-4D1B-A1FF-27787A21A578}"/>
              </a:ext>
            </a:extLst>
          </p:cNvPr>
          <p:cNvPicPr>
            <a:picLocks noChangeAspect="1"/>
          </p:cNvPicPr>
          <p:nvPr/>
        </p:nvPicPr>
        <p:blipFill rotWithShape="1">
          <a:blip r:embed="rId2"/>
          <a:srcRect l="77109" t="59306" b="11389"/>
          <a:stretch/>
        </p:blipFill>
        <p:spPr>
          <a:xfrm>
            <a:off x="6923493" y="2011680"/>
            <a:ext cx="4554746" cy="3279920"/>
          </a:xfrm>
          <a:prstGeom prst="rect">
            <a:avLst/>
          </a:prstGeom>
        </p:spPr>
      </p:pic>
    </p:spTree>
    <p:extLst>
      <p:ext uri="{BB962C8B-B14F-4D97-AF65-F5344CB8AC3E}">
        <p14:creationId xmlns:p14="http://schemas.microsoft.com/office/powerpoint/2010/main" val="59781497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6693"/>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82AFA-8A19-45B5-A5E3-5C8D9FE3577E}"/>
              </a:ext>
            </a:extLst>
          </p:cNvPr>
          <p:cNvSpPr>
            <a:spLocks noGrp="1"/>
          </p:cNvSpPr>
          <p:nvPr>
            <p:ph type="title"/>
          </p:nvPr>
        </p:nvSpPr>
        <p:spPr>
          <a:xfrm>
            <a:off x="1047750" y="456406"/>
            <a:ext cx="10515600" cy="1325563"/>
          </a:xfrm>
        </p:spPr>
        <p:txBody>
          <a:bodyPr>
            <a:normAutofit/>
          </a:bodyPr>
          <a:lstStyle/>
          <a:p>
            <a:r>
              <a:rPr lang="es-MX" sz="4800" dirty="0">
                <a:solidFill>
                  <a:schemeClr val="bg1"/>
                </a:solidFill>
                <a:latin typeface="Franklin Gothic Heavy" panose="020B0903020102020204" pitchFamily="34" charset="0"/>
              </a:rPr>
              <a:t>Área de valores</a:t>
            </a:r>
          </a:p>
        </p:txBody>
      </p:sp>
      <p:sp>
        <p:nvSpPr>
          <p:cNvPr id="3" name="Marcador de contenido 2">
            <a:extLst>
              <a:ext uri="{FF2B5EF4-FFF2-40B4-BE49-F238E27FC236}">
                <a16:creationId xmlns:a16="http://schemas.microsoft.com/office/drawing/2014/main" id="{9EC0763B-94D0-4FC7-A532-6A758150FCBD}"/>
              </a:ext>
            </a:extLst>
          </p:cNvPr>
          <p:cNvSpPr>
            <a:spLocks noGrp="1"/>
          </p:cNvSpPr>
          <p:nvPr>
            <p:ph idx="1"/>
          </p:nvPr>
        </p:nvSpPr>
        <p:spPr>
          <a:xfrm>
            <a:off x="400050" y="1882774"/>
            <a:ext cx="6551166" cy="4518819"/>
          </a:xfrm>
        </p:spPr>
        <p:txBody>
          <a:bodyPr>
            <a:normAutofit fontScale="85000" lnSpcReduction="20000"/>
          </a:bodyPr>
          <a:lstStyle/>
          <a:p>
            <a:pPr algn="just">
              <a:lnSpc>
                <a:spcPct val="100000"/>
              </a:lnSpc>
            </a:pPr>
            <a:r>
              <a:rPr lang="es-MX" sz="3600" dirty="0">
                <a:solidFill>
                  <a:schemeClr val="bg1"/>
                </a:solidFill>
                <a:latin typeface="Franklin Gothic Demi Cond" panose="020B0706030402020204" pitchFamily="34" charset="0"/>
              </a:rPr>
              <a:t>En esta área se realizan cálculos a través de las diferentes funciones de resumen, en este apartado cualquier valor que entre se resumirá en las opciones que ofrecen las tablas dinámicas. </a:t>
            </a:r>
          </a:p>
          <a:p>
            <a:pPr algn="just">
              <a:lnSpc>
                <a:spcPct val="100000"/>
              </a:lnSpc>
            </a:pPr>
            <a:r>
              <a:rPr lang="es-MX" sz="3600" dirty="0">
                <a:solidFill>
                  <a:schemeClr val="bg1"/>
                </a:solidFill>
                <a:latin typeface="Franklin Gothic Demi Cond" panose="020B0706030402020204" pitchFamily="34" charset="0"/>
              </a:rPr>
              <a:t>Si un texto entra en este apartado se contara.</a:t>
            </a:r>
          </a:p>
          <a:p>
            <a:pPr algn="just">
              <a:lnSpc>
                <a:spcPct val="100000"/>
              </a:lnSpc>
            </a:pPr>
            <a:r>
              <a:rPr lang="es-MX" sz="3600" dirty="0">
                <a:solidFill>
                  <a:schemeClr val="bg1"/>
                </a:solidFill>
                <a:latin typeface="Franklin Gothic Demi Cond" panose="020B0706030402020204" pitchFamily="34" charset="0"/>
              </a:rPr>
              <a:t>Si un numero entra en este apartado se podrá: contar, sumar, promediar, encontrar el máximo o el mínimo según sea lo que se requiera. </a:t>
            </a:r>
          </a:p>
        </p:txBody>
      </p:sp>
      <p:pic>
        <p:nvPicPr>
          <p:cNvPr id="5" name="Imagen 4">
            <a:extLst>
              <a:ext uri="{FF2B5EF4-FFF2-40B4-BE49-F238E27FC236}">
                <a16:creationId xmlns:a16="http://schemas.microsoft.com/office/drawing/2014/main" id="{79418A5D-1E25-4296-B233-784CA8589BD9}"/>
              </a:ext>
            </a:extLst>
          </p:cNvPr>
          <p:cNvPicPr>
            <a:picLocks noChangeAspect="1"/>
          </p:cNvPicPr>
          <p:nvPr/>
        </p:nvPicPr>
        <p:blipFill rotWithShape="1">
          <a:blip r:embed="rId2"/>
          <a:srcRect l="77655" t="63610" r="547" b="10973"/>
          <a:stretch/>
        </p:blipFill>
        <p:spPr>
          <a:xfrm>
            <a:off x="7355523" y="2705100"/>
            <a:ext cx="4625170" cy="3033712"/>
          </a:xfrm>
          <a:prstGeom prst="rect">
            <a:avLst/>
          </a:prstGeom>
        </p:spPr>
      </p:pic>
      <p:sp>
        <p:nvSpPr>
          <p:cNvPr id="6" name="Rectángulo 5">
            <a:extLst>
              <a:ext uri="{FF2B5EF4-FFF2-40B4-BE49-F238E27FC236}">
                <a16:creationId xmlns:a16="http://schemas.microsoft.com/office/drawing/2014/main" id="{0EC06500-FEEF-4333-9062-C74CD09C9344}"/>
              </a:ext>
            </a:extLst>
          </p:cNvPr>
          <p:cNvSpPr/>
          <p:nvPr/>
        </p:nvSpPr>
        <p:spPr>
          <a:xfrm>
            <a:off x="9721049" y="4492101"/>
            <a:ext cx="2259644" cy="1038687"/>
          </a:xfrm>
          <a:prstGeom prst="rect">
            <a:avLst/>
          </a:prstGeom>
          <a:noFill/>
          <a:ln w="57150">
            <a:solidFill>
              <a:srgbClr val="0166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16945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agrama de flujo: operación manual 5">
            <a:extLst>
              <a:ext uri="{FF2B5EF4-FFF2-40B4-BE49-F238E27FC236}">
                <a16:creationId xmlns:a16="http://schemas.microsoft.com/office/drawing/2014/main" id="{498CB23A-EEC4-4271-9D89-3CB9C05C747F}"/>
              </a:ext>
            </a:extLst>
          </p:cNvPr>
          <p:cNvSpPr/>
          <p:nvPr/>
        </p:nvSpPr>
        <p:spPr>
          <a:xfrm>
            <a:off x="-141938" y="12"/>
            <a:ext cx="7596966" cy="685798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8102"/>
              <a:gd name="connsiteY0" fmla="*/ 0 h 10013"/>
              <a:gd name="connsiteX1" fmla="*/ 8102 w 8102"/>
              <a:gd name="connsiteY1" fmla="*/ 13 h 10013"/>
              <a:gd name="connsiteX2" fmla="*/ 6102 w 8102"/>
              <a:gd name="connsiteY2" fmla="*/ 10013 h 10013"/>
              <a:gd name="connsiteX3" fmla="*/ 102 w 8102"/>
              <a:gd name="connsiteY3" fmla="*/ 10013 h 10013"/>
              <a:gd name="connsiteX4" fmla="*/ 0 w 8102"/>
              <a:gd name="connsiteY4" fmla="*/ 0 h 10013"/>
              <a:gd name="connsiteX0" fmla="*/ 0 w 9964"/>
              <a:gd name="connsiteY0" fmla="*/ 0 h 9987"/>
              <a:gd name="connsiteX1" fmla="*/ 9964 w 9964"/>
              <a:gd name="connsiteY1" fmla="*/ 0 h 9987"/>
              <a:gd name="connsiteX2" fmla="*/ 7495 w 9964"/>
              <a:gd name="connsiteY2" fmla="*/ 9987 h 9987"/>
              <a:gd name="connsiteX3" fmla="*/ 90 w 9964"/>
              <a:gd name="connsiteY3" fmla="*/ 9987 h 9987"/>
              <a:gd name="connsiteX4" fmla="*/ 0 w 9964"/>
              <a:gd name="connsiteY4" fmla="*/ 0 h 9987"/>
              <a:gd name="connsiteX0" fmla="*/ 0 w 9916"/>
              <a:gd name="connsiteY0" fmla="*/ 13 h 10000"/>
              <a:gd name="connsiteX1" fmla="*/ 9916 w 9916"/>
              <a:gd name="connsiteY1" fmla="*/ 0 h 10000"/>
              <a:gd name="connsiteX2" fmla="*/ 7438 w 9916"/>
              <a:gd name="connsiteY2" fmla="*/ 10000 h 10000"/>
              <a:gd name="connsiteX3" fmla="*/ 6 w 9916"/>
              <a:gd name="connsiteY3" fmla="*/ 10000 h 10000"/>
              <a:gd name="connsiteX4" fmla="*/ 0 w 9916"/>
              <a:gd name="connsiteY4" fmla="*/ 1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6" h="10000">
                <a:moveTo>
                  <a:pt x="0" y="13"/>
                </a:moveTo>
                <a:lnTo>
                  <a:pt x="9916" y="0"/>
                </a:lnTo>
                <a:lnTo>
                  <a:pt x="7438" y="10000"/>
                </a:lnTo>
                <a:lnTo>
                  <a:pt x="6" y="10000"/>
                </a:lnTo>
                <a:lnTo>
                  <a:pt x="0" y="13"/>
                </a:lnTo>
                <a:close/>
              </a:path>
            </a:pathLst>
          </a:custGeom>
          <a:solidFill>
            <a:srgbClr val="373D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A2B7017F-B239-4081-918A-16FA67FDF2D1}"/>
              </a:ext>
            </a:extLst>
          </p:cNvPr>
          <p:cNvSpPr>
            <a:spLocks noGrp="1"/>
          </p:cNvSpPr>
          <p:nvPr>
            <p:ph type="title"/>
          </p:nvPr>
        </p:nvSpPr>
        <p:spPr/>
        <p:txBody>
          <a:bodyPr/>
          <a:lstStyle/>
          <a:p>
            <a:r>
              <a:rPr lang="es-MX" dirty="0">
                <a:solidFill>
                  <a:schemeClr val="bg1"/>
                </a:solidFill>
                <a:latin typeface="Franklin Gothic Heavy" panose="020B0903020102020204" pitchFamily="34" charset="0"/>
              </a:rPr>
              <a:t>Área de Filas </a:t>
            </a:r>
          </a:p>
        </p:txBody>
      </p:sp>
      <p:sp>
        <p:nvSpPr>
          <p:cNvPr id="3" name="Marcador de contenido 2">
            <a:extLst>
              <a:ext uri="{FF2B5EF4-FFF2-40B4-BE49-F238E27FC236}">
                <a16:creationId xmlns:a16="http://schemas.microsoft.com/office/drawing/2014/main" id="{3FACCD1A-76FD-4FB9-9A55-FABF39743D79}"/>
              </a:ext>
            </a:extLst>
          </p:cNvPr>
          <p:cNvSpPr>
            <a:spLocks noGrp="1"/>
          </p:cNvSpPr>
          <p:nvPr>
            <p:ph idx="1"/>
          </p:nvPr>
        </p:nvSpPr>
        <p:spPr>
          <a:xfrm>
            <a:off x="286327" y="1547959"/>
            <a:ext cx="5654964" cy="4351338"/>
          </a:xfrm>
        </p:spPr>
        <p:txBody>
          <a:bodyPr>
            <a:normAutofit/>
          </a:bodyPr>
          <a:lstStyle/>
          <a:p>
            <a:r>
              <a:rPr lang="es-MX" sz="4400" dirty="0">
                <a:solidFill>
                  <a:schemeClr val="bg1"/>
                </a:solidFill>
                <a:latin typeface="Franklin Gothic Demi Cond" panose="020B0706030402020204" pitchFamily="34" charset="0"/>
              </a:rPr>
              <a:t>Se agregan los campos que posiblemente se quieran agrupar o categorizar, mismos que se pondrán a manera de filas o en formato vertical.</a:t>
            </a:r>
          </a:p>
        </p:txBody>
      </p:sp>
      <p:pic>
        <p:nvPicPr>
          <p:cNvPr id="4" name="Imagen 3">
            <a:extLst>
              <a:ext uri="{FF2B5EF4-FFF2-40B4-BE49-F238E27FC236}">
                <a16:creationId xmlns:a16="http://schemas.microsoft.com/office/drawing/2014/main" id="{79DA25CB-94C9-4808-8062-DB70222697AA}"/>
              </a:ext>
            </a:extLst>
          </p:cNvPr>
          <p:cNvPicPr>
            <a:picLocks noChangeAspect="1"/>
          </p:cNvPicPr>
          <p:nvPr/>
        </p:nvPicPr>
        <p:blipFill rotWithShape="1">
          <a:blip r:embed="rId2"/>
          <a:srcRect l="77655" t="63610" r="547" b="10973"/>
          <a:stretch/>
        </p:blipFill>
        <p:spPr>
          <a:xfrm>
            <a:off x="6712812" y="3158837"/>
            <a:ext cx="5275021" cy="3459958"/>
          </a:xfrm>
          <a:prstGeom prst="rect">
            <a:avLst/>
          </a:prstGeom>
        </p:spPr>
      </p:pic>
      <p:sp>
        <p:nvSpPr>
          <p:cNvPr id="5" name="Rectángulo 4">
            <a:extLst>
              <a:ext uri="{FF2B5EF4-FFF2-40B4-BE49-F238E27FC236}">
                <a16:creationId xmlns:a16="http://schemas.microsoft.com/office/drawing/2014/main" id="{60328B85-454C-42D4-90D6-818A0D48DFD9}"/>
              </a:ext>
            </a:extLst>
          </p:cNvPr>
          <p:cNvSpPr/>
          <p:nvPr/>
        </p:nvSpPr>
        <p:spPr>
          <a:xfrm>
            <a:off x="6773190" y="5200664"/>
            <a:ext cx="2577132" cy="1184626"/>
          </a:xfrm>
          <a:prstGeom prst="rect">
            <a:avLst/>
          </a:prstGeom>
          <a:noFill/>
          <a:ln w="57150">
            <a:solidFill>
              <a:srgbClr val="0166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4762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63D38736-7057-4B61-B531-799B979F9F6A}"/>
              </a:ext>
            </a:extLst>
          </p:cNvPr>
          <p:cNvSpPr/>
          <p:nvPr/>
        </p:nvSpPr>
        <p:spPr>
          <a:xfrm>
            <a:off x="5794272" y="0"/>
            <a:ext cx="6384392" cy="6858000"/>
          </a:xfrm>
          <a:prstGeom prst="rect">
            <a:avLst/>
          </a:prstGeom>
          <a:solidFill>
            <a:srgbClr val="0166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EEFEF0E2-E24E-4A96-A170-624151542AB5}"/>
              </a:ext>
            </a:extLst>
          </p:cNvPr>
          <p:cNvSpPr>
            <a:spLocks noGrp="1"/>
          </p:cNvSpPr>
          <p:nvPr>
            <p:ph type="title"/>
          </p:nvPr>
        </p:nvSpPr>
        <p:spPr>
          <a:xfrm>
            <a:off x="6461018" y="265417"/>
            <a:ext cx="4705350" cy="1325563"/>
          </a:xfrm>
        </p:spPr>
        <p:txBody>
          <a:bodyPr/>
          <a:lstStyle/>
          <a:p>
            <a:r>
              <a:rPr lang="es-MX" dirty="0">
                <a:solidFill>
                  <a:schemeClr val="bg1"/>
                </a:solidFill>
                <a:latin typeface="Franklin Gothic Heavy" panose="020B0903020102020204" pitchFamily="34" charset="0"/>
              </a:rPr>
              <a:t>Área de Columna</a:t>
            </a:r>
          </a:p>
        </p:txBody>
      </p:sp>
      <p:sp>
        <p:nvSpPr>
          <p:cNvPr id="3" name="Marcador de contenido 2">
            <a:extLst>
              <a:ext uri="{FF2B5EF4-FFF2-40B4-BE49-F238E27FC236}">
                <a16:creationId xmlns:a16="http://schemas.microsoft.com/office/drawing/2014/main" id="{029095A9-C032-4EE8-96CA-A7881C3602D3}"/>
              </a:ext>
            </a:extLst>
          </p:cNvPr>
          <p:cNvSpPr>
            <a:spLocks noGrp="1"/>
          </p:cNvSpPr>
          <p:nvPr>
            <p:ph idx="1"/>
          </p:nvPr>
        </p:nvSpPr>
        <p:spPr>
          <a:xfrm>
            <a:off x="6096000" y="1590980"/>
            <a:ext cx="5797495" cy="4765691"/>
          </a:xfrm>
        </p:spPr>
        <p:txBody>
          <a:bodyPr>
            <a:normAutofit fontScale="85000" lnSpcReduction="10000"/>
          </a:bodyPr>
          <a:lstStyle/>
          <a:p>
            <a:pPr algn="just">
              <a:lnSpc>
                <a:spcPct val="100000"/>
              </a:lnSpc>
            </a:pPr>
            <a:r>
              <a:rPr lang="es-MX" sz="4400" dirty="0">
                <a:solidFill>
                  <a:schemeClr val="bg1"/>
                </a:solidFill>
                <a:latin typeface="Franklin Gothic Demi Cond" panose="020B0706030402020204" pitchFamily="34" charset="0"/>
              </a:rPr>
              <a:t>Se agregan los campos que posiblemente se quieran agrupar o categorizar, mismos que se pondrán a manera de columna o en formato horizontal, de preferencia se deben de poner datos de tiempo o datos con no más de tres registros. </a:t>
            </a:r>
          </a:p>
        </p:txBody>
      </p:sp>
      <p:pic>
        <p:nvPicPr>
          <p:cNvPr id="4" name="Imagen 3">
            <a:extLst>
              <a:ext uri="{FF2B5EF4-FFF2-40B4-BE49-F238E27FC236}">
                <a16:creationId xmlns:a16="http://schemas.microsoft.com/office/drawing/2014/main" id="{EFACE069-A107-487F-884F-49DC998EBA07}"/>
              </a:ext>
            </a:extLst>
          </p:cNvPr>
          <p:cNvPicPr>
            <a:picLocks noChangeAspect="1"/>
          </p:cNvPicPr>
          <p:nvPr/>
        </p:nvPicPr>
        <p:blipFill rotWithShape="1">
          <a:blip r:embed="rId2"/>
          <a:srcRect l="77655" t="63610" r="547" b="10973"/>
          <a:stretch/>
        </p:blipFill>
        <p:spPr>
          <a:xfrm>
            <a:off x="519251" y="1807062"/>
            <a:ext cx="4814910" cy="3459958"/>
          </a:xfrm>
          <a:prstGeom prst="rect">
            <a:avLst/>
          </a:prstGeom>
        </p:spPr>
      </p:pic>
      <p:sp>
        <p:nvSpPr>
          <p:cNvPr id="5" name="Rectángulo 4">
            <a:extLst>
              <a:ext uri="{FF2B5EF4-FFF2-40B4-BE49-F238E27FC236}">
                <a16:creationId xmlns:a16="http://schemas.microsoft.com/office/drawing/2014/main" id="{700DD857-3808-4B52-958C-831DE28FFB43}"/>
              </a:ext>
            </a:extLst>
          </p:cNvPr>
          <p:cNvSpPr/>
          <p:nvPr/>
        </p:nvSpPr>
        <p:spPr>
          <a:xfrm>
            <a:off x="2926706" y="2159492"/>
            <a:ext cx="2352343" cy="1184626"/>
          </a:xfrm>
          <a:prstGeom prst="rect">
            <a:avLst/>
          </a:prstGeom>
          <a:noFill/>
          <a:ln w="57150">
            <a:solidFill>
              <a:srgbClr val="0166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36410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grama de flujo: operación manual 5">
            <a:extLst>
              <a:ext uri="{FF2B5EF4-FFF2-40B4-BE49-F238E27FC236}">
                <a16:creationId xmlns:a16="http://schemas.microsoft.com/office/drawing/2014/main" id="{09797A1D-77E8-45F7-BED1-912CF5560894}"/>
              </a:ext>
            </a:extLst>
          </p:cNvPr>
          <p:cNvSpPr/>
          <p:nvPr/>
        </p:nvSpPr>
        <p:spPr>
          <a:xfrm flipH="1">
            <a:off x="4811697" y="12"/>
            <a:ext cx="7380303" cy="685798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8102"/>
              <a:gd name="connsiteY0" fmla="*/ 0 h 10013"/>
              <a:gd name="connsiteX1" fmla="*/ 8102 w 8102"/>
              <a:gd name="connsiteY1" fmla="*/ 13 h 10013"/>
              <a:gd name="connsiteX2" fmla="*/ 6102 w 8102"/>
              <a:gd name="connsiteY2" fmla="*/ 10013 h 10013"/>
              <a:gd name="connsiteX3" fmla="*/ 102 w 8102"/>
              <a:gd name="connsiteY3" fmla="*/ 10013 h 10013"/>
              <a:gd name="connsiteX4" fmla="*/ 0 w 8102"/>
              <a:gd name="connsiteY4" fmla="*/ 0 h 10013"/>
              <a:gd name="connsiteX0" fmla="*/ 0 w 9964"/>
              <a:gd name="connsiteY0" fmla="*/ 0 h 9987"/>
              <a:gd name="connsiteX1" fmla="*/ 9964 w 9964"/>
              <a:gd name="connsiteY1" fmla="*/ 0 h 9987"/>
              <a:gd name="connsiteX2" fmla="*/ 7495 w 9964"/>
              <a:gd name="connsiteY2" fmla="*/ 9987 h 9987"/>
              <a:gd name="connsiteX3" fmla="*/ 90 w 9964"/>
              <a:gd name="connsiteY3" fmla="*/ 9987 h 9987"/>
              <a:gd name="connsiteX4" fmla="*/ 0 w 9964"/>
              <a:gd name="connsiteY4" fmla="*/ 0 h 9987"/>
              <a:gd name="connsiteX0" fmla="*/ 0 w 9916"/>
              <a:gd name="connsiteY0" fmla="*/ 13 h 10000"/>
              <a:gd name="connsiteX1" fmla="*/ 9916 w 9916"/>
              <a:gd name="connsiteY1" fmla="*/ 0 h 10000"/>
              <a:gd name="connsiteX2" fmla="*/ 7438 w 9916"/>
              <a:gd name="connsiteY2" fmla="*/ 10000 h 10000"/>
              <a:gd name="connsiteX3" fmla="*/ 6 w 9916"/>
              <a:gd name="connsiteY3" fmla="*/ 10000 h 10000"/>
              <a:gd name="connsiteX4" fmla="*/ 0 w 9916"/>
              <a:gd name="connsiteY4" fmla="*/ 1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6" h="10000">
                <a:moveTo>
                  <a:pt x="0" y="13"/>
                </a:moveTo>
                <a:lnTo>
                  <a:pt x="9916" y="0"/>
                </a:lnTo>
                <a:lnTo>
                  <a:pt x="7438" y="10000"/>
                </a:lnTo>
                <a:lnTo>
                  <a:pt x="6" y="10000"/>
                </a:lnTo>
                <a:lnTo>
                  <a:pt x="0" y="13"/>
                </a:lnTo>
                <a:close/>
              </a:path>
            </a:pathLst>
          </a:custGeom>
          <a:solidFill>
            <a:srgbClr val="373D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7C71817B-1FE9-45C0-B115-2C51FF6CB3BF}"/>
              </a:ext>
            </a:extLst>
          </p:cNvPr>
          <p:cNvSpPr>
            <a:spLocks noGrp="1"/>
          </p:cNvSpPr>
          <p:nvPr>
            <p:ph type="title"/>
          </p:nvPr>
        </p:nvSpPr>
        <p:spPr>
          <a:xfrm>
            <a:off x="7194611" y="435770"/>
            <a:ext cx="5257800" cy="1325563"/>
          </a:xfrm>
        </p:spPr>
        <p:txBody>
          <a:bodyPr/>
          <a:lstStyle/>
          <a:p>
            <a:r>
              <a:rPr lang="es-MX" dirty="0">
                <a:solidFill>
                  <a:srgbClr val="016693"/>
                </a:solidFill>
                <a:latin typeface="Franklin Gothic Heavy" panose="020B0903020102020204" pitchFamily="34" charset="0"/>
              </a:rPr>
              <a:t>Área de Filtros</a:t>
            </a:r>
          </a:p>
        </p:txBody>
      </p:sp>
      <p:sp>
        <p:nvSpPr>
          <p:cNvPr id="3" name="Marcador de contenido 2">
            <a:extLst>
              <a:ext uri="{FF2B5EF4-FFF2-40B4-BE49-F238E27FC236}">
                <a16:creationId xmlns:a16="http://schemas.microsoft.com/office/drawing/2014/main" id="{E463C65F-040A-4E09-B9CB-784ED6393077}"/>
              </a:ext>
            </a:extLst>
          </p:cNvPr>
          <p:cNvSpPr>
            <a:spLocks noGrp="1"/>
          </p:cNvSpPr>
          <p:nvPr>
            <p:ph idx="1"/>
          </p:nvPr>
        </p:nvSpPr>
        <p:spPr>
          <a:xfrm>
            <a:off x="6391922" y="1681811"/>
            <a:ext cx="5608838" cy="4592930"/>
          </a:xfrm>
        </p:spPr>
        <p:txBody>
          <a:bodyPr>
            <a:normAutofit fontScale="85000" lnSpcReduction="20000"/>
          </a:bodyPr>
          <a:lstStyle/>
          <a:p>
            <a:pPr algn="just">
              <a:lnSpc>
                <a:spcPct val="100000"/>
              </a:lnSpc>
            </a:pPr>
            <a:r>
              <a:rPr lang="es-MX" sz="4000" dirty="0">
                <a:solidFill>
                  <a:schemeClr val="bg1"/>
                </a:solidFill>
                <a:latin typeface="Franklin Gothic Demi Cond" panose="020B0706030402020204" pitchFamily="34" charset="0"/>
              </a:rPr>
              <a:t>Se puede utilizar la misma información que contiene la base de datos para que filtre información dependiendo de la información que contenga en cada encabezado y así los cálculos de la tabla dinámica se actualicen automáticamente, dependiendo de la selección.</a:t>
            </a:r>
          </a:p>
        </p:txBody>
      </p:sp>
      <p:pic>
        <p:nvPicPr>
          <p:cNvPr id="5" name="Imagen 4">
            <a:extLst>
              <a:ext uri="{FF2B5EF4-FFF2-40B4-BE49-F238E27FC236}">
                <a16:creationId xmlns:a16="http://schemas.microsoft.com/office/drawing/2014/main" id="{51BDB60B-E08F-475B-A5EE-39C01BA8EC88}"/>
              </a:ext>
            </a:extLst>
          </p:cNvPr>
          <p:cNvPicPr>
            <a:picLocks noChangeAspect="1"/>
          </p:cNvPicPr>
          <p:nvPr/>
        </p:nvPicPr>
        <p:blipFill rotWithShape="1">
          <a:blip r:embed="rId2"/>
          <a:srcRect l="77655" t="63610" r="547" b="10973"/>
          <a:stretch/>
        </p:blipFill>
        <p:spPr>
          <a:xfrm>
            <a:off x="412719" y="1966860"/>
            <a:ext cx="4814910" cy="3459958"/>
          </a:xfrm>
          <a:prstGeom prst="rect">
            <a:avLst/>
          </a:prstGeom>
        </p:spPr>
      </p:pic>
      <p:sp>
        <p:nvSpPr>
          <p:cNvPr id="6" name="Rectángulo 5">
            <a:extLst>
              <a:ext uri="{FF2B5EF4-FFF2-40B4-BE49-F238E27FC236}">
                <a16:creationId xmlns:a16="http://schemas.microsoft.com/office/drawing/2014/main" id="{6A08D4C4-8ECC-455C-814F-80F8B715B1DC}"/>
              </a:ext>
            </a:extLst>
          </p:cNvPr>
          <p:cNvSpPr/>
          <p:nvPr/>
        </p:nvSpPr>
        <p:spPr>
          <a:xfrm>
            <a:off x="467831" y="2328167"/>
            <a:ext cx="2352343" cy="1184626"/>
          </a:xfrm>
          <a:prstGeom prst="rect">
            <a:avLst/>
          </a:prstGeom>
          <a:noFill/>
          <a:ln w="57150">
            <a:solidFill>
              <a:srgbClr val="0166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25557648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748</Words>
  <Application>Microsoft Office PowerPoint</Application>
  <PresentationFormat>Panorámica</PresentationFormat>
  <Paragraphs>67</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Calibri Light</vt:lpstr>
      <vt:lpstr>Franklin Gothic Demi Cond</vt:lpstr>
      <vt:lpstr>Franklin Gothic Heavy</vt:lpstr>
      <vt:lpstr>Tema de Office</vt:lpstr>
      <vt:lpstr>Tablas Dinámicas</vt:lpstr>
      <vt:lpstr>¿Qué son las tablas dinámicas?</vt:lpstr>
      <vt:lpstr>¿Por qué utilizar tablas dinámicas?</vt:lpstr>
      <vt:lpstr>¿Cuándo utilizarlas?</vt:lpstr>
      <vt:lpstr>Estructura de las tablas dinámicas</vt:lpstr>
      <vt:lpstr>Área de valores</vt:lpstr>
      <vt:lpstr>Área de Filas </vt:lpstr>
      <vt:lpstr>Área de Columna</vt:lpstr>
      <vt:lpstr>Área de Filtros</vt:lpstr>
      <vt:lpstr>Slicer o segmentadores </vt:lpstr>
      <vt:lpstr>Funciones de Resumen</vt:lpstr>
      <vt:lpstr>Formas de Visualizar </vt:lpstr>
      <vt:lpstr>Campos calculados</vt:lpstr>
      <vt:lpstr>Herramientas de tablas dinámicas Analizar y Diseño</vt:lpstr>
      <vt:lpstr>Configuraciones de campo y campo de valor</vt:lpstr>
      <vt:lpstr>Opciones de tabla dinámica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Tablas Dinámicas</dc:title>
  <dc:creator>angel giovanni millan robles</dc:creator>
  <cp:lastModifiedBy>angel giovanni millan robles</cp:lastModifiedBy>
  <cp:revision>6</cp:revision>
  <dcterms:created xsi:type="dcterms:W3CDTF">2020-03-02T01:32:04Z</dcterms:created>
  <dcterms:modified xsi:type="dcterms:W3CDTF">2020-03-02T05:46:15Z</dcterms:modified>
</cp:coreProperties>
</file>