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4" r:id="rId9"/>
    <p:sldId id="265" r:id="rId10"/>
    <p:sldId id="266" r:id="rId11"/>
    <p:sldId id="262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8"/>
    <a:srgbClr val="005B87"/>
    <a:srgbClr val="3A5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0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3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3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5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6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3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3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7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8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4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461F-89C5-484A-958A-F52B92825688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D40E-F67A-4930-9E35-0236DD351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17736" r="28677" b="39635"/>
          <a:stretch/>
        </p:blipFill>
        <p:spPr>
          <a:xfrm>
            <a:off x="650967" y="2801031"/>
            <a:ext cx="5593079" cy="36650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Berlin Sans FB" panose="020E0602020502020306" pitchFamily="34" charset="0"/>
              </a:rPr>
              <a:t>GRÁFICO DE LÍNEAS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33257" y="1451066"/>
            <a:ext cx="6520543" cy="501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MX" sz="3600" dirty="0" smtClean="0">
                <a:latin typeface="Berlin Sans FB" panose="020E0602020502020306" pitchFamily="34" charset="0"/>
              </a:rPr>
              <a:t>SE </a:t>
            </a:r>
            <a:r>
              <a:rPr lang="es-MX" sz="3600" dirty="0" smtClean="0">
                <a:latin typeface="Berlin Sans FB" panose="020E0602020502020306" pitchFamily="34" charset="0"/>
              </a:rPr>
              <a:t>UTILIZARÁN </a:t>
            </a:r>
            <a:r>
              <a:rPr lang="es-MX" sz="3600" dirty="0" smtClean="0">
                <a:latin typeface="Berlin Sans FB" panose="020E0602020502020306" pitchFamily="34" charset="0"/>
              </a:rPr>
              <a:t>PARA VER EL COMPORTAMIENTO A </a:t>
            </a:r>
            <a:r>
              <a:rPr lang="es-MX" sz="3600" dirty="0" smtClean="0">
                <a:latin typeface="Berlin Sans FB" panose="020E0602020502020306" pitchFamily="34" charset="0"/>
              </a:rPr>
              <a:t>TRAVÉS </a:t>
            </a:r>
            <a:r>
              <a:rPr lang="es-MX" sz="3600" dirty="0" smtClean="0">
                <a:latin typeface="Berlin Sans FB" panose="020E0602020502020306" pitchFamily="34" charset="0"/>
              </a:rPr>
              <a:t>DEL TIEMPO DE UNA VARIABLE CON RELACIÓN A OTRA.</a:t>
            </a:r>
            <a:br>
              <a:rPr lang="es-MX" sz="3600" dirty="0" smtClean="0">
                <a:latin typeface="Berlin Sans FB" panose="020E0602020502020306" pitchFamily="34" charset="0"/>
              </a:rPr>
            </a:br>
            <a:endParaRPr lang="es-MX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472" y="143301"/>
            <a:ext cx="2123363" cy="3616655"/>
          </a:xfrm>
        </p:spPr>
        <p:txBody>
          <a:bodyPr>
            <a:noAutofit/>
          </a:bodyPr>
          <a:lstStyle/>
          <a:p>
            <a:r>
              <a:rPr lang="es-MX" sz="3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5</a:t>
            </a:r>
            <a:endParaRPr lang="es-MX" sz="6600" dirty="0">
              <a:solidFill>
                <a:schemeClr val="tx2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06471" y="873456"/>
            <a:ext cx="338464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PASOS PARA UNA</a:t>
            </a:r>
          </a:p>
          <a:p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BUENA GRÁFICA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24835" y="1911623"/>
            <a:ext cx="1331542" cy="174210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9600" dirty="0">
                <a:solidFill>
                  <a:schemeClr val="tx2"/>
                </a:solidFill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397866" y="2042269"/>
            <a:ext cx="4012867" cy="172450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Escoge un</a:t>
            </a:r>
            <a:r>
              <a:rPr lang="es-MX" sz="4000" baseline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 tipo de</a:t>
            </a:r>
          </a:p>
          <a:p>
            <a:r>
              <a:rPr lang="es-MX" sz="4000" baseline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gráfica correcto</a:t>
            </a:r>
            <a:endParaRPr lang="es-MX" sz="400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410733" y="2229063"/>
            <a:ext cx="695325" cy="9429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800" dirty="0">
                <a:solidFill>
                  <a:schemeClr val="tx2"/>
                </a:solidFill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283764" y="2380648"/>
            <a:ext cx="3521549" cy="101764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Elimina lo que no</a:t>
            </a:r>
          </a:p>
          <a:p>
            <a:r>
              <a:rPr lang="es-MX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necesitas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33254" y="3529904"/>
            <a:ext cx="695325" cy="9429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500" dirty="0">
                <a:solidFill>
                  <a:schemeClr val="tx2"/>
                </a:solidFill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40628" y="3868435"/>
            <a:ext cx="3623693" cy="12001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Resalta lo </a:t>
            </a:r>
          </a:p>
          <a:p>
            <a:r>
              <a:rPr lang="es-MX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importante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829583" y="3868435"/>
            <a:ext cx="695325" cy="9429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600" dirty="0">
                <a:solidFill>
                  <a:schemeClr val="tx2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429659" y="3992260"/>
            <a:ext cx="1676399" cy="12382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Piensa como</a:t>
            </a:r>
          </a:p>
          <a:p>
            <a:r>
              <a:rPr lang="es-MX" sz="24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diseñador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498235" y="4706850"/>
            <a:ext cx="695325" cy="9429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800" dirty="0">
                <a:solidFill>
                  <a:schemeClr val="tx2"/>
                </a:solidFill>
                <a:latin typeface="Franklin Gothic Heavy" panose="020B0903020102020204" pitchFamily="34" charset="0"/>
              </a:rPr>
              <a:t>5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869765" y="4924569"/>
            <a:ext cx="3322235" cy="138112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800" dirty="0">
                <a:solidFill>
                  <a:schemeClr val="tx2"/>
                </a:solidFill>
                <a:latin typeface="Franklin Gothic Demi Cond" panose="020B0706030402020204" pitchFamily="34" charset="0"/>
              </a:rPr>
              <a:t>Cuenta una Historia</a:t>
            </a:r>
          </a:p>
        </p:txBody>
      </p:sp>
    </p:spTree>
    <p:extLst>
      <p:ext uri="{BB962C8B-B14F-4D97-AF65-F5344CB8AC3E}">
        <p14:creationId xmlns:p14="http://schemas.microsoft.com/office/powerpoint/2010/main" val="17492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8" y="-444138"/>
            <a:ext cx="6021977" cy="60219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4" y="4517572"/>
            <a:ext cx="1267097" cy="12670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7702" y="4827954"/>
            <a:ext cx="721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rgbClr val="3A5898"/>
                </a:solidFill>
                <a:latin typeface="Berlin Sans FB" panose="020E0602020502020306" pitchFamily="34" charset="0"/>
              </a:rPr>
              <a:t>FACEBOOK.COM</a:t>
            </a:r>
            <a:r>
              <a:rPr lang="es-MX" sz="3600" dirty="0" smtClean="0">
                <a:latin typeface="Berlin Sans FB" panose="020E0602020502020306" pitchFamily="34" charset="0"/>
              </a:rPr>
              <a:t>/</a:t>
            </a:r>
            <a:r>
              <a:rPr lang="es-MX" sz="3600" dirty="0" smtClean="0">
                <a:solidFill>
                  <a:srgbClr val="232728"/>
                </a:solidFill>
                <a:latin typeface="Berlin Sans FB" panose="020E0602020502020306" pitchFamily="34" charset="0"/>
              </a:rPr>
              <a:t>ESCUELA</a:t>
            </a:r>
            <a:r>
              <a:rPr lang="es-MX" sz="3600" dirty="0" smtClean="0">
                <a:solidFill>
                  <a:srgbClr val="005B87"/>
                </a:solidFill>
                <a:latin typeface="Berlin Sans FB" panose="020E0602020502020306" pitchFamily="34" charset="0"/>
              </a:rPr>
              <a:t>U</a:t>
            </a:r>
            <a:r>
              <a:rPr lang="es-MX" sz="3600" dirty="0" smtClean="0">
                <a:solidFill>
                  <a:srgbClr val="232728"/>
                </a:solidFill>
                <a:latin typeface="Berlin Sans FB" panose="020E0602020502020306" pitchFamily="34" charset="0"/>
              </a:rPr>
              <a:t>NILINE</a:t>
            </a:r>
            <a:endParaRPr lang="es-MX" sz="3600" dirty="0">
              <a:solidFill>
                <a:srgbClr val="23272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Berlin Sans FB" panose="020E0602020502020306" pitchFamily="34" charset="0"/>
              </a:rPr>
              <a:t>¿QUÉ ES UN GRÁFICO Y PARA QUÉ SIRVE?</a:t>
            </a:r>
            <a:endParaRPr lang="es-MX" sz="4000" b="1" dirty="0"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89566" y="1825624"/>
            <a:ext cx="6664234" cy="454904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3200" dirty="0" smtClean="0">
                <a:latin typeface="Berlin Sans FB" panose="020E0602020502020306" pitchFamily="34" charset="0"/>
              </a:rPr>
              <a:t>UN GRÁFICO ES LA REPRESENTACIÓN DE DATOS NUMÉRICOS MEDIANTE UNA O MÁS LÍNEAS QUE PERMITEN HACER VISIBLE LA RELACIÓN ENTRE LOS DATOS.</a:t>
            </a:r>
            <a:endParaRPr lang="es-MX" sz="3200" dirty="0">
              <a:latin typeface="Berlin Sans FB" panose="020E06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r="37119"/>
          <a:stretch/>
        </p:blipFill>
        <p:spPr>
          <a:xfrm>
            <a:off x="117565" y="2185622"/>
            <a:ext cx="4376058" cy="38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3"/>
          <a:stretch/>
        </p:blipFill>
        <p:spPr>
          <a:xfrm>
            <a:off x="0" y="1283697"/>
            <a:ext cx="5962650" cy="557430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194413" y="244384"/>
            <a:ext cx="5536474" cy="116005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Berlin Sans FB" panose="020E0602020502020306" pitchFamily="34" charset="0"/>
              </a:rPr>
              <a:t>TIPOS DE GRÁFICOS</a:t>
            </a:r>
            <a:endParaRPr lang="es-MX" sz="4000" b="1" dirty="0">
              <a:latin typeface="Berlin Sans FB" panose="020E06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962650" y="1525178"/>
            <a:ext cx="6063343" cy="454904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3200" dirty="0" smtClean="0">
                <a:latin typeface="Berlin Sans FB" panose="020E0602020502020306" pitchFamily="34" charset="0"/>
              </a:rPr>
              <a:t>EXISTEN DIVERSOS TIPOS DE GRÁFICAS, APLICÁNDOSE UNAS U OTRAS SEGÚN SEAN LAS NECESIDADES DE CADA EMPRESA Y LO QUE SE QUIERA HACER O REPRESENTAR CON ESTOS MISMOS.</a:t>
            </a:r>
            <a:endParaRPr lang="es-MX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Berlin Sans FB" panose="020E0602020502020306" pitchFamily="34" charset="0"/>
              </a:rPr>
              <a:t>GRÁFICO DE BARRAS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4129"/>
            <a:ext cx="4979126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>
                <a:latin typeface="Berlin Sans FB" panose="020E0602020502020306" pitchFamily="34" charset="0"/>
              </a:rPr>
              <a:t>EL MÁS CONOCIDO Y UTILIZADO DE TODOS LOS TIPOS DE GRÁFICOS ES EL GRÁFICO O DIAGRAMA DE BARRAS.</a:t>
            </a:r>
            <a:br>
              <a:rPr lang="es-MX" dirty="0" smtClean="0">
                <a:latin typeface="Berlin Sans FB" panose="020E0602020502020306" pitchFamily="34" charset="0"/>
              </a:rPr>
            </a:br>
            <a:endParaRPr lang="es-MX" dirty="0">
              <a:latin typeface="Berlin Sans FB" panose="020E06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7" y="1464129"/>
            <a:ext cx="5448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Berlin Sans FB" panose="020E0602020502020306" pitchFamily="34" charset="0"/>
              </a:rPr>
              <a:t>GRÁFICO CIRCULAR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611189" y="1451066"/>
            <a:ext cx="6875417" cy="501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>
                <a:latin typeface="Berlin Sans FB" panose="020E0602020502020306" pitchFamily="34" charset="0"/>
              </a:rPr>
              <a:t>EN ESTE CASO LOS DATOS </a:t>
            </a:r>
            <a:r>
              <a:rPr lang="es-MX" dirty="0" smtClean="0">
                <a:latin typeface="Berlin Sans FB" panose="020E0602020502020306" pitchFamily="34" charset="0"/>
              </a:rPr>
              <a:t>SE REPRESENTAN </a:t>
            </a:r>
            <a:r>
              <a:rPr lang="es-MX" dirty="0" smtClean="0">
                <a:latin typeface="Berlin Sans FB" panose="020E0602020502020306" pitchFamily="34" charset="0"/>
              </a:rPr>
              <a:t>MEDIANTE LA DIVISIÓN DE UN </a:t>
            </a:r>
            <a:r>
              <a:rPr lang="es-MX" dirty="0" smtClean="0">
                <a:latin typeface="Berlin Sans FB" panose="020E0602020502020306" pitchFamily="34" charset="0"/>
              </a:rPr>
              <a:t>CÍRCULO, </a:t>
            </a:r>
            <a:r>
              <a:rPr lang="es-MX" dirty="0" smtClean="0">
                <a:latin typeface="Berlin Sans FB" panose="020E0602020502020306" pitchFamily="34" charset="0"/>
              </a:rPr>
              <a:t>SE DIVIDIRÁ EN EL NÚMERO DE VALORES QUE CONTENGA LA</a:t>
            </a:r>
            <a:r>
              <a:rPr lang="es-MX" dirty="0" smtClean="0">
                <a:latin typeface="Berlin Sans FB" panose="020E0602020502020306" pitchFamily="34" charset="0"/>
              </a:rPr>
              <a:t> </a:t>
            </a:r>
            <a:r>
              <a:rPr lang="es-MX" dirty="0" smtClean="0">
                <a:latin typeface="Berlin Sans FB" panose="020E0602020502020306" pitchFamily="34" charset="0"/>
              </a:rPr>
              <a:t>VARIABLE INVESTIGADA Y TENIENDO </a:t>
            </a:r>
            <a:r>
              <a:rPr lang="es-MX" dirty="0" smtClean="0">
                <a:latin typeface="Berlin Sans FB" panose="020E0602020502020306" pitchFamily="34" charset="0"/>
              </a:rPr>
              <a:t>UN </a:t>
            </a:r>
            <a:r>
              <a:rPr lang="es-MX" dirty="0" smtClean="0">
                <a:latin typeface="Berlin Sans FB" panose="020E0602020502020306" pitchFamily="34" charset="0"/>
              </a:rPr>
              <a:t>TAMAÑO </a:t>
            </a:r>
            <a:r>
              <a:rPr lang="es-MX" dirty="0" smtClean="0">
                <a:latin typeface="Berlin Sans FB" panose="020E0602020502020306" pitchFamily="34" charset="0"/>
              </a:rPr>
              <a:t>PROPORCIONAL DEL </a:t>
            </a:r>
            <a:r>
              <a:rPr lang="es-MX" dirty="0" smtClean="0">
                <a:latin typeface="Berlin Sans FB" panose="020E0602020502020306" pitchFamily="34" charset="0"/>
              </a:rPr>
              <a:t>TOTAL DE LOS DATOS</a:t>
            </a:r>
            <a:r>
              <a:rPr lang="es-MX" sz="3600" dirty="0" smtClean="0">
                <a:latin typeface="Berlin Sans FB" panose="020E0602020502020306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3600" dirty="0" smtClean="0">
                <a:latin typeface="Berlin Sans FB" panose="020E0602020502020306" pitchFamily="34" charset="0"/>
              </a:rPr>
              <a:t/>
            </a:r>
            <a:br>
              <a:rPr lang="es-MX" sz="3600" dirty="0" smtClean="0">
                <a:latin typeface="Berlin Sans FB" panose="020E0602020502020306" pitchFamily="34" charset="0"/>
              </a:rPr>
            </a:br>
            <a:endParaRPr lang="es-MX" sz="3600" dirty="0">
              <a:latin typeface="Berlin Sans FB" panose="020E0602020502020306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1" y="1949631"/>
            <a:ext cx="3915591" cy="39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17736" r="28677" b="39635"/>
          <a:stretch/>
        </p:blipFill>
        <p:spPr>
          <a:xfrm>
            <a:off x="650967" y="2801031"/>
            <a:ext cx="5593079" cy="36650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Berlin Sans FB" panose="020E0602020502020306" pitchFamily="34" charset="0"/>
              </a:rPr>
              <a:t>GRÁFICO DE LÍNEAS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33257" y="1451066"/>
            <a:ext cx="6520543" cy="501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MX" sz="3600" dirty="0" smtClean="0">
                <a:latin typeface="Berlin Sans FB" panose="020E0602020502020306" pitchFamily="34" charset="0"/>
              </a:rPr>
              <a:t>SE EMPLEAN LÍNEAS PARA DELIMITAR EL VALOR DE UNA VARIABLE DEPENDIENTE RESPECTO A OTRA INDEPENDIENTE.</a:t>
            </a:r>
            <a:br>
              <a:rPr lang="es-MX" sz="3600" dirty="0" smtClean="0">
                <a:latin typeface="Berlin Sans FB" panose="020E0602020502020306" pitchFamily="34" charset="0"/>
              </a:rPr>
            </a:br>
            <a:endParaRPr lang="es-MX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9279" y="1642745"/>
            <a:ext cx="63877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6600" dirty="0" smtClean="0">
                <a:latin typeface="Berlin Sans FB" panose="020E0602020502020306" pitchFamily="34" charset="0"/>
              </a:rPr>
              <a:t>¿CUÁNDO USAR DE BARRAS, PASTELES O DE </a:t>
            </a:r>
            <a:r>
              <a:rPr lang="es-MX" sz="6600" dirty="0" smtClean="0">
                <a:latin typeface="Berlin Sans FB" panose="020E0602020502020306" pitchFamily="34" charset="0"/>
              </a:rPr>
              <a:t>LÍNEA</a:t>
            </a:r>
            <a:r>
              <a:rPr lang="es-MX" sz="6600" dirty="0" smtClean="0">
                <a:latin typeface="Berlin Sans FB" panose="020E0602020502020306" pitchFamily="34" charset="0"/>
              </a:rPr>
              <a:t>?</a:t>
            </a:r>
            <a:endParaRPr lang="es-MX" sz="6600" dirty="0">
              <a:latin typeface="Berlin Sans FB" panose="020E06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2" y="832848"/>
            <a:ext cx="5440002" cy="5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Berlin Sans FB" panose="020E0602020502020306" pitchFamily="34" charset="0"/>
              </a:rPr>
              <a:t>GRÁFICO DE BARRAS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4129"/>
            <a:ext cx="4979126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>
                <a:latin typeface="Berlin Sans FB" panose="020E0602020502020306" pitchFamily="34" charset="0"/>
              </a:rPr>
              <a:t>CUANDO SE </a:t>
            </a:r>
            <a:r>
              <a:rPr lang="es-MX" dirty="0" smtClean="0">
                <a:latin typeface="Berlin Sans FB" panose="020E0602020502020306" pitchFamily="34" charset="0"/>
              </a:rPr>
              <a:t>PRETENDE </a:t>
            </a:r>
            <a:r>
              <a:rPr lang="es-MX" dirty="0" smtClean="0">
                <a:latin typeface="Berlin Sans FB" panose="020E0602020502020306" pitchFamily="34" charset="0"/>
              </a:rPr>
              <a:t>REPRESENTAR INFORMACIÓN AGRUPADA POR CATEGORÍAS PRINCIPALMENTE.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>
                <a:latin typeface="Berlin Sans FB" panose="020E0602020502020306" pitchFamily="34" charset="0"/>
              </a:rPr>
              <a:t/>
            </a:r>
            <a:br>
              <a:rPr lang="es-MX" dirty="0" smtClean="0">
                <a:latin typeface="Berlin Sans FB" panose="020E0602020502020306" pitchFamily="34" charset="0"/>
              </a:rPr>
            </a:br>
            <a:endParaRPr lang="es-MX" dirty="0">
              <a:latin typeface="Berlin Sans FB" panose="020E0602020502020306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58" y="1464129"/>
            <a:ext cx="5448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Berlin Sans FB" panose="020E0602020502020306" pitchFamily="34" charset="0"/>
              </a:rPr>
              <a:t>GRÁFICO CIRCULAR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611189" y="1451066"/>
            <a:ext cx="6875417" cy="501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MX" sz="3600" dirty="0" smtClean="0">
                <a:latin typeface="Berlin Sans FB" panose="020E0602020502020306" pitchFamily="34" charset="0"/>
              </a:rPr>
              <a:t>SE UTILIZA CUANDO SE QUIERE </a:t>
            </a:r>
            <a:r>
              <a:rPr lang="es-MX" sz="3600" dirty="0" smtClean="0">
                <a:latin typeface="Berlin Sans FB" panose="020E0602020502020306" pitchFamily="34" charset="0"/>
              </a:rPr>
              <a:t>REPRESENTAR </a:t>
            </a:r>
            <a:r>
              <a:rPr lang="es-MX" sz="3600" dirty="0" smtClean="0">
                <a:latin typeface="Berlin Sans FB" panose="020E0602020502020306" pitchFamily="34" charset="0"/>
              </a:rPr>
              <a:t>LA </a:t>
            </a:r>
            <a:r>
              <a:rPr lang="es-MX" sz="3600" dirty="0" smtClean="0">
                <a:latin typeface="Berlin Sans FB" panose="020E0602020502020306" pitchFamily="34" charset="0"/>
              </a:rPr>
              <a:t>PROPORCIÓN </a:t>
            </a:r>
            <a:r>
              <a:rPr lang="es-MX" sz="3600" dirty="0" smtClean="0">
                <a:latin typeface="Berlin Sans FB" panose="020E0602020502020306" pitchFamily="34" charset="0"/>
              </a:rPr>
              <a:t>DE ALGUNA VARIABLE, SE ACONSEJA UTILIZAR ESTE TIPO DE GRÁFICOS CUANDO SON MÁXIMO TRES VARIABLES.</a:t>
            </a:r>
            <a:br>
              <a:rPr lang="es-MX" sz="3600" dirty="0" smtClean="0">
                <a:latin typeface="Berlin Sans FB" panose="020E0602020502020306" pitchFamily="34" charset="0"/>
              </a:rPr>
            </a:br>
            <a:endParaRPr lang="es-MX" sz="3600" dirty="0">
              <a:latin typeface="Berlin Sans FB" panose="020E0602020502020306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1" y="1949631"/>
            <a:ext cx="3915591" cy="39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249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Franklin Gothic Demi Cond</vt:lpstr>
      <vt:lpstr>Franklin Gothic Heavy</vt:lpstr>
      <vt:lpstr>Tema de Office</vt:lpstr>
      <vt:lpstr>Presentación de PowerPoint</vt:lpstr>
      <vt:lpstr>¿QUÉ ES UN GRÁFICO Y PARA QUÉ SIRVE?</vt:lpstr>
      <vt:lpstr>TIPOS DE GRÁFICOS</vt:lpstr>
      <vt:lpstr>GRÁFICO DE BARRAS</vt:lpstr>
      <vt:lpstr>GRÁFICO CIRCULAR</vt:lpstr>
      <vt:lpstr>GRÁFICO DE LÍNEAS</vt:lpstr>
      <vt:lpstr>Presentación de PowerPoint</vt:lpstr>
      <vt:lpstr>GRÁFICO DE BARRAS</vt:lpstr>
      <vt:lpstr>GRÁFICO CIRCULAR</vt:lpstr>
      <vt:lpstr>GRÁFICO DE LÍNEAS</vt:lpstr>
      <vt:lpstr>5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alonso leon de dios</dc:creator>
  <cp:lastModifiedBy>diego alonso leon de dios</cp:lastModifiedBy>
  <cp:revision>9</cp:revision>
  <dcterms:created xsi:type="dcterms:W3CDTF">2020-01-13T17:20:33Z</dcterms:created>
  <dcterms:modified xsi:type="dcterms:W3CDTF">2020-01-13T22:56:11Z</dcterms:modified>
</cp:coreProperties>
</file>