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3BAFB-4C21-4E48-B4C9-9812E421E3B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B03474F-4399-4BF5-A5F1-6701A271D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8257A5E-179E-4FEB-9E05-B1ADC5DA518A}"/>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5" name="Marcador de pie de página 4">
            <a:extLst>
              <a:ext uri="{FF2B5EF4-FFF2-40B4-BE49-F238E27FC236}">
                <a16:creationId xmlns:a16="http://schemas.microsoft.com/office/drawing/2014/main" id="{BCCA001D-195F-4DE7-96AC-30C9713295F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6A3A842-B953-4DA7-B399-CE1A69F75A2D}"/>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12210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AE736-9D07-488A-82EB-5470705A8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51EEE89-0D8B-466D-8B54-678CDE5B833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E31377A-5C1C-4EE6-BB21-CB04E7CEAAFE}"/>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5" name="Marcador de pie de página 4">
            <a:extLst>
              <a:ext uri="{FF2B5EF4-FFF2-40B4-BE49-F238E27FC236}">
                <a16:creationId xmlns:a16="http://schemas.microsoft.com/office/drawing/2014/main" id="{B140EC12-171E-463F-A9E8-A2F8A1B9F1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541FBBD-DA3F-499F-B406-431A76178DEB}"/>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226923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59C2D9-0AE9-4599-8BAE-5087F2F30C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9AA723C-2CF1-4B72-9870-9D720F49820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E2A0CE1-8A63-4634-B90C-F6937AB9CD41}"/>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5" name="Marcador de pie de página 4">
            <a:extLst>
              <a:ext uri="{FF2B5EF4-FFF2-40B4-BE49-F238E27FC236}">
                <a16:creationId xmlns:a16="http://schemas.microsoft.com/office/drawing/2014/main" id="{69C64D68-79A0-478F-8F6A-A483B58154C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D049306-E696-443D-8E56-CC8F6BE9BEAC}"/>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297562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DE8DE-2103-4AE2-B2B3-320DE297E7F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748943B-917E-4883-9CFA-5AF1FCABB6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C10182C-0964-4ED8-AE76-8C72C21B7543}"/>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5" name="Marcador de pie de página 4">
            <a:extLst>
              <a:ext uri="{FF2B5EF4-FFF2-40B4-BE49-F238E27FC236}">
                <a16:creationId xmlns:a16="http://schemas.microsoft.com/office/drawing/2014/main" id="{A7A3CCE3-B874-42A3-83D3-3861D5FAECE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90DF6F7-4BED-4FE8-874F-31767A3E32FB}"/>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264669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90610-878F-428E-9B74-D6709D4B4E1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247A340-0686-48A4-9EB8-1FEB05DDE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2D50928-C641-4514-9503-8BA6D6491586}"/>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5" name="Marcador de pie de página 4">
            <a:extLst>
              <a:ext uri="{FF2B5EF4-FFF2-40B4-BE49-F238E27FC236}">
                <a16:creationId xmlns:a16="http://schemas.microsoft.com/office/drawing/2014/main" id="{D65BAB51-89D7-4DE0-A12A-DB7F5F76B18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8300616-D403-4942-911A-677CC17E98FE}"/>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312054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F302F-42CB-491E-98ED-2DD63E171A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4BA6560-68ED-4203-837B-77550C9BF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691862C-6985-49D3-91AF-01AB4F3CA53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80CBA31-D178-4BAB-8A43-08252B79876F}"/>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6" name="Marcador de pie de página 5">
            <a:extLst>
              <a:ext uri="{FF2B5EF4-FFF2-40B4-BE49-F238E27FC236}">
                <a16:creationId xmlns:a16="http://schemas.microsoft.com/office/drawing/2014/main" id="{DD744B5A-6CC2-4FEA-BBF9-1A22C1748C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AB8979-F873-421F-87F7-5B626E09262B}"/>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56714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7B7A8-39ED-4027-B19D-EE870813722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04D5537-FAE3-4DA2-B75C-C8434E289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433445-9D32-42FF-ADC1-AB7A73C67D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D520A3F-FA44-4CAF-A9CA-09741C82D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A4CBCF3-17F2-4A3B-9475-70A55881F13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05EB397-B94D-4462-84BE-38BC7E74348D}"/>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8" name="Marcador de pie de página 7">
            <a:extLst>
              <a:ext uri="{FF2B5EF4-FFF2-40B4-BE49-F238E27FC236}">
                <a16:creationId xmlns:a16="http://schemas.microsoft.com/office/drawing/2014/main" id="{3B8DD173-CEA8-451B-B517-71E61A01FC6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B1803E6-8B6D-419C-BA98-624D61D67265}"/>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215307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2FA86-16BA-4B05-923C-23457C3AA04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D59572E-ADB0-4FCA-957C-36A37BB98948}"/>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4" name="Marcador de pie de página 3">
            <a:extLst>
              <a:ext uri="{FF2B5EF4-FFF2-40B4-BE49-F238E27FC236}">
                <a16:creationId xmlns:a16="http://schemas.microsoft.com/office/drawing/2014/main" id="{13CCAAF6-9722-457C-9F60-FE40890FE31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C5199E0-FD0A-4C4E-841E-DA474B15711B}"/>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4502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BBE8310-0BFE-42E5-84F2-BB365AF1BCCB}"/>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3" name="Marcador de pie de página 2">
            <a:extLst>
              <a:ext uri="{FF2B5EF4-FFF2-40B4-BE49-F238E27FC236}">
                <a16:creationId xmlns:a16="http://schemas.microsoft.com/office/drawing/2014/main" id="{C312BE9D-CE41-4566-AC13-A4CAD6FCB4A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22C4A2C-5481-432D-A99C-0DBC7009B965}"/>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85494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F6908-749D-48F1-8511-6FFBBA9B5A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FB29F75-5518-4DFC-9864-C7E7197C0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5736D9B-32E5-4354-83C7-A07D34D84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FD1532-4B01-4818-9043-EEFB89C86DF0}"/>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6" name="Marcador de pie de página 5">
            <a:extLst>
              <a:ext uri="{FF2B5EF4-FFF2-40B4-BE49-F238E27FC236}">
                <a16:creationId xmlns:a16="http://schemas.microsoft.com/office/drawing/2014/main" id="{5844C247-8FBC-438E-BBE1-FDFE78765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D8A3E8A-8254-4DDC-959E-46902BA76BBD}"/>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328432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9C0136-5A89-4B8B-85AE-3FF3B3BF87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4975F5A-2F6B-4911-B69A-77B009A20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58725E8-0F32-4424-BCB7-AB96563A7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D4B802-0688-4DFB-824E-FFF393022A64}"/>
              </a:ext>
            </a:extLst>
          </p:cNvPr>
          <p:cNvSpPr>
            <a:spLocks noGrp="1"/>
          </p:cNvSpPr>
          <p:nvPr>
            <p:ph type="dt" sz="half" idx="10"/>
          </p:nvPr>
        </p:nvSpPr>
        <p:spPr/>
        <p:txBody>
          <a:bodyPr/>
          <a:lstStyle/>
          <a:p>
            <a:fld id="{7E144FC8-E4B9-449E-A45F-3CF57192BC5B}" type="datetimeFigureOut">
              <a:rPr lang="es-MX" smtClean="0"/>
              <a:t>06/04/2020</a:t>
            </a:fld>
            <a:endParaRPr lang="es-MX"/>
          </a:p>
        </p:txBody>
      </p:sp>
      <p:sp>
        <p:nvSpPr>
          <p:cNvPr id="6" name="Marcador de pie de página 5">
            <a:extLst>
              <a:ext uri="{FF2B5EF4-FFF2-40B4-BE49-F238E27FC236}">
                <a16:creationId xmlns:a16="http://schemas.microsoft.com/office/drawing/2014/main" id="{FAB25DC2-4F80-4053-9454-4AD71774A17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11D826D-114D-4A29-AC60-5B273E2426B3}"/>
              </a:ext>
            </a:extLst>
          </p:cNvPr>
          <p:cNvSpPr>
            <a:spLocks noGrp="1"/>
          </p:cNvSpPr>
          <p:nvPr>
            <p:ph type="sldNum" sz="quarter" idx="12"/>
          </p:nvPr>
        </p:nvSpPr>
        <p:spPr/>
        <p:txBody>
          <a:bodyPr/>
          <a:lstStyle/>
          <a:p>
            <a:fld id="{BE79B867-F371-4341-AB2C-B0D54263DD05}" type="slidenum">
              <a:rPr lang="es-MX" smtClean="0"/>
              <a:t>‹Nº›</a:t>
            </a:fld>
            <a:endParaRPr lang="es-MX"/>
          </a:p>
        </p:txBody>
      </p:sp>
    </p:spTree>
    <p:extLst>
      <p:ext uri="{BB962C8B-B14F-4D97-AF65-F5344CB8AC3E}">
        <p14:creationId xmlns:p14="http://schemas.microsoft.com/office/powerpoint/2010/main" val="289557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05117B6-B65B-4B10-83C6-B0B484859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60137D3-C25D-4B3D-88E1-ECC3A9E9C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BD3C9BC-97D0-4160-B3A2-2296CC0A36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4FC8-E4B9-449E-A45F-3CF57192BC5B}" type="datetimeFigureOut">
              <a:rPr lang="es-MX" smtClean="0"/>
              <a:t>06/04/2020</a:t>
            </a:fld>
            <a:endParaRPr lang="es-MX"/>
          </a:p>
        </p:txBody>
      </p:sp>
      <p:sp>
        <p:nvSpPr>
          <p:cNvPr id="5" name="Marcador de pie de página 4">
            <a:extLst>
              <a:ext uri="{FF2B5EF4-FFF2-40B4-BE49-F238E27FC236}">
                <a16:creationId xmlns:a16="http://schemas.microsoft.com/office/drawing/2014/main" id="{1F086F6C-96A3-438E-80A3-1B8CD1F2F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2744852-7DC5-4E76-BD70-00BE8F09F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9B867-F371-4341-AB2C-B0D54263DD05}" type="slidenum">
              <a:rPr lang="es-MX" smtClean="0"/>
              <a:t>‹Nº›</a:t>
            </a:fld>
            <a:endParaRPr lang="es-MX"/>
          </a:p>
        </p:txBody>
      </p:sp>
    </p:spTree>
    <p:extLst>
      <p:ext uri="{BB962C8B-B14F-4D97-AF65-F5344CB8AC3E}">
        <p14:creationId xmlns:p14="http://schemas.microsoft.com/office/powerpoint/2010/main" val="3202602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D3827-2BA7-4026-9A20-BE56E8F56019}"/>
              </a:ext>
            </a:extLst>
          </p:cNvPr>
          <p:cNvSpPr>
            <a:spLocks noGrp="1"/>
          </p:cNvSpPr>
          <p:nvPr>
            <p:ph type="ctrTitle"/>
          </p:nvPr>
        </p:nvSpPr>
        <p:spPr>
          <a:xfrm>
            <a:off x="0" y="658537"/>
            <a:ext cx="12191999" cy="2387600"/>
          </a:xfrm>
        </p:spPr>
        <p:txBody>
          <a:bodyPr>
            <a:noAutofit/>
          </a:bodyPr>
          <a:lstStyle/>
          <a:p>
            <a:r>
              <a:rPr lang="es-MX" sz="12400" dirty="0">
                <a:solidFill>
                  <a:schemeClr val="tx1">
                    <a:lumMod val="75000"/>
                    <a:lumOff val="25000"/>
                  </a:schemeClr>
                </a:solidFill>
                <a:latin typeface="Franklin Gothic Heavy" panose="020B0903020102020204" pitchFamily="34" charset="0"/>
              </a:rPr>
              <a:t>VBA</a:t>
            </a:r>
            <a:r>
              <a:rPr lang="es-MX" sz="12400" dirty="0">
                <a:solidFill>
                  <a:srgbClr val="01723A"/>
                </a:solidFill>
                <a:latin typeface="Franklin Gothic Heavy" panose="020B0903020102020204" pitchFamily="34" charset="0"/>
              </a:rPr>
              <a:t> </a:t>
            </a:r>
            <a:r>
              <a:rPr lang="es-MX" sz="12400" dirty="0">
                <a:solidFill>
                  <a:srgbClr val="016693"/>
                </a:solidFill>
                <a:latin typeface="Franklin Gothic Heavy" panose="020B0903020102020204" pitchFamily="34" charset="0"/>
              </a:rPr>
              <a:t>Excel</a:t>
            </a:r>
            <a:r>
              <a:rPr lang="es-MX" sz="12400" dirty="0">
                <a:solidFill>
                  <a:srgbClr val="01723A"/>
                </a:solidFill>
                <a:latin typeface="Franklin Gothic Heavy" panose="020B0903020102020204" pitchFamily="34" charset="0"/>
              </a:rPr>
              <a:t> </a:t>
            </a:r>
            <a:r>
              <a:rPr lang="es-MX" sz="12400" dirty="0">
                <a:solidFill>
                  <a:schemeClr val="tx1">
                    <a:lumMod val="75000"/>
                    <a:lumOff val="25000"/>
                  </a:schemeClr>
                </a:solidFill>
                <a:latin typeface="Franklin Gothic Heavy" panose="020B0903020102020204" pitchFamily="34" charset="0"/>
              </a:rPr>
              <a:t>2016</a:t>
            </a:r>
          </a:p>
        </p:txBody>
      </p:sp>
      <p:sp>
        <p:nvSpPr>
          <p:cNvPr id="3" name="Subtítulo 2">
            <a:extLst>
              <a:ext uri="{FF2B5EF4-FFF2-40B4-BE49-F238E27FC236}">
                <a16:creationId xmlns:a16="http://schemas.microsoft.com/office/drawing/2014/main" id="{EB3804C0-F225-4FB5-9810-D195A65DE330}"/>
              </a:ext>
            </a:extLst>
          </p:cNvPr>
          <p:cNvSpPr>
            <a:spLocks noGrp="1"/>
          </p:cNvSpPr>
          <p:nvPr>
            <p:ph type="subTitle" idx="1"/>
          </p:nvPr>
        </p:nvSpPr>
        <p:spPr>
          <a:xfrm>
            <a:off x="728870" y="3046137"/>
            <a:ext cx="10522226" cy="1655762"/>
          </a:xfrm>
        </p:spPr>
        <p:txBody>
          <a:bodyPr>
            <a:normAutofit/>
          </a:bodyPr>
          <a:lstStyle/>
          <a:p>
            <a:r>
              <a:rPr lang="es-MX" sz="3600" dirty="0">
                <a:solidFill>
                  <a:srgbClr val="373D3D"/>
                </a:solidFill>
                <a:latin typeface="Franklin Gothic Heavy" panose="020B0903020102020204" pitchFamily="34" charset="0"/>
              </a:rPr>
              <a:t>Creando </a:t>
            </a:r>
            <a:r>
              <a:rPr lang="es-MX" sz="4800" dirty="0">
                <a:solidFill>
                  <a:srgbClr val="016693"/>
                </a:solidFill>
                <a:latin typeface="Franklin Gothic Heavy" panose="020B0903020102020204" pitchFamily="34" charset="0"/>
              </a:rPr>
              <a:t>mi primer software </a:t>
            </a:r>
            <a:r>
              <a:rPr lang="es-MX" sz="3600" dirty="0">
                <a:solidFill>
                  <a:srgbClr val="373D3D"/>
                </a:solidFill>
                <a:latin typeface="Franklin Gothic Heavy" panose="020B0903020102020204" pitchFamily="34" charset="0"/>
              </a:rPr>
              <a:t>con VBA y Excel</a:t>
            </a:r>
          </a:p>
        </p:txBody>
      </p:sp>
      <p:pic>
        <p:nvPicPr>
          <p:cNvPr id="5" name="Imagen 4" descr="Imagen que contiene reloj, dibujo, plato, señal&#10;&#10;Descripción generada automáticamente">
            <a:extLst>
              <a:ext uri="{FF2B5EF4-FFF2-40B4-BE49-F238E27FC236}">
                <a16:creationId xmlns:a16="http://schemas.microsoft.com/office/drawing/2014/main" id="{444557EF-9988-4D3D-8267-ADC3F100E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958" y="4701899"/>
            <a:ext cx="3906081" cy="1674035"/>
          </a:xfrm>
          <a:prstGeom prst="rect">
            <a:avLst/>
          </a:prstGeom>
        </p:spPr>
      </p:pic>
    </p:spTree>
    <p:extLst>
      <p:ext uri="{BB962C8B-B14F-4D97-AF65-F5344CB8AC3E}">
        <p14:creationId xmlns:p14="http://schemas.microsoft.com/office/powerpoint/2010/main" val="225728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9FEF0-489B-4BEC-8716-4AE6ED996293}"/>
              </a:ext>
            </a:extLst>
          </p:cNvPr>
          <p:cNvSpPr>
            <a:spLocks noGrp="1"/>
          </p:cNvSpPr>
          <p:nvPr>
            <p:ph type="title"/>
          </p:nvPr>
        </p:nvSpPr>
        <p:spPr/>
        <p:txBody>
          <a:bodyPr>
            <a:normAutofit/>
          </a:bodyPr>
          <a:lstStyle/>
          <a:p>
            <a:r>
              <a:rPr lang="es-MX" sz="6600" dirty="0">
                <a:latin typeface="Franklin Gothic Heavy" panose="020B0903020102020204" pitchFamily="34" charset="0"/>
              </a:rPr>
              <a:t>¿Qué es VBA?</a:t>
            </a:r>
          </a:p>
        </p:txBody>
      </p:sp>
      <p:sp>
        <p:nvSpPr>
          <p:cNvPr id="3" name="Marcador de contenido 2">
            <a:extLst>
              <a:ext uri="{FF2B5EF4-FFF2-40B4-BE49-F238E27FC236}">
                <a16:creationId xmlns:a16="http://schemas.microsoft.com/office/drawing/2014/main" id="{DA7C3925-C02B-4EE5-975F-F0B378F0B54D}"/>
              </a:ext>
            </a:extLst>
          </p:cNvPr>
          <p:cNvSpPr>
            <a:spLocks noGrp="1"/>
          </p:cNvSpPr>
          <p:nvPr>
            <p:ph idx="1"/>
          </p:nvPr>
        </p:nvSpPr>
        <p:spPr/>
        <p:txBody>
          <a:bodyPr>
            <a:normAutofit fontScale="92500" lnSpcReduction="10000"/>
          </a:bodyPr>
          <a:lstStyle/>
          <a:p>
            <a:pPr marL="0" indent="0">
              <a:buNone/>
            </a:pPr>
            <a:r>
              <a:rPr lang="es-MX" sz="4400" dirty="0">
                <a:latin typeface="Franklin Gothic Book" panose="020B0503020102020204" pitchFamily="34" charset="0"/>
              </a:rPr>
              <a:t>Microsoft VBA es el lenguaje de macros de </a:t>
            </a:r>
            <a:r>
              <a:rPr lang="es-MX" sz="4400" dirty="0">
                <a:latin typeface="Franklin Gothic Heavy" panose="020B0903020102020204" pitchFamily="34" charset="0"/>
              </a:rPr>
              <a:t>Microsoft Visual Basic </a:t>
            </a:r>
            <a:r>
              <a:rPr lang="es-MX" sz="4400" dirty="0">
                <a:latin typeface="Franklin Gothic Book" panose="020B0503020102020204" pitchFamily="34" charset="0"/>
              </a:rPr>
              <a:t>que se utiliza para </a:t>
            </a:r>
            <a:r>
              <a:rPr lang="es-MX" sz="4400" b="1" dirty="0">
                <a:latin typeface="Franklin Gothic Book" panose="020B0503020102020204" pitchFamily="34" charset="0"/>
              </a:rPr>
              <a:t>programar aplicaciones </a:t>
            </a:r>
            <a:r>
              <a:rPr lang="es-MX" sz="4400" dirty="0">
                <a:latin typeface="Franklin Gothic Book" panose="020B0503020102020204" pitchFamily="34" charset="0"/>
              </a:rPr>
              <a:t>Windows y que se incluye en varias aplicaciones Microsoft.</a:t>
            </a:r>
          </a:p>
          <a:p>
            <a:pPr marL="0" indent="0">
              <a:buNone/>
            </a:pPr>
            <a:endParaRPr lang="es-MX" sz="4400" dirty="0">
              <a:latin typeface="Franklin Gothic Book" panose="020B0503020102020204" pitchFamily="34" charset="0"/>
            </a:endParaRPr>
          </a:p>
          <a:p>
            <a:pPr marL="0" indent="0">
              <a:buNone/>
            </a:pPr>
            <a:r>
              <a:rPr lang="es-MX" sz="4400" dirty="0">
                <a:latin typeface="Franklin Gothic Book" panose="020B0503020102020204" pitchFamily="34" charset="0"/>
              </a:rPr>
              <a:t>VBA permite a usuarios y programadores </a:t>
            </a:r>
            <a:r>
              <a:rPr lang="es-MX" sz="4400" dirty="0">
                <a:latin typeface="Franklin Gothic Heavy" panose="020B0903020102020204" pitchFamily="34" charset="0"/>
              </a:rPr>
              <a:t>ampliar la funcionalidad de programas </a:t>
            </a:r>
            <a:r>
              <a:rPr lang="es-MX" sz="4400" dirty="0">
                <a:latin typeface="Franklin Gothic Book" panose="020B0503020102020204" pitchFamily="34" charset="0"/>
              </a:rPr>
              <a:t>de la suite Microsoft Office.</a:t>
            </a:r>
          </a:p>
        </p:txBody>
      </p:sp>
    </p:spTree>
    <p:extLst>
      <p:ext uri="{BB962C8B-B14F-4D97-AF65-F5344CB8AC3E}">
        <p14:creationId xmlns:p14="http://schemas.microsoft.com/office/powerpoint/2010/main" val="187633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8BE7D-2D31-40E3-92FF-118BB7F185BC}"/>
              </a:ext>
            </a:extLst>
          </p:cNvPr>
          <p:cNvSpPr>
            <a:spLocks noGrp="1"/>
          </p:cNvSpPr>
          <p:nvPr>
            <p:ph type="title"/>
          </p:nvPr>
        </p:nvSpPr>
        <p:spPr/>
        <p:txBody>
          <a:bodyPr/>
          <a:lstStyle/>
          <a:p>
            <a:r>
              <a:rPr lang="es-MX" dirty="0">
                <a:latin typeface="Franklin Gothic Heavy" panose="020B0903020102020204" pitchFamily="34" charset="0"/>
              </a:rPr>
              <a:t>Objetivos del lenguaje VBA</a:t>
            </a:r>
          </a:p>
        </p:txBody>
      </p:sp>
      <p:sp>
        <p:nvSpPr>
          <p:cNvPr id="3" name="Marcador de contenido 2">
            <a:extLst>
              <a:ext uri="{FF2B5EF4-FFF2-40B4-BE49-F238E27FC236}">
                <a16:creationId xmlns:a16="http://schemas.microsoft.com/office/drawing/2014/main" id="{21C6752B-9A64-4C0E-A521-00B36A47623B}"/>
              </a:ext>
            </a:extLst>
          </p:cNvPr>
          <p:cNvSpPr>
            <a:spLocks noGrp="1"/>
          </p:cNvSpPr>
          <p:nvPr>
            <p:ph idx="1"/>
          </p:nvPr>
        </p:nvSpPr>
        <p:spPr>
          <a:xfrm>
            <a:off x="838200" y="1457738"/>
            <a:ext cx="10515600" cy="5400261"/>
          </a:xfrm>
        </p:spPr>
        <p:txBody>
          <a:bodyPr>
            <a:normAutofit fontScale="85000" lnSpcReduction="20000"/>
          </a:bodyPr>
          <a:lstStyle/>
          <a:p>
            <a:pPr>
              <a:lnSpc>
                <a:spcPct val="120000"/>
              </a:lnSpc>
            </a:pPr>
            <a:r>
              <a:rPr lang="es-MX" sz="2400" b="1" dirty="0">
                <a:latin typeface="Franklin Gothic Book" panose="020B0503020102020204" pitchFamily="34" charset="0"/>
              </a:rPr>
              <a:t>Automatizar acciones repetitivas: </a:t>
            </a:r>
            <a:r>
              <a:rPr lang="es-MX" sz="2400" dirty="0">
                <a:latin typeface="Franklin Gothic Book" panose="020B0503020102020204" pitchFamily="34" charset="0"/>
              </a:rPr>
              <a:t>con VBA puede realizar en una única operación todo un grupo de comandos de  Excel. </a:t>
            </a:r>
          </a:p>
          <a:p>
            <a:pPr marL="0" indent="0">
              <a:lnSpc>
                <a:spcPct val="120000"/>
              </a:lnSpc>
              <a:buNone/>
            </a:pPr>
            <a:endParaRPr lang="es-MX" sz="2400" dirty="0">
              <a:latin typeface="Franklin Gothic Book" panose="020B0503020102020204" pitchFamily="34" charset="0"/>
            </a:endParaRPr>
          </a:p>
          <a:p>
            <a:pPr>
              <a:lnSpc>
                <a:spcPct val="120000"/>
              </a:lnSpc>
            </a:pPr>
            <a:r>
              <a:rPr lang="es-MX" sz="2400" b="1" dirty="0">
                <a:latin typeface="Franklin Gothic Book" panose="020B0503020102020204" pitchFamily="34" charset="0"/>
              </a:rPr>
              <a:t>Interactuar sobre los libros de Excel: </a:t>
            </a:r>
            <a:r>
              <a:rPr lang="es-MX" sz="2400" dirty="0">
                <a:latin typeface="Franklin Gothic Book" panose="020B0503020102020204" pitchFamily="34" charset="0"/>
              </a:rPr>
              <a:t>el contenido y la presentación de todos los elementos incluidos en un libro (hojas, celdas, gráficos, etc.) se pueden modificar a través de código VBA.</a:t>
            </a:r>
          </a:p>
          <a:p>
            <a:pPr marL="0" indent="0">
              <a:lnSpc>
                <a:spcPct val="120000"/>
              </a:lnSpc>
              <a:buNone/>
            </a:pPr>
            <a:endParaRPr lang="es-MX" sz="2400" dirty="0">
              <a:latin typeface="Franklin Gothic Book" panose="020B0503020102020204" pitchFamily="34" charset="0"/>
            </a:endParaRPr>
          </a:p>
          <a:p>
            <a:pPr>
              <a:lnSpc>
                <a:spcPct val="120000"/>
              </a:lnSpc>
            </a:pPr>
            <a:r>
              <a:rPr lang="es-MX" sz="2400" b="1" dirty="0">
                <a:latin typeface="Franklin Gothic Book" panose="020B0503020102020204" pitchFamily="34" charset="0"/>
              </a:rPr>
              <a:t>Crear formularios personalizados: </a:t>
            </a:r>
            <a:r>
              <a:rPr lang="es-MX" sz="2400" dirty="0">
                <a:latin typeface="Franklin Gothic Book" panose="020B0503020102020204" pitchFamily="34" charset="0"/>
              </a:rPr>
              <a:t>los  formularios son los cuadros de diálogo compuestos por controles ActiveX(cuadros  de  texto,  listas  desplegables,  etc.),  a  los  que  se  les  puede  asociar  código  VBA.  Los  formularios permiten  crear interfaces amigables para la entrada o la salida de información.</a:t>
            </a:r>
          </a:p>
          <a:p>
            <a:pPr marL="0" indent="0">
              <a:lnSpc>
                <a:spcPct val="120000"/>
              </a:lnSpc>
              <a:buNone/>
            </a:pPr>
            <a:endParaRPr lang="es-MX" sz="2400" dirty="0">
              <a:latin typeface="Franklin Gothic Book" panose="020B0503020102020204" pitchFamily="34" charset="0"/>
            </a:endParaRPr>
          </a:p>
          <a:p>
            <a:pPr>
              <a:lnSpc>
                <a:spcPct val="120000"/>
              </a:lnSpc>
            </a:pPr>
            <a:r>
              <a:rPr lang="es-MX" sz="2400" b="1" dirty="0">
                <a:latin typeface="Franklin Gothic Book" panose="020B0503020102020204" pitchFamily="34" charset="0"/>
              </a:rPr>
              <a:t>Generar  automáticamente  tablas  dinámicas  y  gráficos</a:t>
            </a:r>
            <a:r>
              <a:rPr lang="es-MX" sz="2400" dirty="0">
                <a:latin typeface="Franklin Gothic Book" panose="020B0503020102020204" pitchFamily="34" charset="0"/>
              </a:rPr>
              <a:t>:  así  podrá  automatizar  la  creación  de  estadísticas  a  partir de sus datos de Excel (o de los datos de la empresa exportados a Excel). </a:t>
            </a:r>
          </a:p>
        </p:txBody>
      </p:sp>
    </p:spTree>
    <p:extLst>
      <p:ext uri="{BB962C8B-B14F-4D97-AF65-F5344CB8AC3E}">
        <p14:creationId xmlns:p14="http://schemas.microsoft.com/office/powerpoint/2010/main" val="414001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9826C-9B80-4DD1-8CC7-83A5563C7B41}"/>
              </a:ext>
            </a:extLst>
          </p:cNvPr>
          <p:cNvSpPr>
            <a:spLocks noGrp="1"/>
          </p:cNvSpPr>
          <p:nvPr>
            <p:ph type="title"/>
          </p:nvPr>
        </p:nvSpPr>
        <p:spPr>
          <a:xfrm>
            <a:off x="463826" y="365125"/>
            <a:ext cx="10889974" cy="1325563"/>
          </a:xfrm>
        </p:spPr>
        <p:txBody>
          <a:bodyPr>
            <a:normAutofit/>
          </a:bodyPr>
          <a:lstStyle/>
          <a:p>
            <a:r>
              <a:rPr lang="es-MX" sz="6000" dirty="0">
                <a:latin typeface="Franklin Gothic Heavy" panose="020B0903020102020204" pitchFamily="34" charset="0"/>
              </a:rPr>
              <a:t>Definiciones principales</a:t>
            </a:r>
          </a:p>
        </p:txBody>
      </p:sp>
      <p:sp>
        <p:nvSpPr>
          <p:cNvPr id="3" name="Marcador de contenido 2">
            <a:extLst>
              <a:ext uri="{FF2B5EF4-FFF2-40B4-BE49-F238E27FC236}">
                <a16:creationId xmlns:a16="http://schemas.microsoft.com/office/drawing/2014/main" id="{9ED8CD23-B4E0-4742-BEA0-E48837899005}"/>
              </a:ext>
            </a:extLst>
          </p:cNvPr>
          <p:cNvSpPr>
            <a:spLocks noGrp="1"/>
          </p:cNvSpPr>
          <p:nvPr>
            <p:ph idx="1"/>
          </p:nvPr>
        </p:nvSpPr>
        <p:spPr>
          <a:xfrm>
            <a:off x="463826" y="1470991"/>
            <a:ext cx="11264348" cy="5128592"/>
          </a:xfrm>
        </p:spPr>
        <p:txBody>
          <a:bodyPr>
            <a:normAutofit fontScale="70000" lnSpcReduction="20000"/>
          </a:bodyPr>
          <a:lstStyle/>
          <a:p>
            <a:pPr marL="0" indent="0">
              <a:lnSpc>
                <a:spcPct val="120000"/>
              </a:lnSpc>
              <a:buNone/>
            </a:pPr>
            <a:r>
              <a:rPr lang="es-MX" b="1" dirty="0">
                <a:latin typeface="Franklin Gothic Book" panose="020B0503020102020204" pitchFamily="34" charset="0"/>
              </a:rPr>
              <a:t>Proyecto </a:t>
            </a:r>
            <a:r>
              <a:rPr lang="es-MX" dirty="0">
                <a:latin typeface="Franklin Gothic Book" panose="020B0503020102020204" pitchFamily="34" charset="0"/>
              </a:rPr>
              <a:t>Cada libro abierto en Excel tiene asociado un proyecto que contiene todos los módulos de código VBA  agrupados en categorías.</a:t>
            </a:r>
          </a:p>
          <a:p>
            <a:pPr marL="0" indent="0">
              <a:lnSpc>
                <a:spcPct val="120000"/>
              </a:lnSpc>
              <a:buNone/>
            </a:pPr>
            <a:r>
              <a:rPr lang="es-MX" b="1" dirty="0">
                <a:latin typeface="Franklin Gothic Book" panose="020B0503020102020204" pitchFamily="34" charset="0"/>
              </a:rPr>
              <a:t>Módulo</a:t>
            </a:r>
          </a:p>
          <a:p>
            <a:pPr marL="0" indent="0">
              <a:lnSpc>
                <a:spcPct val="120000"/>
              </a:lnSpc>
              <a:buNone/>
            </a:pPr>
            <a:r>
              <a:rPr lang="es-MX" dirty="0">
                <a:latin typeface="Franklin Gothic Book" panose="020B0503020102020204" pitchFamily="34" charset="0"/>
              </a:rPr>
              <a:t>Los módulos contienen las macros grabadas y sus propios procedimientos y funciones escritos en VBA. Los módulos se pueden exportar como archivos independientes para luego ser importados en otros  libros. </a:t>
            </a:r>
          </a:p>
          <a:p>
            <a:pPr marL="0" indent="0">
              <a:lnSpc>
                <a:spcPct val="120000"/>
              </a:lnSpc>
              <a:buNone/>
            </a:pPr>
            <a:r>
              <a:rPr lang="es-MX" b="1" dirty="0">
                <a:latin typeface="Franklin Gothic Book" panose="020B0503020102020204" pitchFamily="34" charset="0"/>
              </a:rPr>
              <a:t>Procedimiento</a:t>
            </a:r>
          </a:p>
          <a:p>
            <a:pPr marL="0" indent="0">
              <a:lnSpc>
                <a:spcPct val="120000"/>
              </a:lnSpc>
              <a:buNone/>
            </a:pPr>
            <a:r>
              <a:rPr lang="es-MX" dirty="0">
                <a:latin typeface="Franklin Gothic Book" panose="020B0503020102020204" pitchFamily="34" charset="0"/>
              </a:rPr>
              <a:t>Los procedimientos son subprogramas escritos en VBA. Cada macro grabada genera un procedimiento con el mismo nombre de la macro. De la misma manera, puede crear procedimientos usando la  instrucción Sub.</a:t>
            </a:r>
          </a:p>
          <a:p>
            <a:pPr marL="0" indent="0">
              <a:lnSpc>
                <a:spcPct val="120000"/>
              </a:lnSpc>
              <a:buNone/>
            </a:pPr>
            <a:r>
              <a:rPr lang="es-MX" b="1" dirty="0" err="1">
                <a:latin typeface="Franklin Gothic Book" panose="020B0503020102020204" pitchFamily="34" charset="0"/>
              </a:rPr>
              <a:t>Funció</a:t>
            </a:r>
            <a:r>
              <a:rPr lang="es-MX" b="1" dirty="0">
                <a:latin typeface="Franklin Gothic Book" panose="020B0503020102020204" pitchFamily="34" charset="0"/>
              </a:rPr>
              <a:t> </a:t>
            </a:r>
            <a:r>
              <a:rPr lang="es-MX" dirty="0">
                <a:latin typeface="Franklin Gothic Book" panose="020B0503020102020204" pitchFamily="34" charset="0"/>
              </a:rPr>
              <a:t>Las funciones son procedimientos que devuelven un valor. Para crear una función, se debe utilizar la  instrucción </a:t>
            </a:r>
            <a:r>
              <a:rPr lang="es-MX" dirty="0" err="1">
                <a:latin typeface="Franklin Gothic Book" panose="020B0503020102020204" pitchFamily="34" charset="0"/>
              </a:rPr>
              <a:t>Function</a:t>
            </a:r>
            <a:r>
              <a:rPr lang="es-MX" dirty="0">
                <a:latin typeface="Franklin Gothic Book" panose="020B0503020102020204" pitchFamily="34" charset="0"/>
              </a:rPr>
              <a:t>.</a:t>
            </a:r>
          </a:p>
          <a:p>
            <a:endParaRPr lang="es-MX" dirty="0"/>
          </a:p>
        </p:txBody>
      </p:sp>
    </p:spTree>
    <p:extLst>
      <p:ext uri="{BB962C8B-B14F-4D97-AF65-F5344CB8AC3E}">
        <p14:creationId xmlns:p14="http://schemas.microsoft.com/office/powerpoint/2010/main" val="325393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23717-3314-44CB-A9FF-AA7B8C790F0E}"/>
              </a:ext>
            </a:extLst>
          </p:cNvPr>
          <p:cNvSpPr>
            <a:spLocks noGrp="1"/>
          </p:cNvSpPr>
          <p:nvPr>
            <p:ph type="title"/>
          </p:nvPr>
        </p:nvSpPr>
        <p:spPr/>
        <p:txBody>
          <a:bodyPr/>
          <a:lstStyle/>
          <a:p>
            <a:r>
              <a:rPr lang="es-MX" dirty="0">
                <a:latin typeface="Franklin Gothic Heavy" panose="020B0903020102020204" pitchFamily="34" charset="0"/>
              </a:rPr>
              <a:t>Cómo utilizar VBA</a:t>
            </a:r>
          </a:p>
        </p:txBody>
      </p:sp>
      <p:sp>
        <p:nvSpPr>
          <p:cNvPr id="3" name="Marcador de contenido 2">
            <a:extLst>
              <a:ext uri="{FF2B5EF4-FFF2-40B4-BE49-F238E27FC236}">
                <a16:creationId xmlns:a16="http://schemas.microsoft.com/office/drawing/2014/main" id="{7B255CD2-E1C9-45E9-A846-0B003A5524DA}"/>
              </a:ext>
            </a:extLst>
          </p:cNvPr>
          <p:cNvSpPr>
            <a:spLocks noGrp="1"/>
          </p:cNvSpPr>
          <p:nvPr>
            <p:ph idx="1"/>
          </p:nvPr>
        </p:nvSpPr>
        <p:spPr/>
        <p:txBody>
          <a:bodyPr/>
          <a:lstStyle/>
          <a:p>
            <a:pPr marL="0" indent="0">
              <a:buNone/>
            </a:pPr>
            <a:r>
              <a:rPr lang="es-MX" dirty="0">
                <a:latin typeface="Franklin Gothic Book" panose="020B0503020102020204" pitchFamily="34" charset="0"/>
              </a:rPr>
              <a:t>Hay </a:t>
            </a:r>
            <a:r>
              <a:rPr lang="es-MX" b="1" dirty="0">
                <a:latin typeface="Franklin Gothic Heavy" panose="020B0903020102020204" pitchFamily="34" charset="0"/>
              </a:rPr>
              <a:t>dos maneras </a:t>
            </a:r>
            <a:r>
              <a:rPr lang="es-MX" dirty="0">
                <a:latin typeface="Franklin Gothic Book" panose="020B0503020102020204" pitchFamily="34" charset="0"/>
              </a:rPr>
              <a:t>de crear un </a:t>
            </a:r>
            <a:r>
              <a:rPr lang="es-MX" b="1" dirty="0">
                <a:latin typeface="Franklin Gothic Heavy" panose="020B0903020102020204" pitchFamily="34" charset="0"/>
              </a:rPr>
              <a:t>procedimiento</a:t>
            </a:r>
            <a:r>
              <a:rPr lang="es-MX" dirty="0">
                <a:latin typeface="Franklin Gothic Book" panose="020B0503020102020204" pitchFamily="34" charset="0"/>
              </a:rPr>
              <a:t> VBA: </a:t>
            </a:r>
          </a:p>
          <a:p>
            <a:pPr marL="514350" indent="-514350">
              <a:buFont typeface="+mj-lt"/>
              <a:buAutoNum type="arabicPeriod"/>
            </a:pPr>
            <a:endParaRPr lang="es-MX" dirty="0">
              <a:latin typeface="Franklin Gothic Book" panose="020B0503020102020204" pitchFamily="34" charset="0"/>
            </a:endParaRPr>
          </a:p>
          <a:p>
            <a:pPr marL="514350" indent="-514350">
              <a:buFont typeface="+mj-lt"/>
              <a:buAutoNum type="arabicPeriod"/>
            </a:pPr>
            <a:r>
              <a:rPr lang="es-MX" dirty="0">
                <a:latin typeface="Franklin Gothic Book" panose="020B0503020102020204" pitchFamily="34" charset="0"/>
              </a:rPr>
              <a:t>Generar automáticamente el código a partir de la</a:t>
            </a:r>
            <a:r>
              <a:rPr lang="es-MX" dirty="0">
                <a:latin typeface="Franklin Gothic Heavy" panose="020B0903020102020204" pitchFamily="34" charset="0"/>
              </a:rPr>
              <a:t> grabación de macros, sin embargo tiene muchas limitantes.</a:t>
            </a:r>
          </a:p>
          <a:p>
            <a:pPr marL="514350" indent="-514350">
              <a:buFont typeface="+mj-lt"/>
              <a:buAutoNum type="arabicPeriod"/>
            </a:pPr>
            <a:endParaRPr lang="es-MX" dirty="0">
              <a:latin typeface="Franklin Gothic Heavy" panose="020B0903020102020204" pitchFamily="34" charset="0"/>
            </a:endParaRPr>
          </a:p>
          <a:p>
            <a:pPr marL="514350" indent="-514350">
              <a:buFont typeface="+mj-lt"/>
              <a:buAutoNum type="arabicPeriod"/>
            </a:pPr>
            <a:r>
              <a:rPr lang="es-MX" dirty="0">
                <a:latin typeface="Franklin Gothic Heavy" panose="020B0903020102020204" pitchFamily="34" charset="0"/>
              </a:rPr>
              <a:t>Escribir</a:t>
            </a:r>
            <a:r>
              <a:rPr lang="es-MX" dirty="0">
                <a:latin typeface="Franklin Gothic Book" panose="020B0503020102020204" pitchFamily="34" charset="0"/>
              </a:rPr>
              <a:t> directamente el código del procedimiento en el Editor de Visual Basic (o entorno VBE), te permite crear diferentes </a:t>
            </a:r>
            <a:r>
              <a:rPr lang="es-MX" dirty="0">
                <a:latin typeface="Franklin Gothic Heavy" panose="020B0903020102020204" pitchFamily="34" charset="0"/>
              </a:rPr>
              <a:t>cálculos, operaciones, funciones, procedimientos y más.</a:t>
            </a:r>
          </a:p>
        </p:txBody>
      </p:sp>
    </p:spTree>
    <p:extLst>
      <p:ext uri="{BB962C8B-B14F-4D97-AF65-F5344CB8AC3E}">
        <p14:creationId xmlns:p14="http://schemas.microsoft.com/office/powerpoint/2010/main" val="419588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C36FE-768B-4D96-AF3D-B55D2564CA22}"/>
              </a:ext>
            </a:extLst>
          </p:cNvPr>
          <p:cNvSpPr>
            <a:spLocks noGrp="1"/>
          </p:cNvSpPr>
          <p:nvPr>
            <p:ph type="title"/>
          </p:nvPr>
        </p:nvSpPr>
        <p:spPr/>
        <p:txBody>
          <a:bodyPr>
            <a:normAutofit/>
          </a:bodyPr>
          <a:lstStyle/>
          <a:p>
            <a:r>
              <a:rPr lang="es-MX" sz="6000" dirty="0">
                <a:latin typeface="Franklin Gothic Heavy" panose="020B0903020102020204" pitchFamily="34" charset="0"/>
              </a:rPr>
              <a:t>Pestaña de programador</a:t>
            </a:r>
          </a:p>
        </p:txBody>
      </p:sp>
      <p:sp>
        <p:nvSpPr>
          <p:cNvPr id="3" name="Marcador de contenido 2">
            <a:extLst>
              <a:ext uri="{FF2B5EF4-FFF2-40B4-BE49-F238E27FC236}">
                <a16:creationId xmlns:a16="http://schemas.microsoft.com/office/drawing/2014/main" id="{C1C5924E-832F-441A-99D8-4891A347801A}"/>
              </a:ext>
            </a:extLst>
          </p:cNvPr>
          <p:cNvSpPr>
            <a:spLocks noGrp="1"/>
          </p:cNvSpPr>
          <p:nvPr>
            <p:ph idx="1"/>
          </p:nvPr>
        </p:nvSpPr>
        <p:spPr/>
        <p:txBody>
          <a:bodyPr/>
          <a:lstStyle/>
          <a:p>
            <a:pPr marL="0" indent="0">
              <a:buNone/>
            </a:pPr>
            <a:r>
              <a:rPr lang="es-MX" sz="5400" dirty="0">
                <a:latin typeface="Franklin Gothic Book" panose="020B0503020102020204" pitchFamily="34" charset="0"/>
              </a:rPr>
              <a:t>Antes de crear una macro, debemos de </a:t>
            </a:r>
            <a:r>
              <a:rPr lang="es-MX" sz="5400" dirty="0">
                <a:latin typeface="Franklin Gothic Heavy" panose="020B0903020102020204" pitchFamily="34" charset="0"/>
              </a:rPr>
              <a:t>activar la pestaña de programador</a:t>
            </a:r>
            <a:r>
              <a:rPr lang="es-MX" sz="5400" dirty="0">
                <a:latin typeface="Franklin Gothic Book" panose="020B0503020102020204" pitchFamily="34" charset="0"/>
              </a:rPr>
              <a:t>, pues nos permitirá, trabajar mucho más fácil con macros</a:t>
            </a:r>
            <a:r>
              <a:rPr lang="es-MX" dirty="0"/>
              <a:t>. </a:t>
            </a:r>
          </a:p>
        </p:txBody>
      </p:sp>
    </p:spTree>
    <p:extLst>
      <p:ext uri="{BB962C8B-B14F-4D97-AF65-F5344CB8AC3E}">
        <p14:creationId xmlns:p14="http://schemas.microsoft.com/office/powerpoint/2010/main" val="421881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734099-BF30-4FE5-AD50-33577650287B}"/>
              </a:ext>
            </a:extLst>
          </p:cNvPr>
          <p:cNvSpPr>
            <a:spLocks noGrp="1"/>
          </p:cNvSpPr>
          <p:nvPr>
            <p:ph idx="1"/>
          </p:nvPr>
        </p:nvSpPr>
        <p:spPr>
          <a:xfrm>
            <a:off x="838200" y="1298713"/>
            <a:ext cx="10515600" cy="4878250"/>
          </a:xfrm>
        </p:spPr>
        <p:txBody>
          <a:bodyPr>
            <a:normAutofit fontScale="92500"/>
          </a:bodyPr>
          <a:lstStyle/>
          <a:p>
            <a:pPr marL="0" indent="0" algn="ctr">
              <a:buNone/>
            </a:pPr>
            <a:r>
              <a:rPr lang="es-MX" sz="13800" dirty="0">
                <a:latin typeface="Franklin Gothic Heavy" panose="020B0903020102020204" pitchFamily="34" charset="0"/>
              </a:rPr>
              <a:t>Creando mi </a:t>
            </a:r>
            <a:r>
              <a:rPr lang="es-MX" sz="13800" dirty="0">
                <a:solidFill>
                  <a:srgbClr val="016693"/>
                </a:solidFill>
                <a:latin typeface="Franklin Gothic Heavy" panose="020B0903020102020204" pitchFamily="34" charset="0"/>
              </a:rPr>
              <a:t>Primer Macro</a:t>
            </a:r>
          </a:p>
        </p:txBody>
      </p:sp>
    </p:spTree>
    <p:extLst>
      <p:ext uri="{BB962C8B-B14F-4D97-AF65-F5344CB8AC3E}">
        <p14:creationId xmlns:p14="http://schemas.microsoft.com/office/powerpoint/2010/main" val="6928943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413</Words>
  <Application>Microsoft Office PowerPoint</Application>
  <PresentationFormat>Panorámica</PresentationFormat>
  <Paragraphs>30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Franklin Gothic Book</vt:lpstr>
      <vt:lpstr>Franklin Gothic Heavy</vt:lpstr>
      <vt:lpstr>Tema de Office</vt:lpstr>
      <vt:lpstr>VBA Excel 2016</vt:lpstr>
      <vt:lpstr>¿Qué es VBA?</vt:lpstr>
      <vt:lpstr>Objetivos del lenguaje VBA</vt:lpstr>
      <vt:lpstr>Definiciones principales</vt:lpstr>
      <vt:lpstr>Cómo utilizar VBA</vt:lpstr>
      <vt:lpstr>Pestaña de programador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 Excel 2016</dc:title>
  <dc:creator>diego alonso leon de dios</dc:creator>
  <cp:lastModifiedBy>diego alonso leon de dios</cp:lastModifiedBy>
  <cp:revision>2</cp:revision>
  <dcterms:created xsi:type="dcterms:W3CDTF">2020-04-06T20:49:50Z</dcterms:created>
  <dcterms:modified xsi:type="dcterms:W3CDTF">2020-04-06T21:47:22Z</dcterms:modified>
</cp:coreProperties>
</file>