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7" r:id="rId3"/>
    <p:sldId id="308" r:id="rId4"/>
    <p:sldId id="321" r:id="rId5"/>
    <p:sldId id="309" r:id="rId6"/>
    <p:sldId id="310" r:id="rId7"/>
    <p:sldId id="322" r:id="rId8"/>
    <p:sldId id="32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09AB-A2C9-405B-BA13-DA6241DC4368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E8E9-74AA-4507-B512-8393E4AFE1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46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0D53C-981A-43B1-8189-919372E366D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28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A0836-918C-456B-B817-51CA6A8D9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0F165C-F6AA-48C4-B84F-6905F5F6D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DEE62D-8E28-4E9B-9EC7-B34C97E2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AD3B7-75E6-43D9-B2FC-1C207235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2EECA-5214-4A78-94B1-54FBB857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76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5ED20-BAA6-412B-9D92-C032277D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67DEE2-3561-4332-B3D5-BCDA9B395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6EC94-02A8-4416-BDD8-7F10B6F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356E9-156A-4B8B-BDEE-ABEB65A9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FB0ED-9BE2-4827-936F-676285A9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3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1873D6-3DE5-4A11-8F99-6F0B9B8DC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9F10CF-1927-43BF-A647-77020C2A0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F8B24-6E56-4EFF-B888-13F21A08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53A45-6649-4F48-9733-F984D6C4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4D81E-A923-44C3-8DD4-6E2C5F71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6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3C822-E99B-47F9-8590-B5659DF7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0C232-3A03-44E5-9410-F81323EB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274D3-479C-4FF3-AC92-D40C3B60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7060EA-C80D-447F-A468-594132DF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4A4BF-FCC1-4C4B-952C-EB2DAC72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77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9FE6D-B207-4D05-8AB7-6402F847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D3213E-0028-443F-B5A2-212A00DA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1F17E-3F3A-4617-96BF-BA2445C4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425CB-2B70-4C37-893F-EE1B75B0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C1A6B-2D95-42C9-BDA4-17FD9FA4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18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4CCF9-7ADF-4CEC-BF8E-9A61AF6B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4CECA-E427-4F41-9857-88508E5EC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7B93BF-7509-4111-917C-D12095B76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F9AA30-9FA8-4B97-8120-0AE3142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362A9-C505-4565-B836-D0571B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5A2568-EC28-4D72-807F-FB32E7FF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1C9F8-2D73-4C2D-A3BB-DF10E6C8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00C94-4B5F-472F-8A1F-5C1FE32D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49DC3-F725-4DF9-840F-8A757017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8000BB-A19F-44EE-8EDD-0C0C16B3F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07063F-CB96-4B57-856F-34B386658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9C0662-78F4-4D48-8284-6AA09EA2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097C44-8473-493E-A052-F964474C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457A11-F69A-4D08-8234-1A738394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ACF1-0BF8-4FEF-BAC5-7C3144D8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C14CC0-4925-477D-995F-24F0CB9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8FB928-7494-4F13-BB9C-ECAB9350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62FA87-6D5B-4326-88E9-33EEB9E0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32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AF81CF-3AAF-4533-BA85-1ED0FA58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A8C191-4281-4B98-9A6A-E3A1C109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DDA0F1-16B8-43B1-B16B-812BBBA2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70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E12E-FD33-4885-B199-57DC1CF2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0FAEA-C679-4297-B28F-2EBD5C2C5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D70C47-C1B2-4C8D-BC25-0F6E34C0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92B9B4-0C04-4F4B-A4E3-4D996515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523A52-45E5-4AF5-9890-48D098F2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F321B2-5CF9-4526-A6C4-73331DB5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8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88620-480F-43D9-8839-F9C2D5FE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EA887B-C304-4E3C-A856-33A610984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614199-A192-42B5-8252-724CACFE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0A7A3-5E9F-4D16-A38B-12C5FA47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D05F71-5C58-45B5-AFD0-7127E730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B1D17-A735-47EF-987A-D8D646C0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603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F61980-86D1-49E1-87AA-D6E11C9F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AB903-CAFA-400A-86AE-7982700D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48DCC-1200-42C7-A08B-6DA71089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0DA3-29B4-451A-83B1-C0A63BABD3A1}" type="datetimeFigureOut">
              <a:rPr lang="es-MX" smtClean="0"/>
              <a:t>06/04/2020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FAF74-A3EC-4EBB-A527-6351EB0C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3CEAE-D1E8-4463-8551-E4AA0241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B708-D99B-4F4D-AA1B-CD046C4D29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60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D3827-2BA7-4026-9A20-BE56E8F56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1228381"/>
            <a:ext cx="12191999" cy="2387600"/>
          </a:xfrm>
        </p:spPr>
        <p:txBody>
          <a:bodyPr>
            <a:noAutofit/>
          </a:bodyPr>
          <a:lstStyle/>
          <a:p>
            <a:r>
              <a:rPr lang="es-MX" sz="1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</a:rPr>
              <a:t>MSG</a:t>
            </a:r>
            <a:r>
              <a:rPr lang="es-MX" sz="12400" dirty="0">
                <a:solidFill>
                  <a:srgbClr val="016693"/>
                </a:solidFill>
                <a:latin typeface="Franklin Gothic Heavy" panose="020B0903020102020204" pitchFamily="34" charset="0"/>
              </a:rPr>
              <a:t>BOX</a:t>
            </a:r>
          </a:p>
        </p:txBody>
      </p:sp>
      <p:pic>
        <p:nvPicPr>
          <p:cNvPr id="5" name="Imagen 4" descr="Imagen que contiene reloj, dibujo, plato, señal&#10;&#10;Descripción generada automáticamente">
            <a:extLst>
              <a:ext uri="{FF2B5EF4-FFF2-40B4-BE49-F238E27FC236}">
                <a16:creationId xmlns:a16="http://schemas.microsoft.com/office/drawing/2014/main" id="{444557EF-9988-4D3D-8267-ADC3F10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56" y="3840507"/>
            <a:ext cx="3906081" cy="16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8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4D971-0439-43BB-95CB-CDB09A2E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Franklin Gothic Heavy" panose="020B0903020102020204" pitchFamily="34" charset="0"/>
              </a:rPr>
              <a:t>Funciones MSGBOX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372FE-23FB-412C-8FB0-27F599AB7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4000" dirty="0">
                <a:latin typeface="Franklin Gothic Demi" panose="020B0703020102020204" pitchFamily="34" charset="0"/>
              </a:rPr>
              <a:t>La </a:t>
            </a:r>
            <a:r>
              <a:rPr lang="es-MX" sz="4000" b="1" dirty="0">
                <a:latin typeface="Franklin Gothic Demi" panose="020B0703020102020204" pitchFamily="34" charset="0"/>
              </a:rPr>
              <a:t>función MsgBox en VBA</a:t>
            </a:r>
            <a:r>
              <a:rPr lang="es-MX" sz="4000" dirty="0">
                <a:latin typeface="Franklin Gothic Demi" panose="020B0703020102020204" pitchFamily="34" charset="0"/>
              </a:rPr>
              <a:t> nos permite </a:t>
            </a:r>
            <a:r>
              <a:rPr lang="es-MX" sz="4000" b="1" dirty="0">
                <a:solidFill>
                  <a:srgbClr val="016693"/>
                </a:solidFill>
                <a:latin typeface="Franklin Gothic Demi" panose="020B0703020102020204" pitchFamily="34" charset="0"/>
              </a:rPr>
              <a:t>mostrar un mensaje </a:t>
            </a:r>
            <a:r>
              <a:rPr lang="es-MX" sz="4000" dirty="0">
                <a:latin typeface="Franklin Gothic Demi" panose="020B0703020102020204" pitchFamily="34" charset="0"/>
              </a:rPr>
              <a:t>dentro de un cuadro de diálogo en espera de que el usuario de Excel haga clic sobre alguno de los botones provistos. </a:t>
            </a:r>
          </a:p>
          <a:p>
            <a:endParaRPr lang="es-MX" sz="4000" dirty="0">
              <a:latin typeface="Franklin Gothic Demi" panose="020B0703020102020204" pitchFamily="34" charset="0"/>
            </a:endParaRPr>
          </a:p>
          <a:p>
            <a:r>
              <a:rPr lang="es-MX" sz="4000" dirty="0">
                <a:latin typeface="Franklin Gothic Demi" panose="020B0703020102020204" pitchFamily="34" charset="0"/>
              </a:rPr>
              <a:t>Si lo deseamos podemos tomar alguna acción específica después de conocer el botón pulsado por el usuario.</a:t>
            </a:r>
          </a:p>
        </p:txBody>
      </p:sp>
    </p:spTree>
    <p:extLst>
      <p:ext uri="{BB962C8B-B14F-4D97-AF65-F5344CB8AC3E}">
        <p14:creationId xmlns:p14="http://schemas.microsoft.com/office/powerpoint/2010/main" val="21639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8FA6E-346A-476F-B723-8C2E3FED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all" dirty="0">
                <a:latin typeface="Franklin Gothic Heavy" panose="020B0903020102020204" pitchFamily="34" charset="0"/>
              </a:rPr>
              <a:t>ARGUMENTOS DE LA FUNCIÓN MSGBOX</a:t>
            </a:r>
            <a:endParaRPr lang="es-MX" dirty="0"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82863-E2F5-41E3-9DCC-4CCADADA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4"/>
            <a:ext cx="10515600" cy="52478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4500" dirty="0">
                <a:latin typeface="Franklin Gothic Demi" panose="020B0703020102020204" pitchFamily="34" charset="0"/>
              </a:rPr>
              <a:t>La </a:t>
            </a:r>
            <a:r>
              <a:rPr lang="es-MX" sz="4500" b="1" dirty="0">
                <a:latin typeface="Franklin Gothic Demi" panose="020B0703020102020204" pitchFamily="34" charset="0"/>
              </a:rPr>
              <a:t>función MsgBox en VBA</a:t>
            </a:r>
            <a:r>
              <a:rPr lang="es-MX" sz="4500" dirty="0">
                <a:latin typeface="Franklin Gothic Demi" panose="020B0703020102020204" pitchFamily="34" charset="0"/>
              </a:rPr>
              <a:t> tiene 5 argumentos:</a:t>
            </a:r>
          </a:p>
          <a:p>
            <a:pPr>
              <a:lnSpc>
                <a:spcPct val="120000"/>
              </a:lnSpc>
            </a:pPr>
            <a:r>
              <a:rPr lang="es-MX" sz="3300" b="1" dirty="0" err="1">
                <a:latin typeface="Franklin Gothic Demi" panose="020B0703020102020204" pitchFamily="34" charset="0"/>
              </a:rPr>
              <a:t>Prompt</a:t>
            </a:r>
            <a:r>
              <a:rPr lang="es-MX" sz="3300" dirty="0">
                <a:latin typeface="Franklin Gothic Demi" panose="020B0703020102020204" pitchFamily="34" charset="0"/>
              </a:rPr>
              <a:t> (</a:t>
            </a:r>
            <a:r>
              <a:rPr lang="es-MX" sz="3300" i="1" dirty="0">
                <a:latin typeface="Franklin Gothic Demi" panose="020B0703020102020204" pitchFamily="34" charset="0"/>
              </a:rPr>
              <a:t>obligatorio</a:t>
            </a:r>
            <a:r>
              <a:rPr lang="es-MX" sz="3300" dirty="0">
                <a:latin typeface="Franklin Gothic Demi" panose="020B0703020102020204" pitchFamily="34" charset="0"/>
              </a:rPr>
              <a:t>): Es la cadena de texto que se mostrará como el mensaje dentro del cuadro de diálogo. La longitud máxima es de 1024 caracteres, pero depende del tipo de fuente utilizada.</a:t>
            </a:r>
          </a:p>
          <a:p>
            <a:pPr>
              <a:lnSpc>
                <a:spcPct val="120000"/>
              </a:lnSpc>
            </a:pPr>
            <a:r>
              <a:rPr lang="es-MX" sz="3300" b="1" dirty="0" err="1">
                <a:latin typeface="Franklin Gothic Demi" panose="020B0703020102020204" pitchFamily="34" charset="0"/>
              </a:rPr>
              <a:t>Buttons</a:t>
            </a:r>
            <a:r>
              <a:rPr lang="es-MX" sz="3300" dirty="0">
                <a:latin typeface="Franklin Gothic Demi" panose="020B0703020102020204" pitchFamily="34" charset="0"/>
              </a:rPr>
              <a:t> (</a:t>
            </a:r>
            <a:r>
              <a:rPr lang="es-MX" sz="3300" i="1" dirty="0">
                <a:latin typeface="Franklin Gothic Demi" panose="020B0703020102020204" pitchFamily="34" charset="0"/>
              </a:rPr>
              <a:t>opcional</a:t>
            </a:r>
            <a:r>
              <a:rPr lang="es-MX" sz="3300" dirty="0">
                <a:latin typeface="Franklin Gothic Demi" panose="020B0703020102020204" pitchFamily="34" charset="0"/>
              </a:rPr>
              <a:t>): Expresión numérica que proviene de la suma de ciertas constantes que representan el tipo de botón e iconos a desplegar.</a:t>
            </a:r>
          </a:p>
          <a:p>
            <a:pPr>
              <a:lnSpc>
                <a:spcPct val="120000"/>
              </a:lnSpc>
            </a:pPr>
            <a:r>
              <a:rPr lang="es-MX" sz="3300" b="1" dirty="0" err="1">
                <a:latin typeface="Franklin Gothic Demi" panose="020B0703020102020204" pitchFamily="34" charset="0"/>
              </a:rPr>
              <a:t>Title</a:t>
            </a:r>
            <a:r>
              <a:rPr lang="es-MX" sz="3300" dirty="0">
                <a:latin typeface="Franklin Gothic Demi" panose="020B0703020102020204" pitchFamily="34" charset="0"/>
              </a:rPr>
              <a:t> (</a:t>
            </a:r>
            <a:r>
              <a:rPr lang="es-MX" sz="3300" i="1" dirty="0">
                <a:latin typeface="Franklin Gothic Demi" panose="020B0703020102020204" pitchFamily="34" charset="0"/>
              </a:rPr>
              <a:t>opcional</a:t>
            </a:r>
            <a:r>
              <a:rPr lang="es-MX" sz="3300" dirty="0">
                <a:latin typeface="Franklin Gothic Demi" panose="020B0703020102020204" pitchFamily="34" charset="0"/>
              </a:rPr>
              <a:t>): Cadena de texto que se mostrará como el título del cuadro de diálogo. Si se omite, el título será el nombre de la aplicación.</a:t>
            </a:r>
          </a:p>
          <a:p>
            <a:pPr>
              <a:lnSpc>
                <a:spcPct val="120000"/>
              </a:lnSpc>
            </a:pPr>
            <a:r>
              <a:rPr lang="es-MX" sz="3300" b="1" dirty="0" err="1">
                <a:latin typeface="Franklin Gothic Demi" panose="020B0703020102020204" pitchFamily="34" charset="0"/>
              </a:rPr>
              <a:t>HelpFile</a:t>
            </a:r>
            <a:r>
              <a:rPr lang="es-MX" sz="3300" dirty="0">
                <a:latin typeface="Franklin Gothic Demi" panose="020B0703020102020204" pitchFamily="34" charset="0"/>
              </a:rPr>
              <a:t> (</a:t>
            </a:r>
            <a:r>
              <a:rPr lang="es-MX" sz="3300" i="1" dirty="0">
                <a:latin typeface="Franklin Gothic Demi" panose="020B0703020102020204" pitchFamily="34" charset="0"/>
              </a:rPr>
              <a:t>opcional</a:t>
            </a:r>
            <a:r>
              <a:rPr lang="es-MX" sz="3300" dirty="0">
                <a:latin typeface="Franklin Gothic Demi" panose="020B0703020102020204" pitchFamily="34" charset="0"/>
              </a:rPr>
              <a:t>): Cadena de texto con la ubicación del archivo de ayuda asociado al cuadro de diálogo. Si se especifica este argumento, debe indicarse también </a:t>
            </a:r>
            <a:r>
              <a:rPr lang="es-MX" sz="3300" i="1" dirty="0" err="1">
                <a:latin typeface="Franklin Gothic Demi" panose="020B0703020102020204" pitchFamily="34" charset="0"/>
              </a:rPr>
              <a:t>Context</a:t>
            </a:r>
            <a:r>
              <a:rPr lang="es-MX" sz="3300" dirty="0">
                <a:latin typeface="Franklin Gothic Demi" panose="020B07030201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s-MX" sz="3300" b="1" dirty="0" err="1">
                <a:latin typeface="Franklin Gothic Demi" panose="020B0703020102020204" pitchFamily="34" charset="0"/>
              </a:rPr>
              <a:t>Context</a:t>
            </a:r>
            <a:r>
              <a:rPr lang="es-MX" sz="3300" dirty="0">
                <a:latin typeface="Franklin Gothic Demi" panose="020B0703020102020204" pitchFamily="34" charset="0"/>
              </a:rPr>
              <a:t> (</a:t>
            </a:r>
            <a:r>
              <a:rPr lang="es-MX" sz="3300" i="1" dirty="0">
                <a:latin typeface="Franklin Gothic Demi" panose="020B0703020102020204" pitchFamily="34" charset="0"/>
              </a:rPr>
              <a:t>opcional</a:t>
            </a:r>
            <a:r>
              <a:rPr lang="es-MX" sz="3300" dirty="0">
                <a:latin typeface="Franklin Gothic Demi" panose="020B0703020102020204" pitchFamily="34" charset="0"/>
              </a:rPr>
              <a:t>): Valor numérico asignado por el autor al tema de ayuda. Si se especifica este argumento, debe indicarse también </a:t>
            </a:r>
            <a:r>
              <a:rPr lang="es-MX" sz="3300" i="1" dirty="0" err="1">
                <a:latin typeface="Franklin Gothic Demi" panose="020B0703020102020204" pitchFamily="34" charset="0"/>
              </a:rPr>
              <a:t>HelpFile</a:t>
            </a:r>
            <a:r>
              <a:rPr lang="es-MX" sz="3300" dirty="0">
                <a:latin typeface="Franklin Gothic Demi" panose="020B0703020102020204" pitchFamily="34" charset="0"/>
              </a:rPr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95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55EAF-1679-4BC5-8280-40244C5D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6000" b="1" cap="all" dirty="0">
                <a:solidFill>
                  <a:srgbClr val="016693"/>
                </a:solidFill>
                <a:latin typeface="Franklin Gothic Heavy" panose="020B0903020102020204" pitchFamily="34" charset="0"/>
              </a:rPr>
              <a:t>LA FUNCIÓN MSGBOX EN VBA</a:t>
            </a:r>
            <a:endParaRPr lang="es-MX" sz="6000" dirty="0">
              <a:solidFill>
                <a:srgbClr val="016693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9BE47-0354-41B0-9997-ED88E372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5400" dirty="0">
                <a:latin typeface="Franklin Gothic Demi" panose="020B0703020102020204" pitchFamily="34" charset="0"/>
              </a:rPr>
              <a:t>Esta es la manera natural que utilizaremos para crear un cuadro de dialogo en el cual mostrar un texto que queramos. </a:t>
            </a:r>
          </a:p>
        </p:txBody>
      </p:sp>
    </p:spTree>
    <p:extLst>
      <p:ext uri="{BB962C8B-B14F-4D97-AF65-F5344CB8AC3E}">
        <p14:creationId xmlns:p14="http://schemas.microsoft.com/office/powerpoint/2010/main" val="149403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44948-8CF9-49EB-9412-04297E91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all" dirty="0">
                <a:latin typeface="Franklin Gothic Heavy" panose="020B0903020102020204" pitchFamily="34" charset="0"/>
              </a:rPr>
              <a:t>EL ARGUMENTO </a:t>
            </a:r>
            <a:r>
              <a:rPr lang="es-MX" b="1" cap="all" dirty="0">
                <a:solidFill>
                  <a:srgbClr val="016693"/>
                </a:solidFill>
                <a:latin typeface="Franklin Gothic Heavy" panose="020B0903020102020204" pitchFamily="34" charset="0"/>
              </a:rPr>
              <a:t>TITLE</a:t>
            </a:r>
            <a:endParaRPr lang="es-MX" dirty="0">
              <a:solidFill>
                <a:srgbClr val="016693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F5EA5-BF8F-49D8-90DE-BB9AAD18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Franklin Gothic Demi" panose="020B0703020102020204" pitchFamily="34" charset="0"/>
              </a:rPr>
              <a:t>Para poner un título personalizado será suficiente con escribir lo que queremos proyectar o el valor de algún celda. </a:t>
            </a:r>
          </a:p>
          <a:p>
            <a:pPr marL="0" indent="0">
              <a:buNone/>
            </a:pPr>
            <a:endParaRPr lang="es-MX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r>
              <a:rPr lang="es-MX" dirty="0">
                <a:latin typeface="Franklin Gothic Demi" panose="020B0703020102020204" pitchFamily="34" charset="0"/>
              </a:rPr>
              <a:t>Recuerda qué cuando escribimos texto dentro de Excel debemos hacerlo entre “” para especificar que no es una fórmula ni una variable.</a:t>
            </a:r>
          </a:p>
        </p:txBody>
      </p:sp>
    </p:spTree>
    <p:extLst>
      <p:ext uri="{BB962C8B-B14F-4D97-AF65-F5344CB8AC3E}">
        <p14:creationId xmlns:p14="http://schemas.microsoft.com/office/powerpoint/2010/main" val="422271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E5CCC-B507-42FA-BE76-234D3D6B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cap="all" dirty="0">
                <a:latin typeface="Franklin Gothic Demi" panose="020B0703020102020204" pitchFamily="34" charset="0"/>
              </a:rPr>
              <a:t> EL ARGUMENTO </a:t>
            </a:r>
            <a:r>
              <a:rPr lang="es-MX" b="1" cap="all" dirty="0">
                <a:solidFill>
                  <a:srgbClr val="016693"/>
                </a:solidFill>
                <a:latin typeface="Franklin Gothic Demi" panose="020B0703020102020204" pitchFamily="34" charset="0"/>
              </a:rPr>
              <a:t>BUTTONS</a:t>
            </a:r>
            <a:endParaRPr lang="es-MX" dirty="0">
              <a:solidFill>
                <a:srgbClr val="016693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A0642-0106-4428-9B66-D68D457F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latin typeface="Franklin Gothic Demi" panose="020B0703020102020204" pitchFamily="34" charset="0"/>
              </a:rPr>
              <a:t>El segundo argumento de la función MsgBox nos permitirá indicar los botones que deseamos mostrar y también podremos elegir el icono desplegado y el comportamiento del cuadro de diálogo. </a:t>
            </a:r>
          </a:p>
          <a:p>
            <a:endParaRPr lang="es-MX" sz="3600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r>
              <a:rPr lang="es-MX" sz="3600" dirty="0">
                <a:latin typeface="Franklin Gothic Demi" panose="020B0703020102020204" pitchFamily="34" charset="0"/>
              </a:rPr>
              <a:t>La siguiente tabla indica los valores que podemos utilizar para este argumento:</a:t>
            </a:r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342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7C31FAB2-C622-4D77-A77B-8FDB0C97763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71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7482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08214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92872308"/>
                    </a:ext>
                  </a:extLst>
                </a:gridCol>
              </a:tblGrid>
              <a:tr h="833491">
                <a:tc gridSpan="3">
                  <a:txBody>
                    <a:bodyPr/>
                    <a:lstStyle/>
                    <a:p>
                      <a:pPr algn="ctr"/>
                      <a:r>
                        <a:rPr lang="es-MX" sz="3600" b="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10 botones que debes de conocer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66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92362"/>
                  </a:ext>
                </a:extLst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Constante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Descripción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65852"/>
                  </a:ext>
                </a:extLst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vbOKOnly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el botón aceptar.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86119"/>
                  </a:ext>
                </a:extLst>
              </a:tr>
              <a:tr h="626662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vbOkCancel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los botones aceptar y cancelar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78513"/>
                  </a:ext>
                </a:extLst>
              </a:tr>
              <a:tr h="833491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vbabortRetryIgnore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los botones anular, reintentar y omitir.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15106"/>
                  </a:ext>
                </a:extLst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vbYesNoCancel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Si, No y Cancelar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031483"/>
                  </a:ext>
                </a:extLst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vbyesNo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Si y No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973320"/>
                  </a:ext>
                </a:extLst>
              </a:tr>
              <a:tr h="833491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vbRetryCancel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los botones reintentar y Cancelar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814220"/>
                  </a:ext>
                </a:extLst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vbCritical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el botón crítico.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87506"/>
                  </a:ext>
                </a:extLst>
              </a:tr>
              <a:tr h="833491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vbQuestion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32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el botón consulta de advertencia.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767100"/>
                  </a:ext>
                </a:extLst>
              </a:tr>
              <a:tr h="482895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Franklin Gothic Demi" panose="020B0703020102020204" pitchFamily="34" charset="0"/>
                        </a:rPr>
                        <a:t>vbExclamation</a:t>
                      </a:r>
                      <a:endParaRPr lang="es-MX" dirty="0">
                        <a:latin typeface="Franklin Gothic Demi" panose="020B07030201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48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Franklin Gothic Demi" panose="020B0703020102020204" pitchFamily="34" charset="0"/>
                        </a:rPr>
                        <a:t>Muestra el icono de advertencia. </a:t>
                      </a:r>
                    </a:p>
                  </a:txBody>
                  <a:tcPr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51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76E89-D686-43FE-AB43-20C5B8FF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>
                <a:latin typeface="Franklin Gothic Heavy" panose="020B0903020102020204" pitchFamily="34" charset="0"/>
              </a:rPr>
              <a:t>Valor Devuelto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DF669E5-6167-4B7A-9811-7C31FD453E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55496"/>
          <a:ext cx="10515600" cy="2819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2664137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6064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b="0">
                          <a:solidFill>
                            <a:srgbClr val="FFFFFF"/>
                          </a:solidFill>
                          <a:effectLst/>
                          <a:latin typeface="Franklin Gothic Heavy" panose="020B0903020102020204" pitchFamily="34" charset="0"/>
                        </a:rPr>
                        <a:t>Constante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66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0" dirty="0">
                          <a:solidFill>
                            <a:srgbClr val="FFFFFF"/>
                          </a:solidFill>
                          <a:effectLst/>
                          <a:latin typeface="Franklin Gothic Heavy" panose="020B0903020102020204" pitchFamily="34" charset="0"/>
                        </a:rPr>
                        <a:t>Valor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66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04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OK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  <a:latin typeface="Franklin Gothic Heavy" panose="020B0903020102020204" pitchFamily="34" charset="0"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417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  <a:latin typeface="Franklin Gothic Heavy" panose="020B0903020102020204" pitchFamily="34" charset="0"/>
                        </a:rPr>
                        <a:t>Cancel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74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Abort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51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Retry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6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Ignore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6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Yes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5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effectLst/>
                          <a:latin typeface="Franklin Gothic Heavy" panose="020B0903020102020204" pitchFamily="34" charset="0"/>
                        </a:rPr>
                        <a:t>No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  <a:latin typeface="Franklin Gothic Heavy" panose="020B0903020102020204" pitchFamily="34" charset="0"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66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4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151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Panorámica</PresentationFormat>
  <Paragraphs>71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Demi</vt:lpstr>
      <vt:lpstr>Franklin Gothic Heavy</vt:lpstr>
      <vt:lpstr>Tema de Office</vt:lpstr>
      <vt:lpstr>MSGBOX</vt:lpstr>
      <vt:lpstr>Funciones MSGBOX </vt:lpstr>
      <vt:lpstr>ARGUMENTOS DE LA FUNCIÓN MSGBOX</vt:lpstr>
      <vt:lpstr>LA FUNCIÓN MSGBOX EN VBA</vt:lpstr>
      <vt:lpstr>EL ARGUMENTO TITLE</vt:lpstr>
      <vt:lpstr> EL ARGUMENTO BUTTONS</vt:lpstr>
      <vt:lpstr>Presentación de PowerPoint</vt:lpstr>
      <vt:lpstr>Valor Devuelto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MSGBOX</dc:title>
  <dc:creator>diego alonso leon de dios</dc:creator>
  <cp:lastModifiedBy>diego alonso leon de dios</cp:lastModifiedBy>
  <cp:revision>1</cp:revision>
  <dcterms:created xsi:type="dcterms:W3CDTF">2020-04-06T20:54:49Z</dcterms:created>
  <dcterms:modified xsi:type="dcterms:W3CDTF">2020-04-06T20:55:41Z</dcterms:modified>
</cp:coreProperties>
</file>