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2" r:id="rId4"/>
    <p:sldId id="273" r:id="rId5"/>
    <p:sldId id="274" r:id="rId6"/>
    <p:sldId id="275" r:id="rId7"/>
    <p:sldId id="265" r:id="rId8"/>
    <p:sldId id="333" r:id="rId9"/>
    <p:sldId id="328" r:id="rId10"/>
    <p:sldId id="329" r:id="rId11"/>
    <p:sldId id="330" r:id="rId12"/>
    <p:sldId id="331" r:id="rId13"/>
    <p:sldId id="334" r:id="rId14"/>
    <p:sldId id="332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12356-D575-4B60-B378-CE95832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8225D-D4DD-4918-B449-DCD795B7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13D27-C5AC-41F9-83CB-54C1DA6F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DF9602-5F19-4968-B1FE-719C1E60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1A03E-51D9-4C56-93ED-25FCA14C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47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D253F-DEBA-4547-81E9-3ADC6203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F51EA-8F7A-459D-8DC4-B6E1BB12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E9F85-55E6-47B6-83B8-0A85C870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2F932-563A-4E37-A572-A93DF0C3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D614D6-459E-4219-A326-72EBE9ED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56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C4D06F-A3A0-4731-9A43-ADB38C07D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EC8BEF-6ACD-4627-9BAB-0A951C812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87360-F164-4BD4-B952-3985468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D06B9A-46F2-410D-9D15-7F9CB01D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72CA8-BB89-409A-8DE8-45F9EF85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4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136F0-1E21-4575-8C74-CB3D6BD5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50ADF-4372-42A3-82A7-B699CCA0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EA901-933F-4CCF-B450-31A2233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D7712-5BA2-45B5-A40D-AA79B4E6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16B0E-3F08-4EE5-ACEE-BDAEB365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68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FF2E2-C369-4BA3-B4AA-349334A9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E14A0-3439-428E-B98A-CA4DD1B2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C9449-33F4-4D84-ABDB-706D726A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2B5AE-A9B1-40F9-86E7-62CEA337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0CA02-AE10-4261-93D4-72ED855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2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DB80-D60C-4BFE-9FB9-FD398C0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85165-C23C-40F9-AF12-C22001A5B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E25D75-1809-4B40-BC56-B6C693F46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D56330-EB0E-4235-B5B2-C0205973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8CA16E-1E82-4862-A522-147A50D8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B93A6-BD7B-484B-BC33-717F26CA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8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1E9B-3A03-48DE-9729-9CD4F712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EDBC4-6703-44E4-B259-E93762A8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8321BD-7B37-4DA9-BDFF-E7B6DF283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ACC9C4-36E8-40CE-A1CE-AF0CEBAB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F0CCD5-3201-48D1-A4E7-CC16CEEB7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390880-8146-4817-8F0F-C3E066E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05FA74-8E0C-4F63-9AE8-60020847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396E61-E257-46BC-9ECD-C738DD8B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29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80AA-5D91-45DF-BA78-D46539CF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D988E6-276F-4542-9D67-6470F5FD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87FCA5-765E-43CC-BE28-B418D61D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0BA18-4464-49A6-929D-0E0068CB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6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B087D8-8441-4AAE-99D0-5CE70926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57913E-C71B-4AFD-A0BA-C01BD296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A2861-6B63-4F9E-9B26-C73A4DA2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8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BD9DD-383D-4DE9-A8E6-44078887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C9625-2091-4AF6-8B6F-372DA931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207D66-2531-47B7-AF01-1BBD7F059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83B3C-2DDC-48E9-8BE6-3D858969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1EE71E-8FEB-427C-A98F-1EE687AE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84621-513C-4366-AD47-4F269293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90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E9FB6-EC7A-4736-87B3-6A81770F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F78E8-3E74-4021-92C4-C9A814B48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9567D1-6A67-41E0-94D0-3C7CAA57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6A8D7-5126-45C7-84C0-9B7918DB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F96065-BE49-4974-834A-65095512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D8489-9769-4C70-9399-E25B7D2C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6B4BA5-B429-4CDC-9749-DE27491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84C04-5F2B-4D37-AECD-FD78DDD2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63E4D-101F-4912-8943-92F726AE9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2AC9-B04D-4928-B401-EB3A24DF87D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4DC54-311B-4EE8-81FB-3EF4304CE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2B93D-5822-4635-8E9B-9514FE800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5287-7DB6-4A07-8309-9B07B146E6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57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75B6C-94D0-4EC5-95D5-46A104E3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5188"/>
          </a:xfrm>
        </p:spPr>
        <p:txBody>
          <a:bodyPr>
            <a:normAutofit/>
          </a:bodyPr>
          <a:lstStyle/>
          <a:p>
            <a:pPr algn="ctr"/>
            <a:r>
              <a:rPr lang="es-MX" sz="199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</a:rPr>
              <a:t>Entorno de </a:t>
            </a:r>
            <a:r>
              <a:rPr lang="es-MX" sz="19900" dirty="0">
                <a:solidFill>
                  <a:srgbClr val="016693"/>
                </a:solidFill>
                <a:latin typeface="Franklin Gothic Heavy" panose="020B0903020102020204" pitchFamily="34" charset="0"/>
              </a:rPr>
              <a:t>VBE</a:t>
            </a:r>
          </a:p>
        </p:txBody>
      </p:sp>
    </p:spTree>
    <p:extLst>
      <p:ext uri="{BB962C8B-B14F-4D97-AF65-F5344CB8AC3E}">
        <p14:creationId xmlns:p14="http://schemas.microsoft.com/office/powerpoint/2010/main" val="327865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D55C7-A35C-4129-B2BC-18E2092B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latin typeface="Franklin Gothic Heavy" panose="020B0903020102020204" pitchFamily="34" charset="0"/>
              </a:rPr>
              <a:t>Métodos de los objetos </a:t>
            </a:r>
            <a:r>
              <a:rPr lang="es-MX" b="1" dirty="0" err="1">
                <a:latin typeface="Franklin Gothic Heavy" panose="020B0903020102020204" pitchFamily="34" charset="0"/>
              </a:rPr>
              <a:t>Workbooks</a:t>
            </a:r>
            <a:r>
              <a:rPr lang="es-MX" b="1" dirty="0">
                <a:latin typeface="Franklin Gothic Heavy" panose="020B0903020102020204" pitchFamily="34" charset="0"/>
              </a:rPr>
              <a:t> y </a:t>
            </a:r>
            <a:r>
              <a:rPr lang="es-MX" b="1" dirty="0" err="1">
                <a:latin typeface="Franklin Gothic Heavy" panose="020B0903020102020204" pitchFamily="34" charset="0"/>
              </a:rPr>
              <a:t>Workbook</a:t>
            </a:r>
            <a:endParaRPr lang="es-MX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12F9E-3139-4E7D-80AD-D52694D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Add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Permite crear un nuevo libro.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SaveAs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Equivale al comando Guardar como.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Save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Guarda los cambios hechos en un libro desde la última vez que se guardó.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Close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Cierra el libro.</a:t>
            </a:r>
          </a:p>
          <a:p>
            <a:pPr fontAlgn="base"/>
            <a:r>
              <a:rPr lang="es-MX" sz="3600" b="1" dirty="0">
                <a:latin typeface="Franklin Gothic Demi Cond" panose="020B0706030402020204" pitchFamily="34" charset="0"/>
              </a:rPr>
              <a:t>Open:</a:t>
            </a:r>
            <a:r>
              <a:rPr lang="es-MX" sz="3600" dirty="0">
                <a:latin typeface="Franklin Gothic Demi Cond" panose="020B0706030402020204" pitchFamily="34" charset="0"/>
              </a:rPr>
              <a:t> Abre un libro. Cada vez que se abre un libro se agrega un nuevo elemento a la colección </a:t>
            </a:r>
            <a:r>
              <a:rPr lang="es-MX" sz="3600" dirty="0" err="1">
                <a:latin typeface="Franklin Gothic Demi Cond" panose="020B0706030402020204" pitchFamily="34" charset="0"/>
              </a:rPr>
              <a:t>Workbooks</a:t>
            </a:r>
            <a:r>
              <a:rPr lang="es-MX" sz="3600" dirty="0">
                <a:latin typeface="Franklin Gothic Demi Cond" panose="020B0706030402020204" pitchFamily="34" charset="0"/>
              </a:rPr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524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7D76C-D241-49E6-A0F6-4BC465A3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Franklin Gothic Heavy" panose="020B0903020102020204" pitchFamily="34" charset="0"/>
              </a:rPr>
              <a:t>Métodos de </a:t>
            </a:r>
            <a:r>
              <a:rPr lang="es-MX" b="1" dirty="0" err="1">
                <a:latin typeface="Franklin Gothic Heavy" panose="020B0903020102020204" pitchFamily="34" charset="0"/>
              </a:rPr>
              <a:t>Worksheets</a:t>
            </a:r>
            <a:r>
              <a:rPr lang="es-MX" b="1" dirty="0">
                <a:latin typeface="Franklin Gothic Heavy" panose="020B0903020102020204" pitchFamily="34" charset="0"/>
              </a:rPr>
              <a:t> y </a:t>
            </a:r>
            <a:r>
              <a:rPr lang="es-MX" b="1" dirty="0" err="1">
                <a:latin typeface="Franklin Gothic Heavy" panose="020B0903020102020204" pitchFamily="34" charset="0"/>
              </a:rPr>
              <a:t>Worksheet</a:t>
            </a:r>
            <a:endParaRPr lang="es-MX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B68C3-3A74-42A8-8378-E9EEEA7B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MX" sz="4300" b="1" dirty="0" err="1">
                <a:latin typeface="Franklin Gothic Demi Cond" panose="020B0706030402020204" pitchFamily="34" charset="0"/>
              </a:rPr>
              <a:t>Add</a:t>
            </a:r>
            <a:r>
              <a:rPr lang="es-MX" sz="4300" b="1" dirty="0">
                <a:latin typeface="Franklin Gothic Demi Cond" panose="020B0706030402020204" pitchFamily="34" charset="0"/>
              </a:rPr>
              <a:t>:</a:t>
            </a:r>
            <a:r>
              <a:rPr lang="es-MX" sz="4300" dirty="0">
                <a:latin typeface="Franklin Gothic Demi Cond" panose="020B0706030402020204" pitchFamily="34" charset="0"/>
              </a:rPr>
              <a:t> Agrega una hoja de cualquier tipo al libro.</a:t>
            </a:r>
          </a:p>
          <a:p>
            <a:pPr fontAlgn="base"/>
            <a:r>
              <a:rPr lang="es-MX" sz="4300" b="1" dirty="0" err="1">
                <a:latin typeface="Franklin Gothic Demi Cond" panose="020B0706030402020204" pitchFamily="34" charset="0"/>
              </a:rPr>
              <a:t>Move</a:t>
            </a:r>
            <a:r>
              <a:rPr lang="es-MX" sz="4300" b="1" dirty="0">
                <a:latin typeface="Franklin Gothic Demi Cond" panose="020B0706030402020204" pitchFamily="34" charset="0"/>
              </a:rPr>
              <a:t>:</a:t>
            </a:r>
            <a:r>
              <a:rPr lang="es-MX" sz="4300" dirty="0">
                <a:latin typeface="Franklin Gothic Demi Cond" panose="020B0706030402020204" pitchFamily="34" charset="0"/>
              </a:rPr>
              <a:t> Permite organizar las hojas dentro de un libro.</a:t>
            </a:r>
          </a:p>
          <a:p>
            <a:pPr fontAlgn="base"/>
            <a:r>
              <a:rPr lang="es-MX" sz="4300" b="1" dirty="0" err="1">
                <a:latin typeface="Franklin Gothic Demi Cond" panose="020B0706030402020204" pitchFamily="34" charset="0"/>
              </a:rPr>
              <a:t>Copy</a:t>
            </a:r>
            <a:r>
              <a:rPr lang="es-MX" sz="4300" b="1" dirty="0">
                <a:latin typeface="Franklin Gothic Demi Cond" panose="020B0706030402020204" pitchFamily="34" charset="0"/>
              </a:rPr>
              <a:t>:</a:t>
            </a:r>
            <a:r>
              <a:rPr lang="es-MX" sz="4300" dirty="0">
                <a:latin typeface="Franklin Gothic Demi Cond" panose="020B0706030402020204" pitchFamily="34" charset="0"/>
              </a:rPr>
              <a:t> Copia una hoja de cálculo en otra ubicación.</a:t>
            </a:r>
          </a:p>
          <a:p>
            <a:pPr fontAlgn="base"/>
            <a:r>
              <a:rPr lang="es-MX" sz="4300" b="1" dirty="0" err="1">
                <a:latin typeface="Franklin Gothic Demi Cond" panose="020B0706030402020204" pitchFamily="34" charset="0"/>
              </a:rPr>
              <a:t>Delete</a:t>
            </a:r>
            <a:r>
              <a:rPr lang="es-MX" sz="4300" b="1" dirty="0">
                <a:latin typeface="Franklin Gothic Demi Cond" panose="020B0706030402020204" pitchFamily="34" charset="0"/>
              </a:rPr>
              <a:t>:</a:t>
            </a:r>
            <a:r>
              <a:rPr lang="es-MX" sz="4300" dirty="0">
                <a:latin typeface="Franklin Gothic Demi Cond" panose="020B0706030402020204" pitchFamily="34" charset="0"/>
              </a:rPr>
              <a:t> Elimina una hoja.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983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6C732-387C-4827-8B01-E504565F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>
                <a:latin typeface="Franklin Gothic Heavy" panose="020B0903020102020204" pitchFamily="34" charset="0"/>
              </a:rPr>
              <a:t>Propiedades de </a:t>
            </a:r>
            <a:r>
              <a:rPr lang="es-MX" sz="5400" b="1" dirty="0" err="1">
                <a:latin typeface="Franklin Gothic Heavy" panose="020B0903020102020204" pitchFamily="34" charset="0"/>
              </a:rPr>
              <a:t>Range</a:t>
            </a:r>
            <a:endParaRPr lang="es-MX" sz="5400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09105-187A-447E-8299-8F164A8D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378226"/>
            <a:ext cx="10823713" cy="534062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MX" sz="3600" dirty="0">
                <a:latin typeface="Franklin Gothic Demi Cond" panose="020B0706030402020204" pitchFamily="34" charset="0"/>
              </a:rPr>
              <a:t>Este objeto es de los que más propiedades tiene. 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ActiveCell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Devuelve la celda activa de la ventana activa.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Range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Devuelve un objeto </a:t>
            </a:r>
            <a:r>
              <a:rPr lang="es-MX" sz="3600" dirty="0" err="1">
                <a:latin typeface="Franklin Gothic Demi Cond" panose="020B0706030402020204" pitchFamily="34" charset="0"/>
              </a:rPr>
              <a:t>Range</a:t>
            </a:r>
            <a:r>
              <a:rPr lang="es-MX" sz="3600" dirty="0">
                <a:latin typeface="Franklin Gothic Demi Cond" panose="020B0706030402020204" pitchFamily="34" charset="0"/>
              </a:rPr>
              <a:t> que representa un rango de celdas.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Cells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Otra forma de hacer referencia a las celdas.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Rows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Devuelve un objeto </a:t>
            </a:r>
            <a:r>
              <a:rPr lang="es-MX" sz="3600" dirty="0" err="1">
                <a:latin typeface="Franklin Gothic Demi Cond" panose="020B0706030402020204" pitchFamily="34" charset="0"/>
              </a:rPr>
              <a:t>Range</a:t>
            </a:r>
            <a:r>
              <a:rPr lang="es-MX" sz="3600" dirty="0">
                <a:latin typeface="Franklin Gothic Demi Cond" panose="020B0706030402020204" pitchFamily="34" charset="0"/>
              </a:rPr>
              <a:t> que representa una fila de la hoja.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Columns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Devuelve un objeto </a:t>
            </a:r>
            <a:r>
              <a:rPr lang="es-MX" sz="3600" dirty="0" err="1">
                <a:latin typeface="Franklin Gothic Demi Cond" panose="020B0706030402020204" pitchFamily="34" charset="0"/>
              </a:rPr>
              <a:t>Range</a:t>
            </a:r>
            <a:r>
              <a:rPr lang="es-MX" sz="3600" dirty="0">
                <a:latin typeface="Franklin Gothic Demi Cond" panose="020B0706030402020204" pitchFamily="34" charset="0"/>
              </a:rPr>
              <a:t> que representa una columna de la hoja.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361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24923-01F6-4A05-BBB9-55CE5F7C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>
            <a:normAutofit fontScale="92500"/>
          </a:bodyPr>
          <a:lstStyle/>
          <a:p>
            <a:pPr fontAlgn="base"/>
            <a:r>
              <a:rPr lang="es-MX" sz="3600" b="1" dirty="0">
                <a:latin typeface="Franklin Gothic Demi Cond" panose="020B0706030402020204" pitchFamily="34" charset="0"/>
              </a:rPr>
              <a:t>Offset:</a:t>
            </a:r>
            <a:r>
              <a:rPr lang="es-MX" sz="3600" dirty="0">
                <a:latin typeface="Franklin Gothic Demi Cond" panose="020B0706030402020204" pitchFamily="34" charset="0"/>
              </a:rPr>
              <a:t> Devuelve un objeto </a:t>
            </a:r>
            <a:r>
              <a:rPr lang="es-MX" sz="3600" dirty="0" err="1">
                <a:latin typeface="Franklin Gothic Demi Cond" panose="020B0706030402020204" pitchFamily="34" charset="0"/>
              </a:rPr>
              <a:t>Range</a:t>
            </a:r>
            <a:r>
              <a:rPr lang="es-MX" sz="3600" dirty="0">
                <a:latin typeface="Franklin Gothic Demi Cond" panose="020B0706030402020204" pitchFamily="34" charset="0"/>
              </a:rPr>
              <a:t> desplazado de una referencia un número de filas y de columnas determinado.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Value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Establece el valor que tiene una celda o rango de ellas.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FormulaLocal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Permite introducir fórmulas y funciones en tu propio idioma, como si lo hicieses directamente en la hoja.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End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Desplaza la celda activa a la última celda de la fila o la columna.</a:t>
            </a:r>
          </a:p>
          <a:p>
            <a:pPr fontAlgn="base"/>
            <a:r>
              <a:rPr lang="es-MX" sz="3600" b="1" dirty="0">
                <a:latin typeface="Franklin Gothic Demi Cond" panose="020B0706030402020204" pitchFamily="34" charset="0"/>
              </a:rPr>
              <a:t>Font:</a:t>
            </a:r>
            <a:r>
              <a:rPr lang="es-MX" sz="3600" dirty="0">
                <a:latin typeface="Franklin Gothic Demi Cond" panose="020B0706030402020204" pitchFamily="34" charset="0"/>
              </a:rPr>
              <a:t> Establece el tipo de fuente.</a:t>
            </a:r>
          </a:p>
          <a:p>
            <a:pPr fontAlgn="base"/>
            <a:r>
              <a:rPr lang="es-MX" sz="3600" b="1" dirty="0">
                <a:latin typeface="Franklin Gothic Demi Cond" panose="020B0706030402020204" pitchFamily="34" charset="0"/>
              </a:rPr>
              <a:t>Interior:</a:t>
            </a:r>
            <a:r>
              <a:rPr lang="es-MX" sz="3600" dirty="0">
                <a:latin typeface="Franklin Gothic Demi Cond" panose="020B0706030402020204" pitchFamily="34" charset="0"/>
              </a:rPr>
              <a:t> Permite modificar el fondo de la celda.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Border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Permite modificar los bordes de la celda.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943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7603-FAA2-406E-8AF2-F5FD5EC3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Franklin Gothic Heavy" panose="020B0903020102020204" pitchFamily="34" charset="0"/>
              </a:rPr>
              <a:t>Métodos de </a:t>
            </a:r>
            <a:r>
              <a:rPr lang="es-MX" b="1" dirty="0" err="1">
                <a:latin typeface="Franklin Gothic Heavy" panose="020B0903020102020204" pitchFamily="34" charset="0"/>
              </a:rPr>
              <a:t>Range</a:t>
            </a:r>
            <a:endParaRPr lang="es-MX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AA647-2A16-412A-9CA0-89A9133B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s-MX" sz="3600" dirty="0">
                <a:latin typeface="Franklin Gothic Demi Cond" panose="020B0706030402020204" pitchFamily="34" charset="0"/>
              </a:rPr>
              <a:t>Estos son algunos de los métodos de </a:t>
            </a:r>
            <a:r>
              <a:rPr lang="es-MX" sz="3600" dirty="0" err="1">
                <a:latin typeface="Franklin Gothic Demi Cond" panose="020B0706030402020204" pitchFamily="34" charset="0"/>
              </a:rPr>
              <a:t>Range</a:t>
            </a:r>
            <a:r>
              <a:rPr lang="es-MX" sz="3600" dirty="0">
                <a:latin typeface="Franklin Gothic Demi Cond" panose="020B0706030402020204" pitchFamily="34" charset="0"/>
              </a:rPr>
              <a:t> más utilizados: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Select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Permite seleccionar una celda o conjunto de ellas.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DataSeries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Permite introducir una serie de datos en un rango de celdas.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Copy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Copia un rango de celdas en otra parte de la cuadrícula.</a:t>
            </a:r>
          </a:p>
          <a:p>
            <a:pPr fontAlgn="base"/>
            <a:r>
              <a:rPr lang="es-MX" sz="3600" b="1" dirty="0" err="1">
                <a:latin typeface="Franklin Gothic Demi Cond" panose="020B0706030402020204" pitchFamily="34" charset="0"/>
              </a:rPr>
              <a:t>ClearContents</a:t>
            </a:r>
            <a:r>
              <a:rPr lang="es-MX" sz="3600" b="1" dirty="0">
                <a:latin typeface="Franklin Gothic Demi Cond" panose="020B0706030402020204" pitchFamily="34" charset="0"/>
              </a:rPr>
              <a:t>:</a:t>
            </a:r>
            <a:r>
              <a:rPr lang="es-MX" sz="3600" dirty="0">
                <a:latin typeface="Franklin Gothic Demi Cond" panose="020B0706030402020204" pitchFamily="34" charset="0"/>
              </a:rPr>
              <a:t> Borra el contenido de las celdas manteniendo su formato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194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A7260-1236-4E18-BBEA-B413F75A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68626"/>
            <a:ext cx="5019261" cy="5408337"/>
          </a:xfrm>
        </p:spPr>
        <p:txBody>
          <a:bodyPr/>
          <a:lstStyle/>
          <a:p>
            <a:pPr marL="0" indent="0">
              <a:buNone/>
            </a:pPr>
            <a:r>
              <a:rPr lang="es-MX" sz="4400" dirty="0">
                <a:latin typeface="Franklin Gothic Heavy" panose="020B0903020102020204" pitchFamily="34" charset="0"/>
              </a:rPr>
              <a:t>El código VBA </a:t>
            </a:r>
          </a:p>
          <a:p>
            <a:pPr marL="0" indent="0">
              <a:buNone/>
            </a:pPr>
            <a:r>
              <a:rPr lang="es-MX" sz="4400" dirty="0">
                <a:latin typeface="Franklin Gothic Heavy" panose="020B0903020102020204" pitchFamily="34" charset="0"/>
              </a:rPr>
              <a:t>asociado a un </a:t>
            </a:r>
          </a:p>
          <a:p>
            <a:pPr marL="0" indent="0">
              <a:buNone/>
            </a:pPr>
            <a:r>
              <a:rPr lang="es-MX" sz="4400" dirty="0">
                <a:latin typeface="Franklin Gothic Heavy" panose="020B0903020102020204" pitchFamily="34" charset="0"/>
              </a:rPr>
              <a:t>libro está </a:t>
            </a:r>
          </a:p>
          <a:p>
            <a:pPr marL="0" indent="0">
              <a:buNone/>
            </a:pPr>
            <a:r>
              <a:rPr lang="es-MX" sz="4400" dirty="0">
                <a:latin typeface="Franklin Gothic Heavy" panose="020B0903020102020204" pitchFamily="34" charset="0"/>
              </a:rPr>
              <a:t>agrupado en un </a:t>
            </a:r>
          </a:p>
          <a:p>
            <a:pPr marL="0" indent="0">
              <a:buNone/>
            </a:pPr>
            <a:r>
              <a:rPr lang="es-MX" sz="4400" dirty="0">
                <a:latin typeface="Franklin Gothic Heavy" panose="020B0903020102020204" pitchFamily="34" charset="0"/>
              </a:rPr>
              <a:t>proyecto que </a:t>
            </a:r>
          </a:p>
          <a:p>
            <a:pPr marL="0" indent="0">
              <a:buNone/>
            </a:pPr>
            <a:r>
              <a:rPr lang="es-MX" sz="4400" dirty="0">
                <a:latin typeface="Franklin Gothic Heavy" panose="020B0903020102020204" pitchFamily="34" charset="0"/>
              </a:rPr>
              <a:t>contiene varias </a:t>
            </a:r>
          </a:p>
          <a:p>
            <a:pPr marL="0" indent="0">
              <a:buNone/>
            </a:pPr>
            <a:r>
              <a:rPr lang="es-MX" sz="4400" dirty="0">
                <a:latin typeface="Franklin Gothic Heavy" panose="020B0903020102020204" pitchFamily="34" charset="0"/>
              </a:rPr>
              <a:t>carpetas.</a:t>
            </a:r>
          </a:p>
          <a:p>
            <a:pPr marL="0" indent="0">
              <a:buNone/>
            </a:pPr>
            <a:endParaRPr lang="es-MX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AFAB70-3B1B-427C-B855-5BB9D1FC6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4" r="73115" b="42215"/>
          <a:stretch/>
        </p:blipFill>
        <p:spPr>
          <a:xfrm>
            <a:off x="6096000" y="768626"/>
            <a:ext cx="5472332" cy="56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4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5A53D-8959-4881-B63F-232EFB41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Franklin Gothic Heavy" panose="020B0903020102020204" pitchFamily="34" charset="0"/>
              </a:rPr>
              <a:t>La carpeta Microsoft Excel 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B1552-4B2A-41EB-8055-6B3F62C80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Franklin Gothic Demi" panose="020B0703020102020204" pitchFamily="34" charset="0"/>
              </a:rPr>
              <a:t>Contiene  un  módulo  de  clase  asociado  al  libro  del  proyecto  (llamado  por  defecto  </a:t>
            </a:r>
            <a:r>
              <a:rPr lang="es-MX" dirty="0" err="1">
                <a:latin typeface="Franklin Gothic Demi" panose="020B0703020102020204" pitchFamily="34" charset="0"/>
              </a:rPr>
              <a:t>ThisWorkbook</a:t>
            </a:r>
            <a:r>
              <a:rPr lang="es-MX" dirty="0">
                <a:latin typeface="Franklin Gothic Demi" panose="020B0703020102020204" pitchFamily="34" charset="0"/>
              </a:rPr>
              <a:t>)  y  un  módulo  de  clase  por cada  una  de  las  hojas  de  cálculo u hojas de gráfico del libro.</a:t>
            </a:r>
          </a:p>
          <a:p>
            <a:pPr marL="0" indent="0">
              <a:buNone/>
            </a:pPr>
            <a:endParaRPr lang="es-MX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r>
              <a:rPr lang="es-MX" dirty="0">
                <a:latin typeface="Franklin Gothic Demi" panose="020B0703020102020204" pitchFamily="34" charset="0"/>
              </a:rPr>
              <a:t>En particular, en estos módulos de clase se  encuentran </a:t>
            </a:r>
          </a:p>
          <a:p>
            <a:pPr marL="0" indent="0">
              <a:buNone/>
            </a:pPr>
            <a:r>
              <a:rPr lang="es-MX" dirty="0">
                <a:latin typeface="Franklin Gothic Demi" panose="020B0703020102020204" pitchFamily="34" charset="0"/>
              </a:rPr>
              <a:t>los procedimientos de eventos asociados </a:t>
            </a:r>
          </a:p>
          <a:p>
            <a:pPr marL="0" indent="0">
              <a:buNone/>
            </a:pPr>
            <a:r>
              <a:rPr lang="es-MX" dirty="0">
                <a:latin typeface="Franklin Gothic Demi" panose="020B0703020102020204" pitchFamily="34" charset="0"/>
              </a:rPr>
              <a:t>al libro y a las hojas. </a:t>
            </a:r>
          </a:p>
        </p:txBody>
      </p:sp>
    </p:spTree>
    <p:extLst>
      <p:ext uri="{BB962C8B-B14F-4D97-AF65-F5344CB8AC3E}">
        <p14:creationId xmlns:p14="http://schemas.microsoft.com/office/powerpoint/2010/main" val="350466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C7795-053B-495E-BB5A-417D0901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Franklin Gothic Heavy" panose="020B0903020102020204" pitchFamily="34" charset="0"/>
              </a:rPr>
              <a:t>La carpeta Formularios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DCEBB-5AE2-4CA7-A929-F55D52C9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latin typeface="Franklin Gothic Demi" panose="020B0703020102020204" pitchFamily="34" charset="0"/>
              </a:rPr>
              <a:t>Contiene los formularios (</a:t>
            </a:r>
            <a:r>
              <a:rPr lang="es-MX" sz="4800" dirty="0" err="1">
                <a:latin typeface="Franklin Gothic Demi" panose="020B0703020102020204" pitchFamily="34" charset="0"/>
              </a:rPr>
              <a:t>UserForm</a:t>
            </a:r>
            <a:r>
              <a:rPr lang="es-MX" sz="4800" dirty="0">
                <a:latin typeface="Franklin Gothic Demi" panose="020B0703020102020204" pitchFamily="34" charset="0"/>
              </a:rPr>
              <a:t>) del proyecto y el código VBA asociado</a:t>
            </a:r>
          </a:p>
        </p:txBody>
      </p:sp>
    </p:spTree>
    <p:extLst>
      <p:ext uri="{BB962C8B-B14F-4D97-AF65-F5344CB8AC3E}">
        <p14:creationId xmlns:p14="http://schemas.microsoft.com/office/powerpoint/2010/main" val="422024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1CE3C-FDCF-4903-AB15-725C36D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Franklin Gothic Heavy" panose="020B0903020102020204" pitchFamily="34" charset="0"/>
              </a:rPr>
              <a:t>La carpeta Módulos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20E8A-438C-40F8-852B-C3EA4C53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latin typeface="Franklin Gothic Demi" panose="020B0703020102020204" pitchFamily="34" charset="0"/>
              </a:rPr>
              <a:t>Agrupa  los  diferentes  módulos  estándares  (compuestos  por  uno  o  más  procedimientos)  que  pueden  ser llamados  desde  cualquier  procedimiento  del  proyecto. </a:t>
            </a:r>
          </a:p>
        </p:txBody>
      </p:sp>
    </p:spTree>
    <p:extLst>
      <p:ext uri="{BB962C8B-B14F-4D97-AF65-F5344CB8AC3E}">
        <p14:creationId xmlns:p14="http://schemas.microsoft.com/office/powerpoint/2010/main" val="22558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62A10-D098-4720-AEE2-4A198E7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Franklin Gothic Heavy" panose="020B0903020102020204" pitchFamily="34" charset="0"/>
              </a:rPr>
              <a:t>La carpeta Módulos de 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82C23-C6CF-4232-8CAC-D4C3F7D1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802295"/>
            <a:ext cx="11317357" cy="4492488"/>
          </a:xfrm>
        </p:spPr>
        <p:txBody>
          <a:bodyPr/>
          <a:lstStyle/>
          <a:p>
            <a:r>
              <a:rPr lang="es-MX" dirty="0">
                <a:latin typeface="Franklin Gothic Book" panose="020B0503020102020204" pitchFamily="34" charset="0"/>
              </a:rPr>
              <a:t>Contiene  los módulos  de  clase  usados  para  la  creación  de  nuevas clases  de  objetos.  Los  módulos  de  clase  se  utilizan  especialmente  para  la  escritura  de los procedimientos de eventos.</a:t>
            </a:r>
          </a:p>
        </p:txBody>
      </p:sp>
    </p:spTree>
    <p:extLst>
      <p:ext uri="{BB962C8B-B14F-4D97-AF65-F5344CB8AC3E}">
        <p14:creationId xmlns:p14="http://schemas.microsoft.com/office/powerpoint/2010/main" val="43313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FD1B0-EBB3-4DB2-B29F-5F8A34C2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Franklin Gothic Heavy" panose="020B0903020102020204" pitchFamily="34" charset="0"/>
              </a:rPr>
              <a:t>Procedimientos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7DA7144-F21C-4E4D-960D-E350BC9B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dirty="0">
                <a:latin typeface="Franklin Gothic Demi Cond" panose="020B0706030402020204" pitchFamily="34" charset="0"/>
              </a:rPr>
              <a:t>Un procedimiento es un bloque de instrucciones Visual Basic delimitadas por una instrucción de declaración (</a:t>
            </a:r>
            <a:r>
              <a:rPr lang="es-MX" sz="4000" dirty="0" err="1">
                <a:latin typeface="Franklin Gothic Demi Cond" panose="020B0706030402020204" pitchFamily="34" charset="0"/>
              </a:rPr>
              <a:t>Function</a:t>
            </a:r>
            <a:r>
              <a:rPr lang="es-MX" sz="4000" dirty="0">
                <a:latin typeface="Franklin Gothic Demi Cond" panose="020B0706030402020204" pitchFamily="34" charset="0"/>
              </a:rPr>
              <a:t>, Sub, </a:t>
            </a:r>
            <a:r>
              <a:rPr lang="es-MX" sz="4000" dirty="0" err="1">
                <a:latin typeface="Franklin Gothic Demi Cond" panose="020B0706030402020204" pitchFamily="34" charset="0"/>
              </a:rPr>
              <a:t>Operator</a:t>
            </a:r>
            <a:r>
              <a:rPr lang="es-MX" sz="4000" dirty="0">
                <a:latin typeface="Franklin Gothic Demi Cond" panose="020B0706030402020204" pitchFamily="34" charset="0"/>
              </a:rPr>
              <a:t>, </a:t>
            </a:r>
            <a:r>
              <a:rPr lang="es-MX" sz="4000" dirty="0" err="1">
                <a:latin typeface="Franklin Gothic Demi Cond" panose="020B0706030402020204" pitchFamily="34" charset="0"/>
              </a:rPr>
              <a:t>Get</a:t>
            </a:r>
            <a:r>
              <a:rPr lang="es-MX" sz="4000" dirty="0">
                <a:latin typeface="Franklin Gothic Demi Cond" panose="020B0706030402020204" pitchFamily="34" charset="0"/>
              </a:rPr>
              <a:t>, Set) y una declaración </a:t>
            </a:r>
            <a:r>
              <a:rPr lang="es-MX" sz="4000" dirty="0" err="1">
                <a:latin typeface="Franklin Gothic Demi Cond" panose="020B0706030402020204" pitchFamily="34" charset="0"/>
              </a:rPr>
              <a:t>End</a:t>
            </a:r>
            <a:r>
              <a:rPr lang="es-MX" sz="4000" dirty="0">
                <a:latin typeface="Franklin Gothic Demi Cond" panose="020B0706030402020204" pitchFamily="34" charset="0"/>
              </a:rPr>
              <a:t> coincidente. </a:t>
            </a:r>
          </a:p>
          <a:p>
            <a:pPr marL="0" indent="0">
              <a:buNone/>
            </a:pPr>
            <a:endParaRPr lang="es-MX" sz="4000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r>
              <a:rPr lang="es-MX" sz="4000" dirty="0">
                <a:latin typeface="Franklin Gothic Demi Cond" panose="020B0706030402020204" pitchFamily="34" charset="0"/>
              </a:rPr>
              <a:t>Todas las instrucciones ejecutables en Visual Basic deben estar dentro de algún procedimiento.</a:t>
            </a:r>
          </a:p>
        </p:txBody>
      </p:sp>
    </p:spTree>
    <p:extLst>
      <p:ext uri="{BB962C8B-B14F-4D97-AF65-F5344CB8AC3E}">
        <p14:creationId xmlns:p14="http://schemas.microsoft.com/office/powerpoint/2010/main" val="512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DA202DF-ADC1-478C-BE03-45EA2BD4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397566"/>
            <a:ext cx="10797209" cy="6188764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s-MX" dirty="0">
                <a:latin typeface="Franklin Gothic Demi Cond" panose="020B0706030402020204" pitchFamily="34" charset="0"/>
              </a:rPr>
              <a:t>En Excel existen tres tipos de procedimiento, solo veremos uno en este momento. </a:t>
            </a:r>
          </a:p>
          <a:p>
            <a:pPr marL="0" indent="0" fontAlgn="base">
              <a:buNone/>
            </a:pPr>
            <a:endParaRPr lang="es-MX" dirty="0">
              <a:latin typeface="Franklin Gothic Demi Cond" panose="020B0706030402020204" pitchFamily="34" charset="0"/>
            </a:endParaRPr>
          </a:p>
          <a:p>
            <a:pPr fontAlgn="base"/>
            <a:r>
              <a:rPr lang="es-MX" dirty="0">
                <a:latin typeface="Franklin Gothic Demi Cond" panose="020B0706030402020204" pitchFamily="34" charset="0"/>
              </a:rPr>
              <a:t>Sub – </a:t>
            </a:r>
            <a:r>
              <a:rPr lang="es-MX" dirty="0" err="1">
                <a:latin typeface="Franklin Gothic Demi Cond" panose="020B0706030402020204" pitchFamily="34" charset="0"/>
              </a:rPr>
              <a:t>End</a:t>
            </a:r>
            <a:r>
              <a:rPr lang="es-MX" dirty="0">
                <a:latin typeface="Franklin Gothic Demi Cond" panose="020B0706030402020204" pitchFamily="34" charset="0"/>
              </a:rPr>
              <a:t> Sub</a:t>
            </a:r>
          </a:p>
          <a:p>
            <a:pPr marL="0" indent="0" fontAlgn="base">
              <a:buNone/>
            </a:pPr>
            <a:endParaRPr lang="es-MX" dirty="0">
              <a:latin typeface="Franklin Gothic Demi Cond" panose="020B0706030402020204" pitchFamily="34" charset="0"/>
            </a:endParaRPr>
          </a:p>
          <a:p>
            <a:pPr marL="0" indent="0" fontAlgn="base">
              <a:buNone/>
            </a:pPr>
            <a:r>
              <a:rPr lang="es-MX" dirty="0">
                <a:latin typeface="Franklin Gothic Demi Cond" panose="020B0706030402020204" pitchFamily="34" charset="0"/>
              </a:rPr>
              <a:t>Puedes crear los procedimientos en los objetos Hoja, </a:t>
            </a:r>
            <a:r>
              <a:rPr lang="es-MX" dirty="0" err="1">
                <a:latin typeface="Franklin Gothic Demi Cond" panose="020B0706030402020204" pitchFamily="34" charset="0"/>
              </a:rPr>
              <a:t>ThisWorkbook</a:t>
            </a:r>
            <a:r>
              <a:rPr lang="es-MX" dirty="0">
                <a:latin typeface="Franklin Gothic Demi Cond" panose="020B0706030402020204" pitchFamily="34" charset="0"/>
              </a:rPr>
              <a:t>, Módulos y </a:t>
            </a:r>
            <a:r>
              <a:rPr lang="es-MX" dirty="0" err="1">
                <a:latin typeface="Franklin Gothic Demi Cond" panose="020B0706030402020204" pitchFamily="34" charset="0"/>
              </a:rPr>
              <a:t>UserForms</a:t>
            </a:r>
            <a:endParaRPr lang="es-MX" dirty="0">
              <a:latin typeface="Franklin Gothic Demi Cond" panose="020B0706030402020204" pitchFamily="34" charset="0"/>
            </a:endParaRPr>
          </a:p>
          <a:p>
            <a:pPr marL="0" indent="0" fontAlgn="base">
              <a:buNone/>
            </a:pPr>
            <a:endParaRPr lang="es-MX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r>
              <a:rPr lang="es-MX" dirty="0">
                <a:latin typeface="Franklin Gothic Demi Cond" panose="020B0706030402020204" pitchFamily="34" charset="0"/>
              </a:rPr>
              <a:t>De forma predeterminada, los procedimientos son públicos (</a:t>
            </a:r>
            <a:r>
              <a:rPr lang="es-MX" dirty="0" err="1">
                <a:latin typeface="Franklin Gothic Demi Cond" panose="020B0706030402020204" pitchFamily="34" charset="0"/>
              </a:rPr>
              <a:t>Public</a:t>
            </a:r>
            <a:r>
              <a:rPr lang="es-MX" dirty="0">
                <a:latin typeface="Franklin Gothic Demi Cond" panose="020B0706030402020204" pitchFamily="34" charset="0"/>
              </a:rPr>
              <a:t>), en todos los módulos. Esto significa que se los puede llamar desde cualquier parte del proyecto</a:t>
            </a:r>
          </a:p>
          <a:p>
            <a:pPr marL="0" indent="0">
              <a:buNone/>
            </a:pPr>
            <a:endParaRPr lang="es-MX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r>
              <a:rPr lang="es-MX" dirty="0">
                <a:latin typeface="Franklin Gothic Demi Cond" panose="020B0706030402020204" pitchFamily="34" charset="0"/>
              </a:rPr>
              <a:t>Todos los procedimientos Sub comienzan con la palabra Sub seguida del nombre que le quieras dar, y finalizan con la instrucción </a:t>
            </a:r>
            <a:r>
              <a:rPr lang="es-MX" dirty="0" err="1">
                <a:latin typeface="Franklin Gothic Demi Cond" panose="020B0706030402020204" pitchFamily="34" charset="0"/>
              </a:rPr>
              <a:t>End</a:t>
            </a:r>
            <a:r>
              <a:rPr lang="es-MX" dirty="0">
                <a:latin typeface="Franklin Gothic Demi Cond" panose="020B0706030402020204" pitchFamily="34" charset="0"/>
              </a:rPr>
              <a:t> Sub.</a:t>
            </a:r>
          </a:p>
          <a:p>
            <a:pPr marL="0" indent="0">
              <a:buNone/>
            </a:pPr>
            <a:endParaRPr lang="es-MX" sz="1000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r>
              <a:rPr lang="es-MX" sz="1000" dirty="0">
                <a:latin typeface="Franklin Gothic Demi" panose="020B07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11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5F9D6-A2F7-40AA-864E-A81B42CB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Franklin Gothic Heavy" panose="020B0903020102020204" pitchFamily="34" charset="0"/>
              </a:rPr>
              <a:t>Los objetos de Excel</a:t>
            </a:r>
            <a:endParaRPr lang="es-MX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A5D8E-AFB5-44EC-B081-A25E8D0D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088834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s-MX" sz="3500" dirty="0">
                <a:latin typeface="Franklin Gothic Demi Cond" panose="020B0706030402020204" pitchFamily="34" charset="0"/>
              </a:rPr>
              <a:t>Un objeto representa un elemento de una aplicación, como, por ejemplo, una hoja de cálculo, una celda, un gráfico, un formulario o un informe, etc.</a:t>
            </a:r>
          </a:p>
          <a:p>
            <a:pPr marL="0" indent="0" fontAlgn="base">
              <a:buNone/>
            </a:pPr>
            <a:endParaRPr lang="es-MX" sz="3500" dirty="0">
              <a:latin typeface="Franklin Gothic Demi Cond" panose="020B0706030402020204" pitchFamily="34" charset="0"/>
            </a:endParaRPr>
          </a:p>
          <a:p>
            <a:pPr marL="0" indent="0" fontAlgn="base">
              <a:buNone/>
            </a:pPr>
            <a:r>
              <a:rPr lang="es-MX" sz="3500" dirty="0">
                <a:latin typeface="Franklin Gothic Demi Cond" panose="020B0706030402020204" pitchFamily="34" charset="0"/>
              </a:rPr>
              <a:t>Existen 4 que son los más importantes en forma jerárquica.:</a:t>
            </a:r>
          </a:p>
          <a:p>
            <a:pPr fontAlgn="base"/>
            <a:r>
              <a:rPr lang="es-MX" sz="3500" dirty="0" err="1">
                <a:latin typeface="Franklin Gothic Demi Cond" panose="020B0706030402020204" pitchFamily="34" charset="0"/>
              </a:rPr>
              <a:t>Application</a:t>
            </a:r>
            <a:r>
              <a:rPr lang="es-MX" sz="3500" dirty="0">
                <a:latin typeface="Franklin Gothic Demi Cond" panose="020B0706030402020204" pitchFamily="34" charset="0"/>
              </a:rPr>
              <a:t>: Hace referencia a la aplicación (Excel).</a:t>
            </a:r>
          </a:p>
          <a:p>
            <a:pPr fontAlgn="base"/>
            <a:r>
              <a:rPr lang="es-MX" sz="3500" dirty="0" err="1">
                <a:latin typeface="Franklin Gothic Demi Cond" panose="020B0706030402020204" pitchFamily="34" charset="0"/>
              </a:rPr>
              <a:t>Workbook</a:t>
            </a:r>
            <a:r>
              <a:rPr lang="es-MX" sz="3500" dirty="0">
                <a:latin typeface="Franklin Gothic Demi Cond" panose="020B0706030402020204" pitchFamily="34" charset="0"/>
              </a:rPr>
              <a:t>: Hace referencia al libro de trabajo.</a:t>
            </a:r>
          </a:p>
          <a:p>
            <a:pPr fontAlgn="base"/>
            <a:r>
              <a:rPr lang="es-MX" sz="3500" dirty="0" err="1">
                <a:latin typeface="Franklin Gothic Demi Cond" panose="020B0706030402020204" pitchFamily="34" charset="0"/>
              </a:rPr>
              <a:t>Worksheet</a:t>
            </a:r>
            <a:r>
              <a:rPr lang="es-MX" sz="3500" dirty="0">
                <a:latin typeface="Franklin Gothic Demi Cond" panose="020B0706030402020204" pitchFamily="34" charset="0"/>
              </a:rPr>
              <a:t>: Hace referencia a una hoja de cálculo.</a:t>
            </a:r>
          </a:p>
          <a:p>
            <a:pPr fontAlgn="base"/>
            <a:r>
              <a:rPr lang="es-MX" sz="3500" dirty="0" err="1">
                <a:latin typeface="Franklin Gothic Demi Cond" panose="020B0706030402020204" pitchFamily="34" charset="0"/>
              </a:rPr>
              <a:t>Range</a:t>
            </a:r>
            <a:r>
              <a:rPr lang="es-MX" sz="3500" dirty="0">
                <a:latin typeface="Franklin Gothic Demi Cond" panose="020B0706030402020204" pitchFamily="34" charset="0"/>
              </a:rPr>
              <a:t>: Hace referencia a un rango de celdas.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4428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Panorámica</PresentationFormat>
  <Paragraphs>74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Franklin Gothic Demi Cond</vt:lpstr>
      <vt:lpstr>Franklin Gothic Heavy</vt:lpstr>
      <vt:lpstr>Tema de Office</vt:lpstr>
      <vt:lpstr>Entorno de VBE</vt:lpstr>
      <vt:lpstr>Presentación de PowerPoint</vt:lpstr>
      <vt:lpstr>La carpeta Microsoft Excel  Objetos</vt:lpstr>
      <vt:lpstr>La carpeta Formularios</vt:lpstr>
      <vt:lpstr>La carpeta Módulos</vt:lpstr>
      <vt:lpstr>La carpeta Módulos de clase</vt:lpstr>
      <vt:lpstr>Procedimientos</vt:lpstr>
      <vt:lpstr>Presentación de PowerPoint</vt:lpstr>
      <vt:lpstr>Los objetos de Excel</vt:lpstr>
      <vt:lpstr>Métodos de los objetos Workbooks y Workbook</vt:lpstr>
      <vt:lpstr>Métodos de Worksheets y Worksheet</vt:lpstr>
      <vt:lpstr>Propiedades de Range</vt:lpstr>
      <vt:lpstr>Presentación de PowerPoint</vt:lpstr>
      <vt:lpstr>Métodos de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 de VBE</dc:title>
  <dc:creator>diego alonso leon de dios</dc:creator>
  <cp:lastModifiedBy>diego alonso leon de dios</cp:lastModifiedBy>
  <cp:revision>1</cp:revision>
  <dcterms:created xsi:type="dcterms:W3CDTF">2020-04-06T21:03:57Z</dcterms:created>
  <dcterms:modified xsi:type="dcterms:W3CDTF">2020-04-06T21:04:36Z</dcterms:modified>
</cp:coreProperties>
</file>