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76" r:id="rId3"/>
    <p:sldId id="277" r:id="rId4"/>
    <p:sldId id="278" r:id="rId5"/>
    <p:sldId id="279" r:id="rId6"/>
    <p:sldId id="287" r:id="rId7"/>
    <p:sldId id="288" r:id="rId8"/>
    <p:sldId id="289" r:id="rId9"/>
    <p:sldId id="280" r:id="rId10"/>
    <p:sldId id="28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DE78-DD8A-479C-BA78-95A2CD6D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16F6-E69A-4896-9991-D54A4C6E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F02E2-2794-410A-A3AE-D3F90E0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1707F-CD1D-4272-BA92-CBB767D7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D6B23-C79F-4068-B3D8-7C865F3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1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44AF-E676-4B02-BAA5-66A6AAE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78E72-F09B-43D4-950F-1D779D4F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072E8-D2FA-487A-B6F1-9A8B8D48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0278BA-4E25-436D-B66C-412B76F9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94FDF-323A-469B-8FD8-9A6CAFC3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5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C349E3-E96E-484C-B97A-F812B1D9B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E6FCF3-1932-4A82-8715-5B258413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F055A-6A73-4C49-B5F6-4B93A6A7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554F8-AE0F-4E12-A42E-F500879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6A48E-FA4E-497C-963F-FCA8654E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8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B13E7-4635-4922-AFD2-D9CF0824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A7866-9022-4EF9-B96B-2E622472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4D955-A0B4-4914-A67E-F0E88FD4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63E86-5A8C-4B8B-99C8-12441AD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A3B94-5473-4C2E-8376-56426BF6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2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04A0-38DB-433A-B0E3-9D8A73DF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C42FA-F41D-4104-BBCC-8A1D8A0B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9DD7B-2B2A-45EF-89BB-A4D943AD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EE47D-D373-42B0-8CCB-35451FD6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8ED94-81C0-4B45-B385-6E7D478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A23CC-6E2A-4A40-903D-59A2AB50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993D-4C62-413E-B4A8-4778983C0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F7E24C-9043-4251-B91F-2FC782BA7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2C10A-1E46-46E0-A9BE-3B90608E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28C77-ECBD-4C5B-A982-69F2D2C8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7B2FF-52BE-4290-B602-E06FF7C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24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5E75E-69F0-434A-B959-9097DD31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E2364-6627-4627-B75F-67F836F7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509A8-DB51-4FF8-97C5-202B97AE2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BFB3EB-C507-4D37-B59A-6CA2E0FA3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2F887-0080-425C-AA35-7A21E6BD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39D18A-0272-4195-A267-B9DA0727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062ABA-A1A1-4073-BBDF-25393F50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A6CAD-60F0-4C51-9898-E8AE0890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38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962E4-B45F-459E-A052-63C5615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BC9A83-3812-4BA2-8475-7A86B3FF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3396A-8140-493D-B730-98B314A7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337335-CD0D-4004-8BE8-89114DC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8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DEFD2-01F1-4146-9BB2-02049CF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6CEF6F-04E5-4ACE-ADD8-527E6D1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372615-E355-4174-8689-D271BA0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29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023A-9C19-494E-8329-246B4CD9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796A8-9840-47C5-95E2-C15985C4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00F4AB-F080-4B13-B734-E65B0765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B44CD-867D-487F-87EE-745EA0BC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7C9C3-A1B8-41B3-9272-076D794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2561A-B0F1-41C1-8236-78ED327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5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7FD5C-C082-4454-B12A-41AFCB2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C025D1-EF96-458E-BDE9-C172B24D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7F8380-892A-41AB-9EB4-DBD93F1F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285F8-9625-4B8E-BDEF-08E5C85D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0892D-00AE-4E44-A270-F55C6E8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67618-8E1F-435C-9D49-367C36A7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4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18A91E-7C04-4706-B7D2-FC3FA5B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26846-2DB3-4E67-96E8-5D6B5D11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F6AFD-4187-4C0E-8376-27635B1B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E39F-F81F-443D-8575-B0FE8D3275A7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BA0D1-A32D-4A8E-9889-44ADA6E5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19964-822C-4BBA-91C9-69D32205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2342-BA5B-4145-9F46-0D088A582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1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468B9-EE10-4A84-B578-A73EC11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 algn="ctr">
              <a:buNone/>
            </a:pPr>
            <a:r>
              <a:rPr lang="es-MX" sz="13800" dirty="0">
                <a:solidFill>
                  <a:srgbClr val="016693"/>
                </a:solidFill>
                <a:latin typeface="Franklin Gothic Heavy" panose="020B0903020102020204" pitchFamily="34" charset="0"/>
              </a:rPr>
              <a:t>Variables</a:t>
            </a:r>
          </a:p>
          <a:p>
            <a:pPr marL="0" indent="0" algn="ctr">
              <a:buNone/>
            </a:pPr>
            <a:endParaRPr lang="es-MX" dirty="0">
              <a:latin typeface="Franklin Gothic Demi" panose="020B0703020102020204" pitchFamily="34" charset="0"/>
            </a:endParaRPr>
          </a:p>
          <a:p>
            <a:pPr marL="0" indent="0" algn="ctr">
              <a:buNone/>
            </a:pPr>
            <a:r>
              <a:rPr lang="es-MX" dirty="0">
                <a:latin typeface="Franklin Gothic Demi" panose="020B0703020102020204" pitchFamily="34" charset="0"/>
              </a:rPr>
              <a:t>Las </a:t>
            </a:r>
            <a:r>
              <a:rPr lang="es-MX" b="1" dirty="0">
                <a:latin typeface="Franklin Gothic Demi" panose="020B0703020102020204" pitchFamily="34" charset="0"/>
              </a:rPr>
              <a:t>variables en VBA</a:t>
            </a:r>
            <a:r>
              <a:rPr lang="es-MX" dirty="0">
                <a:latin typeface="Franklin Gothic Demi" panose="020B0703020102020204" pitchFamily="34" charset="0"/>
              </a:rPr>
              <a:t> son utilizadas para guardar valores y su tipo dependerá de la clase de dato que deseamos guardar dentro de ellas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9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82A1C-E793-46AF-94F3-AB37E6D9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Franklin Gothic Heavy" panose="020B0903020102020204" pitchFamily="34" charset="0"/>
              </a:rPr>
              <a:t>Declarar varias variables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5930C-9747-44C8-A118-AB25256C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latin typeface="Franklin Gothic Demi" panose="020B0703020102020204" pitchFamily="34" charset="0"/>
              </a:rPr>
              <a:t>Puede declarar varias variables en una instrucción de declaración, especificando el nombre de la variable para cada una de ellas y siguiendo cada nombre de matriz entre paréntesis. Las variables se separan con comas.</a:t>
            </a:r>
            <a:endParaRPr lang="es-MX" altLang="es-MX" sz="3200" dirty="0">
              <a:latin typeface="Franklin Gothic Demi" panose="020B0703020102020204" pitchFamily="34" charset="0"/>
            </a:endParaRPr>
          </a:p>
          <a:p>
            <a:endParaRPr lang="es-MX" altLang="es-MX" sz="3200" dirty="0">
              <a:latin typeface="Franklin Gothic Demi" panose="020B0703020102020204" pitchFamily="34" charset="0"/>
            </a:endParaRPr>
          </a:p>
          <a:p>
            <a:r>
              <a:rPr lang="es-MX" altLang="es-MX" sz="3200" dirty="0" err="1">
                <a:latin typeface="Franklin Gothic Demi" panose="020B0703020102020204" pitchFamily="34" charset="0"/>
              </a:rPr>
              <a:t>Dim</a:t>
            </a:r>
            <a:r>
              <a:rPr lang="es-MX" altLang="es-MX" sz="3200" dirty="0">
                <a:latin typeface="Franklin Gothic Demi" panose="020B0703020102020204" pitchFamily="34" charset="0"/>
              </a:rPr>
              <a:t> alumno, profesores, administradores AS </a:t>
            </a:r>
            <a:r>
              <a:rPr lang="es-MX" altLang="es-MX" sz="3200" dirty="0" err="1">
                <a:latin typeface="Franklin Gothic Demi" panose="020B0703020102020204" pitchFamily="34" charset="0"/>
              </a:rPr>
              <a:t>String</a:t>
            </a:r>
            <a:endParaRPr lang="es-MX" altLang="es-MX" sz="3200" dirty="0">
              <a:latin typeface="Franklin Gothic Demi" panose="020B07030201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60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9891-EF15-4377-8FA1-B801A5D5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8600" dirty="0">
                <a:latin typeface="Franklin Gothic Heavy" panose="020B0903020102020204" pitchFamily="34" charset="0"/>
              </a:rPr>
              <a:t>Tipos de variables VBA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Byte: </a:t>
            </a:r>
            <a:r>
              <a:rPr lang="es-MX" dirty="0">
                <a:latin typeface="Franklin Gothic Demi" panose="020B0703020102020204" pitchFamily="34" charset="0"/>
              </a:rPr>
              <a:t>Se utiliza para guardar números positivos enteros desde 0 a 255. Ocupa 1 byte en la memoria.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Boolean</a:t>
            </a:r>
            <a:r>
              <a:rPr 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dirty="0">
                <a:latin typeface="Franklin Gothic Demi" panose="020B0703020102020204" pitchFamily="34" charset="0"/>
              </a:rPr>
              <a:t>Sólo puede almacenar dos valores: Verdadero (1) o Falso (0). Ocupa 2 bytes en la memoria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Integer</a:t>
            </a:r>
            <a:r>
              <a:rPr 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dirty="0">
                <a:latin typeface="Franklin Gothic Demi" panose="020B0703020102020204" pitchFamily="34" charset="0"/>
              </a:rPr>
              <a:t>Este tipo de variable también ocupa 2 bytes pero puede almacenar un rango de números enteros muy alto: desde -32.768 hasta 32.767.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Long: </a:t>
            </a:r>
            <a:r>
              <a:rPr lang="es-MX" dirty="0">
                <a:latin typeface="Franklin Gothic Demi" panose="020B0703020102020204" pitchFamily="34" charset="0"/>
              </a:rPr>
              <a:t>También almacena números enteros desde -2.147.483.648 hasta 2.147.483.647.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Currency</a:t>
            </a:r>
            <a:r>
              <a:rPr 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dirty="0">
                <a:latin typeface="Franklin Gothic Demi" panose="020B0703020102020204" pitchFamily="34" charset="0"/>
              </a:rPr>
              <a:t>Se utiliza para cálculos donde intervienen monedas. Puede almacenar un rango desde -922.334.203.685.477,5808 hasta 922.337.203.685.477,5807. Ocupa 8 bytes en memoria.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65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138C4-DA76-4254-9221-5531FD62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694"/>
            <a:ext cx="10515600" cy="57016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Single: </a:t>
            </a:r>
            <a:r>
              <a:rPr lang="es-MX" sz="2400" dirty="0">
                <a:latin typeface="Franklin Gothic Demi" panose="020B0703020102020204" pitchFamily="34" charset="0"/>
              </a:rPr>
              <a:t>Se suele utiliza para almacenar números fraccionarios periódicos. Abarca desde -3,4028235E+38 a -1,401298E-45 para números negativos y 1,401298E-45 a 3,4028235E+38 para números positivos. Ocupa 4 bytes en memoria.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Franklin Gothic Demi" panose="020B0703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Double</a:t>
            </a: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sz="2400" dirty="0">
                <a:latin typeface="Franklin Gothic Demi" panose="020B0703020102020204" pitchFamily="34" charset="0"/>
              </a:rPr>
              <a:t>Similar al anterior pero con mucha más capacidad. Ocupa 8 bytes en memoria y comprende desde -1,79769313486231570E+308 a -4,94065645841246544E-324 para los valores negativos y desde 4,94065645841246544E-324 a 1,79769313486231570E+308 para los valores positivos.</a:t>
            </a:r>
          </a:p>
          <a:p>
            <a:pPr marL="514350" indent="-514350">
              <a:buFont typeface="+mj-lt"/>
              <a:buAutoNum type="arabicPeriod"/>
            </a:pPr>
            <a:endParaRPr lang="es-MX" sz="2400" dirty="0">
              <a:latin typeface="Franklin Gothic Demi" panose="020B07030201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Date: </a:t>
            </a:r>
            <a:r>
              <a:rPr lang="es-MX" sz="2400" dirty="0">
                <a:latin typeface="Franklin Gothic Demi" panose="020B0703020102020204" pitchFamily="34" charset="0"/>
              </a:rPr>
              <a:t>Almacena fechas y horas como números de serie. Estos números funcionan igual que en Excel: la parte positiva del número corresponde al día y la parte decimal corresponde a la hora, de forma que 04/04/1986 a las 16:32:15, está representado por el número 31506,6890625.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07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C9490-68A8-4E19-A27E-6A2106AB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3685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String</a:t>
            </a: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sz="2400" dirty="0">
                <a:latin typeface="Franklin Gothic Demi" panose="020B0703020102020204" pitchFamily="34" charset="0"/>
              </a:rPr>
              <a:t>Almacena cadenas de caracteres desde uno solo a unos dos mil millones aproximadamente. El espacio ocupado por este tipo de variable depende de la longitud de la cadena guardada.</a:t>
            </a:r>
          </a:p>
          <a:p>
            <a:pPr marL="0" indent="0">
              <a:buNone/>
            </a:pPr>
            <a:endParaRPr lang="es-MX" sz="24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2.   </a:t>
            </a:r>
            <a:r>
              <a:rPr lang="es-MX" sz="2400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Object</a:t>
            </a: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sz="2400" dirty="0">
                <a:latin typeface="Franklin Gothic Demi" panose="020B0703020102020204" pitchFamily="34" charset="0"/>
              </a:rPr>
              <a:t>Almacena cualquier referencia a objetos. Ocupa 4 bytes en memoria.</a:t>
            </a:r>
          </a:p>
          <a:p>
            <a:pPr marL="0" indent="0">
              <a:buNone/>
            </a:pPr>
            <a:endParaRPr lang="es-MX" sz="24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3.   </a:t>
            </a:r>
            <a:r>
              <a:rPr lang="es-MX" sz="2400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Variant</a:t>
            </a:r>
            <a:r>
              <a:rPr lang="es-MX" sz="24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 </a:t>
            </a:r>
            <a:r>
              <a:rPr lang="es-MX" sz="2400" dirty="0">
                <a:latin typeface="Franklin Gothic Demi" panose="020B0703020102020204" pitchFamily="34" charset="0"/>
              </a:rPr>
              <a:t>Es un tipo de variable especial que puede almacenar cualquier tipo de dato (numéricos, textos o fechas). Ocupan un espacio variable en la memoria (un tamaño fijo de 22 bytes + la longitud de los datos). Si una variable no se declara como un tipo de los anteriores, se supone que es una </a:t>
            </a:r>
            <a:r>
              <a:rPr lang="es-MX" sz="2400" dirty="0" err="1">
                <a:latin typeface="Franklin Gothic Demi" panose="020B0703020102020204" pitchFamily="34" charset="0"/>
              </a:rPr>
              <a:t>Variant</a:t>
            </a:r>
            <a:r>
              <a:rPr lang="es-MX" sz="2400" dirty="0">
                <a:latin typeface="Franklin Gothic Demi" panose="020B0703020102020204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40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49532-5F8A-463E-B996-8A3187AD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7300" b="1" dirty="0">
                <a:latin typeface="Franklin Gothic Heavy" panose="020B0903020102020204" pitchFamily="34" charset="0"/>
              </a:rPr>
              <a:t>Declaración de variables</a:t>
            </a:r>
            <a:endParaRPr lang="es-MX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8F8417-F0BD-438E-86C5-F09B8BFAB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2134"/>
            <a:ext cx="105156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s-MX" sz="4400" dirty="0">
                <a:latin typeface="Franklin Gothic Demi" panose="020B0703020102020204" pitchFamily="34" charset="0"/>
              </a:rPr>
              <a:t>Para crear una variable, debe declararla, es decir, darle un nombre. 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s-MX" sz="4400" dirty="0">
                <a:latin typeface="Franklin Gothic Demi" panose="020B0703020102020204" pitchFamily="34" charset="0"/>
              </a:rPr>
              <a:t>Luego puede usar ese nombre para modificar el  valor de la variable, usar ese valor, etc. La declaración de variables en VBA puede ser implícita o explícita.</a:t>
            </a:r>
            <a:endParaRPr lang="es-MX" altLang="es-MX" sz="4400" dirty="0">
              <a:latin typeface="Franklin Gothic Demi" panose="020B07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ECF69-2553-49AC-BC25-0782F78A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Implícitas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8F104-BB99-4DA4-BD82-680817DF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Franklin Gothic Demi" panose="020B0703020102020204" pitchFamily="34" charset="0"/>
              </a:rPr>
              <a:t>Se hacen directamente al asignar un valor a un nombre de variable. El tipo de datos será entonces el tipo por  defecto, o sea, </a:t>
            </a:r>
            <a:r>
              <a:rPr lang="es-MX" dirty="0" err="1">
                <a:latin typeface="Franklin Gothic Demi" panose="020B0703020102020204" pitchFamily="34" charset="0"/>
              </a:rPr>
              <a:t>Variant</a:t>
            </a:r>
            <a:r>
              <a:rPr lang="es-MX" dirty="0">
                <a:latin typeface="Franklin Gothic Demi" panose="020B0703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259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F4370-95EF-4B5C-96DD-A2B2D81B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Explicitas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68122-B6BE-400D-BFF8-B7241C0C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Franklin Gothic Demi" panose="020B0703020102020204" pitchFamily="34" charset="0"/>
              </a:rPr>
              <a:t>Requieren  el  uso  de  una instrucción  de  declaración  (</a:t>
            </a:r>
            <a:r>
              <a:rPr lang="es-MX" dirty="0" err="1">
                <a:latin typeface="Franklin Gothic Demi" panose="020B0703020102020204" pitchFamily="34" charset="0"/>
              </a:rPr>
              <a:t>Dim</a:t>
            </a:r>
            <a:r>
              <a:rPr lang="es-MX" dirty="0">
                <a:latin typeface="Franklin Gothic Demi" panose="020B0703020102020204" pitchFamily="34" charset="0"/>
              </a:rPr>
              <a:t>,  </a:t>
            </a:r>
            <a:r>
              <a:rPr lang="es-MX" dirty="0" err="1">
                <a:latin typeface="Franklin Gothic Demi" panose="020B0703020102020204" pitchFamily="34" charset="0"/>
              </a:rPr>
              <a:t>Public</a:t>
            </a:r>
            <a:r>
              <a:rPr lang="es-MX" dirty="0">
                <a:latin typeface="Franklin Gothic Demi" panose="020B0703020102020204" pitchFamily="34" charset="0"/>
              </a:rPr>
              <a:t>,  </a:t>
            </a:r>
            <a:r>
              <a:rPr lang="es-MX" dirty="0" err="1">
                <a:latin typeface="Franklin Gothic Demi" panose="020B0703020102020204" pitchFamily="34" charset="0"/>
              </a:rPr>
              <a:t>Private</a:t>
            </a:r>
            <a:r>
              <a:rPr lang="es-MX" dirty="0">
                <a:latin typeface="Franklin Gothic Demi" panose="020B0703020102020204" pitchFamily="34" charset="0"/>
              </a:rPr>
              <a:t>,  etc.).  Si  el  tipo  de  la  variable  no  se  indica, la variable resultará del tipo por defecto, o sea, </a:t>
            </a:r>
            <a:r>
              <a:rPr lang="es-MX" dirty="0" err="1">
                <a:latin typeface="Franklin Gothic Demi" panose="020B0703020102020204" pitchFamily="34" charset="0"/>
              </a:rPr>
              <a:t>Variant</a:t>
            </a:r>
            <a:endParaRPr lang="es-MX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7AC9B-CDB4-426C-A7D3-10E5BF06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latin typeface="Franklin Gothic Demi" panose="020B0703020102020204" pitchFamily="34" charset="0"/>
              </a:rPr>
              <a:t>La forma de declarar las variables es la siguiente: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Demi" panose="020B0703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b="1" dirty="0" err="1">
                <a:solidFill>
                  <a:srgbClr val="016693"/>
                </a:solidFill>
                <a:latin typeface="Franklin Gothic Demi" panose="020B0703020102020204" pitchFamily="34" charset="0"/>
              </a:rPr>
              <a:t>Dim</a:t>
            </a:r>
            <a:r>
              <a:rPr lang="es-MX" altLang="es-MX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: </a:t>
            </a:r>
            <a:r>
              <a:rPr lang="es-MX" altLang="es-MX" dirty="0">
                <a:latin typeface="Franklin Gothic Demi" panose="020B0703020102020204" pitchFamily="34" charset="0"/>
              </a:rPr>
              <a:t>Al declarar una variable con esta palabra estamos diciendo que la variable sea local al ámbito en que se declara.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dirty="0">
              <a:latin typeface="Franklin Gothic Demi" panose="020B0703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latin typeface="Franklin Gothic Demi" panose="020B0703020102020204" pitchFamily="34" charset="0"/>
              </a:rPr>
              <a:t>Puede ser dentro de </a:t>
            </a:r>
            <a:r>
              <a:rPr lang="es-MX" altLang="es-MX" b="1" dirty="0">
                <a:latin typeface="Franklin Gothic Demi" panose="020B0703020102020204" pitchFamily="34" charset="0"/>
              </a:rPr>
              <a:t>un procedimie</a:t>
            </a:r>
            <a:r>
              <a:rPr lang="es-MX" altLang="es-MX" dirty="0">
                <a:latin typeface="Franklin Gothic Demi" panose="020B0703020102020204" pitchFamily="34" charset="0"/>
              </a:rPr>
              <a:t>nto o dentro de un </a:t>
            </a:r>
            <a:r>
              <a:rPr lang="es-MX" altLang="es-MX" b="1" dirty="0">
                <a:latin typeface="Franklin Gothic Demi" panose="020B0703020102020204" pitchFamily="34" charset="0"/>
              </a:rPr>
              <a:t>formulario</a:t>
            </a:r>
            <a:r>
              <a:rPr lang="es-MX" altLang="es-MX" dirty="0">
                <a:latin typeface="Franklin Gothic Demi" panose="020B0703020102020204" pitchFamily="34" charset="0"/>
              </a:rPr>
              <a:t>, de esta forma no sería accesible desde los demás procedimientos o formularios.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dirty="0">
              <a:latin typeface="Franklin Gothic Demi" panose="020B0703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latin typeface="Franklin Gothic Demi" panose="020B0703020102020204" pitchFamily="34" charset="0"/>
              </a:rPr>
              <a:t>Ejemplo: </a:t>
            </a:r>
            <a:r>
              <a:rPr lang="es-MX" altLang="es-MX" dirty="0" err="1">
                <a:latin typeface="Franklin Gothic Demi" panose="020B0703020102020204" pitchFamily="34" charset="0"/>
              </a:rPr>
              <a:t>Dim</a:t>
            </a:r>
            <a:r>
              <a:rPr lang="es-MX" altLang="es-MX" dirty="0">
                <a:latin typeface="Franklin Gothic Demi" panose="020B0703020102020204" pitchFamily="34" charset="0"/>
              </a:rPr>
              <a:t> alumno AS </a:t>
            </a:r>
            <a:r>
              <a:rPr lang="es-MX" altLang="es-MX" dirty="0" err="1">
                <a:latin typeface="Franklin Gothic Demi" panose="020B0703020102020204" pitchFamily="34" charset="0"/>
              </a:rPr>
              <a:t>String</a:t>
            </a:r>
            <a:endParaRPr lang="es-MX" altLang="es-MX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694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577A2-B7CA-4FFF-B463-FF752CC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1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latin typeface="Franklin Gothic Heavy" panose="020B0903020102020204" pitchFamily="34" charset="0"/>
              </a:rPr>
              <a:t>Especificar un valor inicial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4CDDB-5965-41F0-8BA2-402BD9A7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latin typeface="Franklin Gothic Demi" panose="020B0703020102020204" pitchFamily="34" charset="0"/>
              </a:rPr>
              <a:t>Puede asignar un valor a una variable cuando se crea. Para un tipo de valor, se usa un </a:t>
            </a:r>
            <a:r>
              <a:rPr lang="es-MX" sz="3600" i="1" dirty="0">
                <a:latin typeface="Franklin Gothic Demi" panose="020B0703020102020204" pitchFamily="34" charset="0"/>
              </a:rPr>
              <a:t>inicializador</a:t>
            </a:r>
            <a:r>
              <a:rPr lang="es-MX" sz="3600" dirty="0">
                <a:latin typeface="Franklin Gothic Demi" panose="020B0703020102020204" pitchFamily="34" charset="0"/>
              </a:rPr>
              <a:t> para proporcionar una expresión que se va a asignar a la variable.</a:t>
            </a:r>
          </a:p>
          <a:p>
            <a:pPr marL="0" indent="0">
              <a:buNone/>
            </a:pPr>
            <a:endParaRPr lang="es-MX" sz="3600" dirty="0">
              <a:latin typeface="Franklin Gothic Demi" panose="020B0703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3600" dirty="0">
                <a:latin typeface="Franklin Gothic Demi" panose="020B0703020102020204" pitchFamily="34" charset="0"/>
              </a:rPr>
              <a:t>Ejemplo: </a:t>
            </a:r>
            <a:r>
              <a:rPr lang="es-MX" altLang="es-MX" sz="3600" dirty="0" err="1">
                <a:latin typeface="Franklin Gothic Demi" panose="020B0703020102020204" pitchFamily="34" charset="0"/>
              </a:rPr>
              <a:t>Dim</a:t>
            </a:r>
            <a:r>
              <a:rPr lang="es-MX" altLang="es-MX" sz="3600" dirty="0">
                <a:latin typeface="Franklin Gothic Demi" panose="020B0703020102020204" pitchFamily="34" charset="0"/>
              </a:rPr>
              <a:t> alumno AS </a:t>
            </a:r>
            <a:r>
              <a:rPr lang="es-MX" altLang="es-MX" sz="3600" dirty="0" err="1">
                <a:latin typeface="Franklin Gothic Demi" panose="020B0703020102020204" pitchFamily="34" charset="0"/>
              </a:rPr>
              <a:t>String</a:t>
            </a:r>
            <a:r>
              <a:rPr lang="es-MX" altLang="es-MX" sz="3600" dirty="0">
                <a:latin typeface="Franklin Gothic Demi" panose="020B0703020102020204" pitchFamily="34" charset="0"/>
              </a:rPr>
              <a:t> = “Diego”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3600" dirty="0">
                <a:latin typeface="Franklin Gothic Demi" panose="020B0703020102020204" pitchFamily="34" charset="0"/>
              </a:rPr>
              <a:t>Ejemplo: </a:t>
            </a:r>
            <a:r>
              <a:rPr lang="es-MX" altLang="es-MX" sz="3600" dirty="0" err="1">
                <a:latin typeface="Franklin Gothic Demi" panose="020B0703020102020204" pitchFamily="34" charset="0"/>
              </a:rPr>
              <a:t>Dim</a:t>
            </a:r>
            <a:r>
              <a:rPr lang="es-MX" altLang="es-MX" sz="3600" dirty="0">
                <a:latin typeface="Franklin Gothic Demi" panose="020B0703020102020204" pitchFamily="34" charset="0"/>
              </a:rPr>
              <a:t> alumno AS </a:t>
            </a:r>
            <a:r>
              <a:rPr lang="es-MX" altLang="es-MX" sz="3600" dirty="0" err="1">
                <a:latin typeface="Franklin Gothic Demi" panose="020B0703020102020204" pitchFamily="34" charset="0"/>
              </a:rPr>
              <a:t>String</a:t>
            </a:r>
            <a:r>
              <a:rPr lang="es-MX" altLang="es-MX" sz="3600" dirty="0">
                <a:latin typeface="Franklin Gothic Demi" panose="020B0703020102020204" pitchFamily="34" charset="0"/>
              </a:rPr>
              <a:t> = 15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0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Declaración de variables</vt:lpstr>
      <vt:lpstr>Implícitas</vt:lpstr>
      <vt:lpstr>Explicitas</vt:lpstr>
      <vt:lpstr>Presentación de PowerPoint</vt:lpstr>
      <vt:lpstr>Especificar un valor inicial</vt:lpstr>
      <vt:lpstr>Declarar varias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alonso leon de dios</dc:creator>
  <cp:lastModifiedBy>diego alonso leon de dios</cp:lastModifiedBy>
  <cp:revision>1</cp:revision>
  <dcterms:created xsi:type="dcterms:W3CDTF">2020-04-06T21:07:12Z</dcterms:created>
  <dcterms:modified xsi:type="dcterms:W3CDTF">2020-04-06T21:07:40Z</dcterms:modified>
</cp:coreProperties>
</file>