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19516C-996B-47CA-B036-7186209A2315}">
  <a:tblStyle styleId="{8319516C-996B-47CA-B036-7186209A23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A2A9B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A2A9B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A2A9B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2A9B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A2A9B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A2A9B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F9FA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179EBD-4E0D-412F-9D35-366243444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5509b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5509b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2f74ae9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62f74ae9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2f74ae9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2f74ae9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2f74ae9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2f74ae9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62f74ae9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62f74ae9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65509bf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65509bf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65509bf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65509bf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2f74a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2f74a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2f74ae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2f74ae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2f74ae9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2f74ae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62f74ae9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62f74ae9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2f74ae9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2f74ae9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2f74ae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62f74ae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2f74ae9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2f74ae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High-Availability Cluster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Mentor: 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Repmgr i Pgpool-II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4015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3141775"/>
              </a:tblGrid>
              <a:tr h="49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stop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docker-pg-cluster_pg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_1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ps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50" y="4397500"/>
            <a:ext cx="6696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550" y="1088200"/>
            <a:ext cx="5227374" cy="3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Kubernetes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332900" y="17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437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STATUS   ROLES    AGE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pool-0uhg4nzs7-c5gvb   Ready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&lt;none&gt;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v1.22.8  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pool-0uhg4nzs7-c5gvj   Ready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&lt;none&gt;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v1.22.8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pool-0uhg4nzs7-c5gvr   Ready    </a:t>
                      </a:r>
                      <a:r>
                        <a:rPr lang="en" sz="11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&lt;none&gt;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v1.22.8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3"/>
          <p:cNvGraphicFramePr/>
          <p:nvPr/>
        </p:nvGraphicFramePr>
        <p:xfrm>
          <a:off x="332900" y="328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437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apply -f https:</a:t>
                      </a:r>
                      <a:r>
                        <a:rPr lang="en" sz="1200">
                          <a:solidFill>
                            <a:srgbClr val="C6B4F0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raw.githubusercontent.com</a:t>
                      </a:r>
                      <a:r>
                        <a:rPr lang="en" sz="1200">
                          <a:solidFill>
                            <a:srgbClr val="C6B4F0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/reactive-tech/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kubegres</a:t>
                      </a:r>
                      <a:r>
                        <a:rPr lang="en" sz="1200">
                          <a:solidFill>
                            <a:srgbClr val="C6B4F0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/v1.15/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kubegres.yaml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23"/>
          <p:cNvGraphicFramePr/>
          <p:nvPr/>
        </p:nvGraphicFramePr>
        <p:xfrm>
          <a:off x="332900" y="41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437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PROVISIONER               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block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storage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dobs.csi.digitalocean.com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3"/>
          <p:cNvGraphicFramePr/>
          <p:nvPr/>
        </p:nvGraphicFramePr>
        <p:xfrm>
          <a:off x="5090225" y="17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3446075"/>
              </a:tblGrid>
              <a:tr h="166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Secret</a:t>
                      </a:r>
                      <a:b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mypostgres-secret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namespace: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default</a:t>
                      </a:r>
                      <a:b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Opaque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stringData: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superUserPassword: 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replicationUserPassword: root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Kubernetes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4383500" y="10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358925"/>
              </a:tblGrid>
              <a:tr h="402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kubegres.reactive-tech.io/v1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Kubegres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mypostgres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default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postgres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14.4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database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POSTGRES_PASSWORD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secretKeyRef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mypostgres-secret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superUserPassword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POSTGRES_REPLICATION_PASSWORD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secretKeyRef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mypostgres-secret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replicationUserPassword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4"/>
          <p:cNvGraphicFramePr/>
          <p:nvPr/>
        </p:nvGraphicFramePr>
        <p:xfrm>
          <a:off x="87500" y="18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255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pods -o wide -w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pod,statefulset,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svc,configmap,pv,pvc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-o wide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Kubernetes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65850" y="18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50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get pods --selector replicationRole=primary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READY   STATUS    RESTARTS   AGE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Running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m51s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5"/>
          <p:cNvGraphicFramePr/>
          <p:nvPr/>
        </p:nvGraphicFramePr>
        <p:xfrm>
          <a:off x="65850" y="29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50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get pods --selector replicationRole=replica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READY   STATUS    RESTARTS   AGE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Running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m14s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Running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m14s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5"/>
          <p:cNvGraphicFramePr/>
          <p:nvPr/>
        </p:nvGraphicFramePr>
        <p:xfrm>
          <a:off x="65850" y="423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50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 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-1-0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5"/>
          <p:cNvGraphicFramePr/>
          <p:nvPr/>
        </p:nvGraphicFramePr>
        <p:xfrm>
          <a:off x="4637850" y="18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447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get pods --selector replicationRole=primary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READY   STATUS    RESTARTS   AGE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Running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5"/>
          <p:cNvGraphicFramePr/>
          <p:nvPr/>
        </p:nvGraphicFramePr>
        <p:xfrm>
          <a:off x="4637850" y="29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4447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kubectl get pods --selector replicationRole=replica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READY   STATUS    RESTARTS   AGE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Running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m42s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mypostgres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-4-0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Running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727950" y="1054075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45421" l="23016" r="21307" t="22894"/>
          <a:stretch/>
        </p:blipFill>
        <p:spPr>
          <a:xfrm>
            <a:off x="3535038" y="2640475"/>
            <a:ext cx="2073924" cy="12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Šta predstavlja High-Availability?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PostgreSQL High-Availability klaster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Instanciranje PostgreSQL High-Availability klastera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PostgreSQL izvorna replikacija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Repmgr i Pgpool-II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Kubernetes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350" y="2716612"/>
            <a:ext cx="2192050" cy="22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22542" l="0" r="0" t="21660"/>
          <a:stretch/>
        </p:blipFill>
        <p:spPr>
          <a:xfrm>
            <a:off x="727650" y="3954750"/>
            <a:ext cx="3483150" cy="9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predstavlja High-Availability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4407775" y="12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{8319516C-996B-47CA-B036-7186209A2315}</a:tableStyleId>
              </a:tblPr>
              <a:tblGrid>
                <a:gridCol w="2181225"/>
                <a:gridCol w="1724025"/>
              </a:tblGrid>
              <a:tr h="56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50">
                          <a:solidFill>
                            <a:srgbClr val="202122"/>
                          </a:solidFill>
                        </a:rPr>
                        <a:t>Dostupnost %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50">
                          <a:solidFill>
                            <a:srgbClr val="202122"/>
                          </a:solidFill>
                        </a:rPr>
                        <a:t>Downtime po godini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90% ("one nine")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36.53 dana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99% ("two nines")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3.65 dana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99.9% ("three nines")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8.77 sati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99.99% ("four nines")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52.60 minuta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99.999% ("five nines")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>
                          <a:solidFill>
                            <a:srgbClr val="202122"/>
                          </a:solidFill>
                        </a:rPr>
                        <a:t>5.26 minuta</a:t>
                      </a:r>
                      <a:endParaRPr sz="1050">
                        <a:solidFill>
                          <a:srgbClr val="2021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Downtime uzroci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Murphy’s law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Planirani Software upgrade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Datacenter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failure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failure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I/O Disk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failure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Data corruption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High-Availability klaster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7227"/>
          <a:stretch/>
        </p:blipFill>
        <p:spPr>
          <a:xfrm>
            <a:off x="3888125" y="1372150"/>
            <a:ext cx="5196874" cy="36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7650" y="1372150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PostgreSQL izvorna replikacija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Master-Slave arhitektura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Multi-Master arhitektura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Balansiranje opterećenja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Više načina oporavka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Warm standby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Async hot standby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◆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Sync hot standby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Failover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PostgreSQL izvorna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1060100" y="17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2837500"/>
              </a:tblGrid>
              <a:tr h="58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network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bridge-docker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docker-compose up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--build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7"/>
          <p:cNvGraphicFramePr/>
          <p:nvPr/>
        </p:nvGraphicFramePr>
        <p:xfrm>
          <a:off x="4426075" y="17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3706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ersion: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"3"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pg_master_1: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build: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./master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ports: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"5445:5432"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volumes: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mdata:/var/lib/postgresql/data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environment: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POSTGRES_USER=admin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POSTGRES_PASSWORD=root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POSTGRES_DB=postgres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PG_REP_USER=rep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- PG_REP_PASSWORD=root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networks: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- bridge-docker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restart: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always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450675" y="27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3706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pgadmin: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container_name: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pgadmin4_container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dpage/pgadmin4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restart: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always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environment: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PGADMIN_DEFAULT_EMAIL: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admin@admin.com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PGADMIN_DEFAULT_PASSWORD: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D3636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"5050:80"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PostgreSQL izvorna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25" y="1924400"/>
            <a:ext cx="4476750" cy="26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8"/>
          <p:cNvGraphicFramePr/>
          <p:nvPr/>
        </p:nvGraphicFramePr>
        <p:xfrm>
          <a:off x="5024825" y="19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3706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SERIAL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username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description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last_update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(username,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description)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'User1'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'Milica'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'student'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PostgreSQL izvorna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400" y="1707950"/>
            <a:ext cx="4748425" cy="34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Instanciranje PostgreSQL High-Availability klastera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7650" y="1323075"/>
            <a:ext cx="76887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Repmgr i Pgpool-II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20"/>
          <p:cNvGraphicFramePr/>
          <p:nvPr/>
        </p:nvGraphicFramePr>
        <p:xfrm>
          <a:off x="3915625" y="13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3804325"/>
              </a:tblGrid>
              <a:tr h="328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pg-0: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bitnami/postgresql-repmgr:latest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5432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volumes: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pg_0_data: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/bitnami/postgresql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environment: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POSTGRESQL_POSTGRES_PASSWORD=root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POSTGRESQL_USERNAME=admin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POSTGRESQL_PASSWORD=root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POSTGRESQL_DATABASE=postgres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REPMGR_PASSWORD=root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REPMGR_PRIMARY_HOST=pg-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REPMGR_PARTNER_NODES=pg-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,pg-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,pg-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REPMGR_NODE_NAME=pg-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REPMGR_NODE_NETWORK_NAME=pg-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networks: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bridge-docker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1820750" y="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{C4179EBD-4E0D-412F-9D35-366243444DDC}</a:tableStyleId>
              </a:tblPr>
              <a:tblGrid>
                <a:gridCol w="5502475"/>
              </a:tblGrid>
              <a:tr h="328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pgpool: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restart: 'always'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bitnami/pgpool:latest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5432:5432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volumes: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/home/aback/docker-pg-cluster/pgpool.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conf: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/config/pgpool.conf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environment: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PGPOOL_USER_CONF_FILE=</a:t>
                      </a:r>
                      <a:r>
                        <a:rPr lang="en" sz="1100">
                          <a:solidFill>
                            <a:srgbClr val="C6B4F0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/config/pgpool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.conf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PGPOOL_BACKEND_APPLICATION_NAMES=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PGPOOL_BACKEND_NODES=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0:pg-0:5432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1:pg-1:5432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2:pg-2:5432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PGPOOL_SR_CHECK_USER=admin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PGPOOL_SR_CHECK_PASSWORD=root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PGPOOL_ENABLE_LDAP=no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PGPOOL_POSTGRES_USERNAME=admin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PGPOOL_POSTGRES_PASSWORD=root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PGPOOL_ADMIN_USERNAME=admin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PGPOOL_ADMIN_PASSWORD=root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PGPOOL_AUTO_FAILBACK=yes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PGPOOL_CLIENT_IDLE_LIMIT=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healthcheck: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test: ["CMD", "/opt/bitnami/scripts/pgpool/healthcheck.sh"]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interval: 10s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timeout: 5s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retries: 5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