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3" r:id="rId7"/>
    <p:sldId id="280" r:id="rId8"/>
    <p:sldId id="281" r:id="rId9"/>
    <p:sldId id="282" r:id="rId10"/>
    <p:sldId id="260" r:id="rId11"/>
    <p:sldId id="283" r:id="rId12"/>
    <p:sldId id="276" r:id="rId13"/>
    <p:sldId id="275" r:id="rId14"/>
    <p:sldId id="277" r:id="rId15"/>
    <p:sldId id="272" r:id="rId16"/>
    <p:sldId id="27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713" autoAdjust="0"/>
  </p:normalViewPr>
  <p:slideViewPr>
    <p:cSldViewPr snapToGrid="0">
      <p:cViewPr>
        <p:scale>
          <a:sx n="80" d="100"/>
          <a:sy n="80" d="100"/>
        </p:scale>
        <p:origin x="58" y="29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C0102-34A6-42DC-93BF-A028FE3026BD}"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95822-9205-4F7D-8ABD-FEDB0117DBC6}" type="slidenum">
              <a:rPr lang="en-US" smtClean="0"/>
              <a:t>‹#›</a:t>
            </a:fld>
            <a:endParaRPr lang="en-US"/>
          </a:p>
        </p:txBody>
      </p:sp>
    </p:spTree>
    <p:extLst>
      <p:ext uri="{BB962C8B-B14F-4D97-AF65-F5344CB8AC3E}">
        <p14:creationId xmlns:p14="http://schemas.microsoft.com/office/powerpoint/2010/main" val="9947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D95822-9205-4F7D-8ABD-FEDB0117DBC6}" type="slidenum">
              <a:rPr lang="en-US" smtClean="0"/>
              <a:t>8</a:t>
            </a:fld>
            <a:endParaRPr lang="en-US"/>
          </a:p>
        </p:txBody>
      </p:sp>
    </p:spTree>
    <p:extLst>
      <p:ext uri="{BB962C8B-B14F-4D97-AF65-F5344CB8AC3E}">
        <p14:creationId xmlns:p14="http://schemas.microsoft.com/office/powerpoint/2010/main" val="295079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6D94-AC2F-1617-6DDF-308809E75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81C737-8CD1-C743-9EAC-A3D231A7A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231922-0AC9-78B0-50BC-E071167C6675}"/>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5" name="Footer Placeholder 4">
            <a:extLst>
              <a:ext uri="{FF2B5EF4-FFF2-40B4-BE49-F238E27FC236}">
                <a16:creationId xmlns:a16="http://schemas.microsoft.com/office/drawing/2014/main" id="{9AFBEF1C-2C58-4EDD-1EFB-50A46988F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5E281-45CB-B6E9-4707-7BB1878F50DA}"/>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270676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A53B-BA03-53FE-F61A-0DBEDC712D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2B1675-72E6-0680-3E3C-F4F55A45CA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876A8-BC99-A18E-E754-F9AF44B8C6EF}"/>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5" name="Footer Placeholder 4">
            <a:extLst>
              <a:ext uri="{FF2B5EF4-FFF2-40B4-BE49-F238E27FC236}">
                <a16:creationId xmlns:a16="http://schemas.microsoft.com/office/drawing/2014/main" id="{D470CCE5-5139-67C1-4D3D-16039159D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815B5-E07D-FC0D-33D7-749B934C4C2D}"/>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368907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58D2C9-8372-E248-703D-45DA641623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A098EC-C2F1-9B0A-3E5B-09955A267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77735-51A5-E2B3-56A1-2CFD2CFA5739}"/>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5" name="Footer Placeholder 4">
            <a:extLst>
              <a:ext uri="{FF2B5EF4-FFF2-40B4-BE49-F238E27FC236}">
                <a16:creationId xmlns:a16="http://schemas.microsoft.com/office/drawing/2014/main" id="{1C269939-0794-5EE2-B4D0-81405BA31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9D63D-6250-8ED7-2175-E38FF55EE064}"/>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158240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3BDE-DDAC-56F8-4826-9D5218767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BC457-8BAD-1366-67D8-4DA6EE6EBA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607DB-9051-DB35-99B3-73E89576955F}"/>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5" name="Footer Placeholder 4">
            <a:extLst>
              <a:ext uri="{FF2B5EF4-FFF2-40B4-BE49-F238E27FC236}">
                <a16:creationId xmlns:a16="http://schemas.microsoft.com/office/drawing/2014/main" id="{995AE1D5-2F36-DC50-D15D-1C678F7A1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7820B-3E1E-64B2-0848-046D6FDD0973}"/>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110147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F247-3AD2-1F20-FC8B-DBC712E14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BB51F-9B30-33FE-BE35-3419E3F73F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E8F45-422D-6FCF-0CE4-09B1F71822D9}"/>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5" name="Footer Placeholder 4">
            <a:extLst>
              <a:ext uri="{FF2B5EF4-FFF2-40B4-BE49-F238E27FC236}">
                <a16:creationId xmlns:a16="http://schemas.microsoft.com/office/drawing/2014/main" id="{9F80D598-43FF-E8BC-8B3F-DC9B61801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90938-FB48-F491-5B34-26AA953F171A}"/>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221614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DE9E-F5A4-24EF-B544-321254205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30DB8-6EDD-C4FD-86B3-55BD8C930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77B09C-3648-6C46-AA82-83EE60A91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3241CD-40FF-D5D3-80C3-0B247FF95E9D}"/>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6" name="Footer Placeholder 5">
            <a:extLst>
              <a:ext uri="{FF2B5EF4-FFF2-40B4-BE49-F238E27FC236}">
                <a16:creationId xmlns:a16="http://schemas.microsoft.com/office/drawing/2014/main" id="{6D90E815-9DBF-7BD0-09DF-0E72BD96A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42968F-E81C-5B74-8CF9-F0782D4D9488}"/>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226059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E038-A384-BA8F-F60A-705389479D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2B6D7C-2CED-EC60-71B7-4DA53A6A3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13458-18F2-5C90-29CA-619CA8798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B93A0B-BD40-E15A-3E66-2ADED8A15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215895-B576-BE0B-E610-D02E96C921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526603-33D6-9832-A991-568783E2AF5B}"/>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8" name="Footer Placeholder 7">
            <a:extLst>
              <a:ext uri="{FF2B5EF4-FFF2-40B4-BE49-F238E27FC236}">
                <a16:creationId xmlns:a16="http://schemas.microsoft.com/office/drawing/2014/main" id="{DA0F0471-B701-5641-A461-FC28F67C7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6E3A62-A592-608A-E9F0-43624FF6B3AD}"/>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33286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C50-6302-3453-75DD-30EE00B71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4EDD5-6775-B3EC-967E-B872E186977E}"/>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4" name="Footer Placeholder 3">
            <a:extLst>
              <a:ext uri="{FF2B5EF4-FFF2-40B4-BE49-F238E27FC236}">
                <a16:creationId xmlns:a16="http://schemas.microsoft.com/office/drawing/2014/main" id="{1C17B200-B7CD-4591-8E70-59A9EAB71D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D29EE4-0668-DE37-55A2-97DEAA0A714F}"/>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69058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F1D8FC-3223-FD45-D6A7-D929C6DA32A4}"/>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3" name="Footer Placeholder 2">
            <a:extLst>
              <a:ext uri="{FF2B5EF4-FFF2-40B4-BE49-F238E27FC236}">
                <a16:creationId xmlns:a16="http://schemas.microsoft.com/office/drawing/2014/main" id="{05C6114E-A49F-1BD5-8F98-D87A8CFA23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D2E8D-A8F7-9435-AD3E-343C2C66CC74}"/>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208363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9575-3C19-3BE7-7320-AC5DB9765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1917EF-64ED-0E24-5EF0-B3CD50A2C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A5DD54-088E-14B4-BA99-BB35203ED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86E36-6ACE-E63A-E0C7-E4F6F66128AE}"/>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6" name="Footer Placeholder 5">
            <a:extLst>
              <a:ext uri="{FF2B5EF4-FFF2-40B4-BE49-F238E27FC236}">
                <a16:creationId xmlns:a16="http://schemas.microsoft.com/office/drawing/2014/main" id="{5FEFAE84-9408-3610-B3B1-4A9BCDE96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83AC0-D900-A277-C554-C25352007638}"/>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234804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62EB-BA3C-6171-DB17-B70E6FE4A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D07FB0-0D00-92C2-A969-48857A73E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157D0-7882-62E9-AC65-92F9288BE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61FF6-91CE-E2B9-03CD-02BFDBF4E954}"/>
              </a:ext>
            </a:extLst>
          </p:cNvPr>
          <p:cNvSpPr>
            <a:spLocks noGrp="1"/>
          </p:cNvSpPr>
          <p:nvPr>
            <p:ph type="dt" sz="half" idx="10"/>
          </p:nvPr>
        </p:nvSpPr>
        <p:spPr/>
        <p:txBody>
          <a:bodyPr/>
          <a:lstStyle/>
          <a:p>
            <a:fld id="{F9FA8EF8-1614-4A9D-91D4-F35D717BFCA5}" type="datetimeFigureOut">
              <a:rPr lang="en-US" smtClean="0"/>
              <a:t>10/13/2024</a:t>
            </a:fld>
            <a:endParaRPr lang="en-US"/>
          </a:p>
        </p:txBody>
      </p:sp>
      <p:sp>
        <p:nvSpPr>
          <p:cNvPr id="6" name="Footer Placeholder 5">
            <a:extLst>
              <a:ext uri="{FF2B5EF4-FFF2-40B4-BE49-F238E27FC236}">
                <a16:creationId xmlns:a16="http://schemas.microsoft.com/office/drawing/2014/main" id="{490414B1-57D3-F593-75DD-270A93157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AE0E5-B363-F8B2-B376-482C1C4AB0A0}"/>
              </a:ext>
            </a:extLst>
          </p:cNvPr>
          <p:cNvSpPr>
            <a:spLocks noGrp="1"/>
          </p:cNvSpPr>
          <p:nvPr>
            <p:ph type="sldNum" sz="quarter" idx="12"/>
          </p:nvPr>
        </p:nvSpPr>
        <p:spPr/>
        <p:txBody>
          <a:bodyPr/>
          <a:lstStyle/>
          <a:p>
            <a:fld id="{07DA2443-E84D-446A-8151-08C520785C07}" type="slidenum">
              <a:rPr lang="en-US" smtClean="0"/>
              <a:t>‹#›</a:t>
            </a:fld>
            <a:endParaRPr lang="en-US"/>
          </a:p>
        </p:txBody>
      </p:sp>
    </p:spTree>
    <p:extLst>
      <p:ext uri="{BB962C8B-B14F-4D97-AF65-F5344CB8AC3E}">
        <p14:creationId xmlns:p14="http://schemas.microsoft.com/office/powerpoint/2010/main" val="207843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7C526-222F-7CAC-93F5-6A9DC588D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ADE3F-E026-9627-D8AE-3FEF0E283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436A1-3EE9-4DE0-F5BD-D3AA43C35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FA8EF8-1614-4A9D-91D4-F35D717BFCA5}" type="datetimeFigureOut">
              <a:rPr lang="en-US" smtClean="0"/>
              <a:t>10/13/2024</a:t>
            </a:fld>
            <a:endParaRPr lang="en-US"/>
          </a:p>
        </p:txBody>
      </p:sp>
      <p:sp>
        <p:nvSpPr>
          <p:cNvPr id="5" name="Footer Placeholder 4">
            <a:extLst>
              <a:ext uri="{FF2B5EF4-FFF2-40B4-BE49-F238E27FC236}">
                <a16:creationId xmlns:a16="http://schemas.microsoft.com/office/drawing/2014/main" id="{B1BD4207-7577-066E-44E3-C74A3709B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44B15B-F224-C675-AD53-6F581676E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DA2443-E84D-446A-8151-08C520785C07}" type="slidenum">
              <a:rPr lang="en-US" smtClean="0"/>
              <a:t>‹#›</a:t>
            </a:fld>
            <a:endParaRPr lang="en-US"/>
          </a:p>
        </p:txBody>
      </p:sp>
    </p:spTree>
    <p:extLst>
      <p:ext uri="{BB962C8B-B14F-4D97-AF65-F5344CB8AC3E}">
        <p14:creationId xmlns:p14="http://schemas.microsoft.com/office/powerpoint/2010/main" val="3292818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8" Type="http://schemas.openxmlformats.org/officeDocument/2006/relationships/hyperlink" Target="https://practicaldatascience.co.uk/data-science/a-quick-guide-to-customer-segmentation" TargetMode="External"/><Relationship Id="rId3" Type="http://schemas.openxmlformats.org/officeDocument/2006/relationships/hyperlink" Target="https://medium.com/analytics-vidhya/osemn-is-awesome-3c9e42c3067d" TargetMode="External"/><Relationship Id="rId7" Type="http://schemas.openxmlformats.org/officeDocument/2006/relationships/hyperlink" Target="https://towardsdatascience.com/introduction-to-data-preprocessing-in-machine-learning-a9fa83a5dc9d" TargetMode="External"/><Relationship Id="rId2" Type="http://schemas.openxmlformats.org/officeDocument/2006/relationships/hyperlink" Target="https://www.kaggle.com/datasets/kaushiksuresh147/customer-segmentation/data" TargetMode="External"/><Relationship Id="rId1" Type="http://schemas.openxmlformats.org/officeDocument/2006/relationships/slideLayout" Target="../slideLayouts/slideLayout2.xml"/><Relationship Id="rId6" Type="http://schemas.openxmlformats.org/officeDocument/2006/relationships/hyperlink" Target="https://www.geeksforgeeks.org/metrics-for-machine-learning-model/" TargetMode="External"/><Relationship Id="rId5" Type="http://schemas.openxmlformats.org/officeDocument/2006/relationships/hyperlink" Target="https://ieeexplore-ieee-org.lopes.idm.oclc.org/stamp/stamp.jsp?tp=&amp;arnumber=8880036" TargetMode="External"/><Relationship Id="rId4" Type="http://schemas.openxmlformats.org/officeDocument/2006/relationships/hyperlink" Target="https://www.linkedin.com/pulse/osemn-framework-data-science-pronounced-awesome-udit-sharma-26blc/" TargetMode="External"/><Relationship Id="rId9" Type="http://schemas.openxmlformats.org/officeDocument/2006/relationships/hyperlink" Target="https://doi-org.lopes.idm.oclc.org/10.1109/ICAIIT.2019.88345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14A42-3D02-0EC0-F86C-E1A040431662}"/>
              </a:ext>
            </a:extLst>
          </p:cNvPr>
          <p:cNvSpPr>
            <a:spLocks noGrp="1"/>
          </p:cNvSpPr>
          <p:nvPr>
            <p:ph type="ctrTitle"/>
          </p:nvPr>
        </p:nvSpPr>
        <p:spPr>
          <a:xfrm>
            <a:off x="755903" y="2981325"/>
            <a:ext cx="10640754" cy="1194289"/>
          </a:xfrm>
        </p:spPr>
        <p:txBody>
          <a:bodyPr vert="horz" lIns="91440" tIns="45720" rIns="91440" bIns="45720" rtlCol="0" anchor="b">
            <a:normAutofit fontScale="90000"/>
          </a:bodyPr>
          <a:lstStyle/>
          <a:p>
            <a:r>
              <a:rPr lang="en-US" sz="3600" kern="1200" dirty="0">
                <a:solidFill>
                  <a:schemeClr val="tx2"/>
                </a:solidFill>
                <a:latin typeface="+mj-lt"/>
                <a:ea typeface="+mj-ea"/>
                <a:cs typeface="+mj-cs"/>
              </a:rPr>
              <a:t>Predicting Customer Behavior Using Machine Learning</a:t>
            </a:r>
            <a:br>
              <a:rPr lang="en-US" sz="1000" kern="1200" dirty="0">
                <a:solidFill>
                  <a:schemeClr val="tx2"/>
                </a:solidFill>
                <a:latin typeface="+mj-lt"/>
                <a:ea typeface="+mj-ea"/>
                <a:cs typeface="+mj-cs"/>
              </a:rPr>
            </a:br>
            <a:r>
              <a:rPr lang="en-US" sz="1000" kern="1200" dirty="0">
                <a:solidFill>
                  <a:schemeClr val="tx2"/>
                </a:solidFill>
                <a:latin typeface="+mj-lt"/>
                <a:ea typeface="+mj-ea"/>
                <a:cs typeface="+mj-cs"/>
              </a:rPr>
              <a:t>  </a:t>
            </a:r>
            <a:br>
              <a:rPr lang="en-US" sz="1000" kern="1200" dirty="0">
                <a:solidFill>
                  <a:schemeClr val="tx2"/>
                </a:solidFill>
                <a:latin typeface="+mj-lt"/>
                <a:ea typeface="+mj-ea"/>
                <a:cs typeface="+mj-cs"/>
              </a:rPr>
            </a:br>
            <a:r>
              <a:rPr lang="en-US" sz="3100" b="1" kern="1200" dirty="0">
                <a:solidFill>
                  <a:schemeClr val="tx2"/>
                </a:solidFill>
                <a:latin typeface="+mj-lt"/>
                <a:ea typeface="+mj-ea"/>
                <a:cs typeface="+mj-cs"/>
              </a:rPr>
              <a:t>Customer Insight Segmentation App</a:t>
            </a:r>
            <a:br>
              <a:rPr lang="en-US" sz="1000" b="1" kern="1200" dirty="0">
                <a:solidFill>
                  <a:schemeClr val="tx2"/>
                </a:solidFill>
                <a:latin typeface="+mj-lt"/>
                <a:ea typeface="+mj-ea"/>
                <a:cs typeface="+mj-cs"/>
              </a:rPr>
            </a:br>
            <a:endParaRPr lang="en-US" sz="1000" b="1" kern="1200" dirty="0">
              <a:solidFill>
                <a:schemeClr val="tx2"/>
              </a:solidFill>
              <a:latin typeface="+mj-lt"/>
              <a:ea typeface="+mj-ea"/>
              <a:cs typeface="+mj-cs"/>
            </a:endParaRPr>
          </a:p>
        </p:txBody>
      </p:sp>
      <p:sp>
        <p:nvSpPr>
          <p:cNvPr id="3" name="Subtitle 2">
            <a:extLst>
              <a:ext uri="{FF2B5EF4-FFF2-40B4-BE49-F238E27FC236}">
                <a16:creationId xmlns:a16="http://schemas.microsoft.com/office/drawing/2014/main" id="{E7273374-813E-48AB-3257-622BE07DBD63}"/>
              </a:ext>
            </a:extLst>
          </p:cNvPr>
          <p:cNvSpPr>
            <a:spLocks noGrp="1"/>
          </p:cNvSpPr>
          <p:nvPr>
            <p:ph type="subTitle" idx="1"/>
          </p:nvPr>
        </p:nvSpPr>
        <p:spPr>
          <a:xfrm>
            <a:off x="8096250" y="5590439"/>
            <a:ext cx="3598422" cy="775845"/>
          </a:xfrm>
        </p:spPr>
        <p:txBody>
          <a:bodyPr vert="horz" lIns="91440" tIns="45720" rIns="91440" bIns="45720" rtlCol="0" anchor="ctr">
            <a:noAutofit/>
          </a:bodyPr>
          <a:lstStyle/>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b="1">
              <a:solidFill>
                <a:schemeClr val="tx2"/>
              </a:solidFill>
            </a:endParaRPr>
          </a:p>
          <a:p>
            <a:pPr indent="-228600">
              <a:buFont typeface="Arial" panose="020B0604020202020204" pitchFamily="34" charset="0"/>
              <a:buChar char="•"/>
            </a:pPr>
            <a:endParaRPr lang="en-US" sz="1600" b="1">
              <a:solidFill>
                <a:schemeClr val="tx2"/>
              </a:solidFill>
            </a:endParaRPr>
          </a:p>
          <a:p>
            <a:pPr indent="-228600">
              <a:buFont typeface="Arial" panose="020B0604020202020204" pitchFamily="34" charset="0"/>
              <a:buChar char="•"/>
            </a:pPr>
            <a:r>
              <a:rPr lang="en-US" sz="1600" b="1">
                <a:solidFill>
                  <a:schemeClr val="tx2"/>
                </a:solidFill>
              </a:rPr>
              <a:t>Abadit Weldeslassie </a:t>
            </a:r>
          </a:p>
          <a:p>
            <a:pPr indent="-228600">
              <a:buFont typeface="Arial" panose="020B0604020202020204" pitchFamily="34" charset="0"/>
              <a:buChar char="•"/>
            </a:pPr>
            <a:r>
              <a:rPr lang="en-US" sz="1600" b="1">
                <a:solidFill>
                  <a:schemeClr val="tx2"/>
                </a:solidFill>
              </a:rPr>
              <a:t>October 7, 2024</a:t>
            </a: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a:solidFill>
                <a:schemeClr val="tx2"/>
              </a:solidFill>
            </a:endParaRPr>
          </a:p>
          <a:p>
            <a:pPr indent="-228600">
              <a:buFont typeface="Arial" panose="020B0604020202020204" pitchFamily="34" charset="0"/>
              <a:buChar char="•"/>
            </a:pPr>
            <a:endParaRPr lang="en-US" sz="1600" dirty="0">
              <a:solidFill>
                <a:schemeClr val="tx2"/>
              </a:solidFill>
            </a:endParaRPr>
          </a:p>
        </p:txBody>
      </p:sp>
      <p:grpSp>
        <p:nvGrpSpPr>
          <p:cNvPr id="93" name="Group 9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94" name="Freeform: Shape 9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97" name="Freeform: Shape 9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4" name="Graphic 63" descr="Head with Gears">
            <a:extLst>
              <a:ext uri="{FF2B5EF4-FFF2-40B4-BE49-F238E27FC236}">
                <a16:creationId xmlns:a16="http://schemas.microsoft.com/office/drawing/2014/main" id="{2C064BA8-3883-9DEA-7D64-41487B7D7A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99" name="Group 9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00" name="Freeform: Shape 9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10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790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675975-F973-B841-5A4A-471BCDC02A3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B42107F-B03B-9F1B-2604-1D2A965408EB}"/>
              </a:ext>
            </a:extLst>
          </p:cNvPr>
          <p:cNvSpPr>
            <a:spLocks noGrp="1"/>
          </p:cNvSpPr>
          <p:nvPr>
            <p:ph type="title"/>
          </p:nvPr>
        </p:nvSpPr>
        <p:spPr>
          <a:xfrm>
            <a:off x="3024487" y="409288"/>
            <a:ext cx="5754696" cy="1380464"/>
          </a:xfrm>
        </p:spPr>
        <p:txBody>
          <a:bodyPr>
            <a:normAutofit/>
          </a:bodyPr>
          <a:lstStyle/>
          <a:p>
            <a:pPr algn="ctr"/>
            <a:r>
              <a:rPr lang="en-US" sz="2800" b="1" dirty="0">
                <a:solidFill>
                  <a:schemeClr val="tx2"/>
                </a:solidFill>
              </a:rPr>
              <a:t>Design and Foundation</a:t>
            </a:r>
          </a:p>
        </p:txBody>
      </p:sp>
      <p:sp>
        <p:nvSpPr>
          <p:cNvPr id="3" name="Content Placeholder 2">
            <a:extLst>
              <a:ext uri="{FF2B5EF4-FFF2-40B4-BE49-F238E27FC236}">
                <a16:creationId xmlns:a16="http://schemas.microsoft.com/office/drawing/2014/main" id="{0C3FB8B8-4DA9-0135-AF68-770031E13363}"/>
              </a:ext>
            </a:extLst>
          </p:cNvPr>
          <p:cNvSpPr>
            <a:spLocks noGrp="1"/>
          </p:cNvSpPr>
          <p:nvPr>
            <p:ph idx="1"/>
          </p:nvPr>
        </p:nvSpPr>
        <p:spPr>
          <a:xfrm>
            <a:off x="609600" y="1581150"/>
            <a:ext cx="10696575" cy="4648199"/>
          </a:xfrm>
        </p:spPr>
        <p:txBody>
          <a:bodyPr anchor="t">
            <a:normAutofit/>
          </a:bodyPr>
          <a:lstStyle/>
          <a:p>
            <a:pPr marL="0" indent="0">
              <a:buNone/>
            </a:pPr>
            <a:r>
              <a:rPr lang="en-US" sz="1800" b="1" dirty="0">
                <a:solidFill>
                  <a:schemeClr val="tx2"/>
                </a:solidFill>
                <a:latin typeface="+mj-lt"/>
              </a:rPr>
              <a:t>Data preprocessing :</a:t>
            </a:r>
            <a:r>
              <a:rPr lang="en-US" sz="1800" kern="100" dirty="0">
                <a:solidFill>
                  <a:schemeClr val="tx2"/>
                </a:solidFill>
                <a:effectLst/>
                <a:latin typeface="+mj-lt"/>
                <a:ea typeface="Aptos" panose="020B0004020202020204" pitchFamily="34" charset="0"/>
                <a:cs typeface="Times New Roman" panose="02020603050405020304" pitchFamily="18" charset="0"/>
              </a:rPr>
              <a:t>handling missing values using median for categorical variables and mode for numerical variables . removing outliers from the profession column using interquartile range (IQR)</a:t>
            </a:r>
          </a:p>
          <a:p>
            <a:pPr marL="0" indent="0">
              <a:buNone/>
            </a:pPr>
            <a:endParaRPr lang="en-US" sz="1800" kern="100" dirty="0">
              <a:solidFill>
                <a:schemeClr val="tx2"/>
              </a:solidFill>
              <a:effectLst/>
              <a:latin typeface="+mj-lt"/>
              <a:ea typeface="Aptos" panose="020B0004020202020204" pitchFamily="34" charset="0"/>
              <a:cs typeface="Times New Roman" panose="02020603050405020304" pitchFamily="18" charset="0"/>
            </a:endParaRPr>
          </a:p>
          <a:p>
            <a:pPr marL="0" indent="0">
              <a:buNone/>
            </a:pPr>
            <a:r>
              <a:rPr lang="en-US" sz="1800" b="1" dirty="0">
                <a:solidFill>
                  <a:schemeClr val="tx2"/>
                </a:solidFill>
                <a:latin typeface="+mj-lt"/>
              </a:rPr>
              <a:t>Feature Engineering: </a:t>
            </a:r>
            <a:r>
              <a:rPr lang="en-US" sz="1800" b="0" i="0" dirty="0">
                <a:solidFill>
                  <a:schemeClr val="tx2"/>
                </a:solidFill>
                <a:effectLst/>
                <a:latin typeface="+mj-lt"/>
              </a:rPr>
              <a:t>Feature engineering is the process of transforming raw data into features that are suitable for machine learning models. Its main aim is to improve model accuracy by providing more meaningful and relevant information. This includes:</a:t>
            </a:r>
          </a:p>
          <a:p>
            <a:pPr>
              <a:buFontTx/>
              <a:buChar char="-"/>
            </a:pPr>
            <a:r>
              <a:rPr lang="en-US" sz="1800" b="1" dirty="0">
                <a:solidFill>
                  <a:schemeClr val="tx2"/>
                </a:solidFill>
                <a:latin typeface="+mj-lt"/>
              </a:rPr>
              <a:t>Encoding</a:t>
            </a:r>
            <a:r>
              <a:rPr lang="en-US" sz="1800" dirty="0">
                <a:solidFill>
                  <a:schemeClr val="tx2"/>
                </a:solidFill>
                <a:latin typeface="+mj-lt"/>
              </a:rPr>
              <a:t>  :</a:t>
            </a:r>
          </a:p>
          <a:p>
            <a:pPr>
              <a:buFontTx/>
              <a:buChar char="-"/>
            </a:pPr>
            <a:r>
              <a:rPr lang="en-US" sz="1800" dirty="0">
                <a:solidFill>
                  <a:schemeClr val="tx2"/>
                </a:solidFill>
                <a:effectLst/>
                <a:latin typeface="+mj-lt"/>
                <a:ea typeface="Aptos" panose="020B0004020202020204" pitchFamily="34" charset="0"/>
                <a:cs typeface="Times New Roman" panose="02020603050405020304" pitchFamily="18" charset="0"/>
              </a:rPr>
              <a:t>Convert categorical data (segmentation, profession, category) into numerical format using label encoding</a:t>
            </a:r>
          </a:p>
          <a:p>
            <a:pPr>
              <a:buFontTx/>
              <a:buChar char="-"/>
            </a:pPr>
            <a:r>
              <a:rPr lang="en-US" sz="1800" dirty="0">
                <a:solidFill>
                  <a:schemeClr val="tx2"/>
                </a:solidFill>
                <a:effectLst/>
                <a:latin typeface="+mj-lt"/>
                <a:ea typeface="Aptos" panose="020B0004020202020204" pitchFamily="34" charset="0"/>
                <a:cs typeface="Times New Roman" panose="02020603050405020304" pitchFamily="18" charset="0"/>
              </a:rPr>
              <a:t> Convert categorical columns (spending score) into numerical format using ordinal encoding </a:t>
            </a:r>
          </a:p>
          <a:p>
            <a:pPr>
              <a:buFontTx/>
              <a:buChar char="-"/>
            </a:pPr>
            <a:r>
              <a:rPr lang="en-US" sz="1800" dirty="0">
                <a:solidFill>
                  <a:schemeClr val="tx2"/>
                </a:solidFill>
                <a:effectLst/>
                <a:latin typeface="+mj-lt"/>
                <a:ea typeface="Aptos" panose="020B0004020202020204" pitchFamily="34" charset="0"/>
                <a:cs typeface="Times New Roman" panose="02020603050405020304" pitchFamily="18" charset="0"/>
              </a:rPr>
              <a:t>Convert categorical columns (gender, graduated, ever married) into numerical format using predefined mapping </a:t>
            </a:r>
          </a:p>
          <a:p>
            <a:pPr>
              <a:buFontTx/>
              <a:buChar char="-"/>
            </a:pPr>
            <a:r>
              <a:rPr lang="en-US" sz="1800" b="1" dirty="0">
                <a:solidFill>
                  <a:schemeClr val="tx2"/>
                </a:solidFill>
                <a:latin typeface="+mj-lt"/>
              </a:rPr>
              <a:t>Feature selection : </a:t>
            </a:r>
            <a:r>
              <a:rPr lang="en-US" sz="1800" dirty="0">
                <a:solidFill>
                  <a:schemeClr val="tx2"/>
                </a:solidFill>
                <a:latin typeface="+mj-lt"/>
              </a:rPr>
              <a:t>I </a:t>
            </a:r>
            <a:r>
              <a:rPr lang="en-US" sz="1800" dirty="0">
                <a:solidFill>
                  <a:schemeClr val="tx2"/>
                </a:solidFill>
                <a:latin typeface="+mj-lt"/>
                <a:cs typeface="Times New Roman" panose="02020603050405020304" pitchFamily="18" charset="0"/>
              </a:rPr>
              <a:t>use Mutual information (MI) metric to assess the importance or relevance of features for the model </a:t>
            </a:r>
          </a:p>
          <a:p>
            <a:pPr>
              <a:buFontTx/>
              <a:buChar char="-"/>
            </a:pPr>
            <a:endParaRPr lang="en-US" sz="800" b="1" dirty="0">
              <a:solidFill>
                <a:schemeClr val="tx2"/>
              </a:solidFill>
              <a:latin typeface="Helvetica Neue"/>
            </a:endParaRPr>
          </a:p>
          <a:p>
            <a:pPr marL="0" indent="0">
              <a:buNone/>
            </a:pPr>
            <a:endParaRPr lang="en-US" sz="800" b="1"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910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DA8BA86-F38A-E030-0208-E09F39866568}"/>
              </a:ext>
            </a:extLst>
          </p:cNvPr>
          <p:cNvSpPr>
            <a:spLocks noGrp="1"/>
          </p:cNvSpPr>
          <p:nvPr>
            <p:ph type="title"/>
          </p:nvPr>
        </p:nvSpPr>
        <p:spPr>
          <a:xfrm>
            <a:off x="1178564" y="931582"/>
            <a:ext cx="9833548" cy="976191"/>
          </a:xfrm>
        </p:spPr>
        <p:txBody>
          <a:bodyPr anchor="b">
            <a:normAutofit/>
          </a:bodyPr>
          <a:lstStyle/>
          <a:p>
            <a:pPr algn="ctr"/>
            <a:r>
              <a:rPr lang="en-US" sz="2800" b="1" dirty="0">
                <a:solidFill>
                  <a:schemeClr val="tx2"/>
                </a:solidFill>
              </a:rPr>
              <a:t>Machine learning models </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037BDB2D-DB76-AE10-C747-9573D8C157E4}"/>
              </a:ext>
            </a:extLst>
          </p:cNvPr>
          <p:cNvPicPr>
            <a:picLocks noGrp="1" noChangeAspect="1"/>
          </p:cNvPicPr>
          <p:nvPr>
            <p:ph idx="1"/>
          </p:nvPr>
        </p:nvPicPr>
        <p:blipFill>
          <a:blip r:embed="rId2"/>
          <a:stretch>
            <a:fillRect/>
          </a:stretch>
        </p:blipFill>
        <p:spPr>
          <a:xfrm>
            <a:off x="1351776" y="2741048"/>
            <a:ext cx="7783472" cy="2457450"/>
          </a:xfrm>
        </p:spPr>
      </p:pic>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88BA403B-6BC2-6824-CC33-5C4054A1201F}"/>
              </a:ext>
            </a:extLst>
          </p:cNvPr>
          <p:cNvSpPr txBox="1"/>
          <p:nvPr/>
        </p:nvSpPr>
        <p:spPr>
          <a:xfrm>
            <a:off x="1524000" y="5817123"/>
            <a:ext cx="7439025" cy="369332"/>
          </a:xfrm>
          <a:prstGeom prst="rect">
            <a:avLst/>
          </a:prstGeom>
          <a:noFill/>
        </p:spPr>
        <p:txBody>
          <a:bodyPr wrap="square" rtlCol="0">
            <a:spAutoFit/>
          </a:bodyPr>
          <a:lstStyle/>
          <a:p>
            <a:r>
              <a:rPr lang="en-US">
                <a:latin typeface="+mj-lt"/>
              </a:rPr>
              <a:t>Models are compared on accuracy , precision, recall ,f1-score </a:t>
            </a:r>
            <a:endParaRPr lang="en-US" dirty="0">
              <a:latin typeface="+mj-lt"/>
            </a:endParaRPr>
          </a:p>
        </p:txBody>
      </p:sp>
    </p:spTree>
    <p:extLst>
      <p:ext uri="{BB962C8B-B14F-4D97-AF65-F5344CB8AC3E}">
        <p14:creationId xmlns:p14="http://schemas.microsoft.com/office/powerpoint/2010/main" val="35522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005A8A1-B923-17DD-26FE-7E84A1B1E6B8}"/>
              </a:ext>
            </a:extLst>
          </p:cNvPr>
          <p:cNvSpPr>
            <a:spLocks noGrp="1" noChangeArrowheads="1"/>
          </p:cNvSpPr>
          <p:nvPr>
            <p:ph type="title"/>
          </p:nvPr>
        </p:nvSpPr>
        <p:spPr bwMode="auto">
          <a:xfrm>
            <a:off x="8325852" y="1118937"/>
            <a:ext cx="3404937" cy="26831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Aft>
                <a:spcPct val="0"/>
              </a:spcAft>
              <a:buClrTx/>
              <a:buSzTx/>
              <a:tabLst/>
            </a:pPr>
            <a:r>
              <a:rPr lang="en-US" altLang="en-US" sz="4000" b="1" kern="1200">
                <a:solidFill>
                  <a:schemeClr val="tx2"/>
                </a:solidFill>
                <a:latin typeface="+mj-lt"/>
                <a:ea typeface="+mj-ea"/>
                <a:cs typeface="+mj-cs"/>
              </a:rPr>
              <a:t>Customer Insight Segmentation App Interface</a:t>
            </a:r>
          </a:p>
          <a:p>
            <a:pPr marL="0" marR="0" lvl="0" indent="0" fontAlgn="base">
              <a:spcAft>
                <a:spcPct val="0"/>
              </a:spcAft>
              <a:buClrTx/>
              <a:buSzTx/>
              <a:tabLst/>
            </a:pPr>
            <a:endParaRPr kumimoji="0" lang="en-US" altLang="en-US" sz="4000" b="0" i="0" u="none" strike="noStrike" kern="1200" cap="none" normalizeH="0" baseline="0">
              <a:ln>
                <a:noFill/>
              </a:ln>
              <a:solidFill>
                <a:schemeClr val="tx2"/>
              </a:solidFill>
              <a:effectLst/>
              <a:latin typeface="+mj-lt"/>
              <a:ea typeface="+mj-ea"/>
              <a:cs typeface="+mj-cs"/>
            </a:endParaRPr>
          </a:p>
        </p:txBody>
      </p:sp>
      <p:grpSp>
        <p:nvGrpSpPr>
          <p:cNvPr id="34" name="Group 33">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35" name="Freeform: Shape 34">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30EE577C-543B-B174-03FA-F040782484C8}"/>
              </a:ext>
            </a:extLst>
          </p:cNvPr>
          <p:cNvPicPr>
            <a:picLocks noGrp="1" noChangeAspect="1"/>
          </p:cNvPicPr>
          <p:nvPr>
            <p:ph idx="1"/>
          </p:nvPr>
        </p:nvPicPr>
        <p:blipFill>
          <a:blip r:embed="rId2"/>
          <a:stretch>
            <a:fillRect/>
          </a:stretch>
        </p:blipFill>
        <p:spPr>
          <a:xfrm>
            <a:off x="1033309" y="1737988"/>
            <a:ext cx="6834378" cy="3191524"/>
          </a:xfrm>
          <a:prstGeom prst="rect">
            <a:avLst/>
          </a:prstGeom>
        </p:spPr>
      </p:pic>
      <p:grpSp>
        <p:nvGrpSpPr>
          <p:cNvPr id="40" name="Group 39">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41" name="Freeform: Shape 40">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255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DEE9-C797-2D47-9F86-8459463B22B6}"/>
              </a:ext>
            </a:extLst>
          </p:cNvPr>
          <p:cNvSpPr>
            <a:spLocks noGrp="1"/>
          </p:cNvSpPr>
          <p:nvPr>
            <p:ph type="title"/>
          </p:nvPr>
        </p:nvSpPr>
        <p:spPr>
          <a:xfrm>
            <a:off x="1452656" y="1084789"/>
            <a:ext cx="9357865" cy="761752"/>
          </a:xfrm>
        </p:spPr>
        <p:txBody>
          <a:bodyPr>
            <a:normAutofit/>
          </a:bodyPr>
          <a:lstStyle/>
          <a:p>
            <a:r>
              <a:rPr lang="en-US" sz="2800" b="1" dirty="0"/>
              <a:t>Customer Insight Segmentation App Overview </a:t>
            </a:r>
          </a:p>
        </p:txBody>
      </p:sp>
      <p:sp>
        <p:nvSpPr>
          <p:cNvPr id="3" name="Content Placeholder 2">
            <a:extLst>
              <a:ext uri="{FF2B5EF4-FFF2-40B4-BE49-F238E27FC236}">
                <a16:creationId xmlns:a16="http://schemas.microsoft.com/office/drawing/2014/main" id="{78136921-5F07-8067-B4AD-187746ABF869}"/>
              </a:ext>
            </a:extLst>
          </p:cNvPr>
          <p:cNvSpPr>
            <a:spLocks noGrp="1"/>
          </p:cNvSpPr>
          <p:nvPr>
            <p:ph sz="half" idx="1"/>
          </p:nvPr>
        </p:nvSpPr>
        <p:spPr>
          <a:xfrm>
            <a:off x="1452656" y="1969912"/>
            <a:ext cx="4483324" cy="3916084"/>
          </a:xfrm>
        </p:spPr>
        <p:txBody>
          <a:bodyPr>
            <a:normAutofit lnSpcReduction="10000"/>
          </a:bodyPr>
          <a:lstStyle/>
          <a:p>
            <a:r>
              <a:rPr lang="en-US" sz="1400" b="1" dirty="0"/>
              <a:t>Input Features (Left Side):</a:t>
            </a:r>
            <a:r>
              <a:rPr lang="en-US" sz="1400" dirty="0"/>
              <a:t>Users can manipulate:</a:t>
            </a:r>
          </a:p>
          <a:p>
            <a:pPr>
              <a:buFont typeface="Arial" panose="020B0604020202020204" pitchFamily="34" charset="0"/>
              <a:buChar char="•"/>
            </a:pPr>
            <a:r>
              <a:rPr lang="en-US" sz="1400" dirty="0"/>
              <a:t>Gender, Age, Graduated, Ever Married</a:t>
            </a:r>
          </a:p>
          <a:p>
            <a:pPr>
              <a:buFont typeface="Arial" panose="020B0604020202020204" pitchFamily="34" charset="0"/>
              <a:buChar char="•"/>
            </a:pPr>
            <a:r>
              <a:rPr lang="en-US" sz="1400" dirty="0"/>
              <a:t>Profession, Work Experience, Spending Score</a:t>
            </a:r>
          </a:p>
          <a:p>
            <a:pPr>
              <a:buFont typeface="Arial" panose="020B0604020202020204" pitchFamily="34" charset="0"/>
              <a:buChar char="•"/>
            </a:pPr>
            <a:r>
              <a:rPr lang="en-US" sz="1400" dirty="0"/>
              <a:t>Family Size, Var_1</a:t>
            </a:r>
          </a:p>
          <a:p>
            <a:r>
              <a:rPr lang="en-US" sz="1400" b="1" dirty="0"/>
              <a:t>Key Activities (Right Side</a:t>
            </a:r>
            <a:r>
              <a:rPr lang="en-US" sz="1400" dirty="0"/>
              <a:t>):</a:t>
            </a:r>
          </a:p>
          <a:p>
            <a:pPr marL="0" indent="0">
              <a:buNone/>
            </a:pPr>
            <a:r>
              <a:rPr lang="en-US" sz="1400" dirty="0"/>
              <a:t>1. </a:t>
            </a:r>
            <a:r>
              <a:rPr lang="en-US" sz="1400" b="1" dirty="0"/>
              <a:t>Data Exploration</a:t>
            </a:r>
            <a:r>
              <a:rPr lang="en-US" sz="1400" dirty="0"/>
              <a:t>:</a:t>
            </a:r>
          </a:p>
          <a:p>
            <a:pPr>
              <a:buFont typeface="Arial" panose="020B0604020202020204" pitchFamily="34" charset="0"/>
              <a:buChar char="•"/>
            </a:pPr>
            <a:r>
              <a:rPr lang="en-US" sz="1400" dirty="0"/>
              <a:t>View data shape, type, and information.</a:t>
            </a:r>
          </a:p>
          <a:p>
            <a:pPr>
              <a:buFont typeface="Arial" panose="020B0604020202020204" pitchFamily="34" charset="0"/>
              <a:buChar char="•"/>
            </a:pPr>
            <a:r>
              <a:rPr lang="en-US" sz="1400" dirty="0"/>
              <a:t>Download dataset as CSV</a:t>
            </a:r>
          </a:p>
          <a:p>
            <a:pPr marL="0" indent="0">
              <a:buNone/>
            </a:pPr>
            <a:r>
              <a:rPr lang="en-US" sz="1400" b="1" dirty="0"/>
              <a:t>2. Data Visualization:</a:t>
            </a:r>
          </a:p>
          <a:p>
            <a:r>
              <a:rPr lang="en-US" sz="1400" dirty="0"/>
              <a:t>Summary statistics and univariate analysis (histograms).</a:t>
            </a:r>
          </a:p>
          <a:p>
            <a:r>
              <a:rPr lang="en-US" sz="1400" dirty="0"/>
              <a:t>Value counts in table and bar graph formats.</a:t>
            </a:r>
          </a:p>
          <a:p>
            <a:r>
              <a:rPr lang="en-US" sz="1400" dirty="0"/>
              <a:t>Bivariate analysis charts for target vs. input features.</a:t>
            </a:r>
          </a:p>
          <a:p>
            <a:endParaRPr lang="en-US" sz="700" dirty="0"/>
          </a:p>
          <a:p>
            <a:endParaRPr lang="en-US" sz="700" dirty="0"/>
          </a:p>
          <a:p>
            <a:endParaRPr lang="en-US" sz="700" dirty="0"/>
          </a:p>
          <a:p>
            <a:pPr marL="0" indent="0">
              <a:buNone/>
            </a:pPr>
            <a:endParaRPr lang="en-US" sz="700" b="1" dirty="0"/>
          </a:p>
          <a:p>
            <a:pPr marL="0" indent="0">
              <a:buNone/>
            </a:pPr>
            <a:endParaRPr lang="en-US" sz="700" b="1" dirty="0"/>
          </a:p>
        </p:txBody>
      </p:sp>
      <p:sp>
        <p:nvSpPr>
          <p:cNvPr id="4" name="Content Placeholder 3">
            <a:extLst>
              <a:ext uri="{FF2B5EF4-FFF2-40B4-BE49-F238E27FC236}">
                <a16:creationId xmlns:a16="http://schemas.microsoft.com/office/drawing/2014/main" id="{60F9C7F5-8E50-C612-B20A-CCB3D95EB06D}"/>
              </a:ext>
            </a:extLst>
          </p:cNvPr>
          <p:cNvSpPr>
            <a:spLocks noGrp="1"/>
          </p:cNvSpPr>
          <p:nvPr>
            <p:ph sz="half" idx="2"/>
          </p:nvPr>
        </p:nvSpPr>
        <p:spPr>
          <a:xfrm>
            <a:off x="6256022" y="1969912"/>
            <a:ext cx="4554501" cy="3648795"/>
          </a:xfrm>
        </p:spPr>
        <p:txBody>
          <a:bodyPr>
            <a:normAutofit lnSpcReduction="10000"/>
          </a:bodyPr>
          <a:lstStyle/>
          <a:p>
            <a:pPr marL="0" indent="0">
              <a:buNone/>
            </a:pPr>
            <a:r>
              <a:rPr lang="en-US" sz="1000" b="1" dirty="0"/>
              <a:t>3</a:t>
            </a:r>
            <a:r>
              <a:rPr lang="en-US" sz="1400" b="1" dirty="0"/>
              <a:t>. Data Preparation:</a:t>
            </a:r>
          </a:p>
          <a:p>
            <a:r>
              <a:rPr lang="en-US" sz="1400" dirty="0"/>
              <a:t>View encoded input features</a:t>
            </a:r>
          </a:p>
          <a:p>
            <a:pPr marL="0" indent="0">
              <a:buNone/>
            </a:pPr>
            <a:r>
              <a:rPr lang="en-US" sz="1400" b="1" dirty="0"/>
              <a:t>4. Model Prediction:</a:t>
            </a:r>
          </a:p>
          <a:p>
            <a:r>
              <a:rPr lang="en-US" sz="1400" dirty="0"/>
              <a:t>Random Forest model predicts customer segments (A, B, C, D).</a:t>
            </a:r>
          </a:p>
          <a:p>
            <a:r>
              <a:rPr lang="en-US" sz="1400" dirty="0"/>
              <a:t>Displays probabilities and highest probability segment.</a:t>
            </a:r>
          </a:p>
          <a:p>
            <a:pPr marL="0" indent="0">
              <a:buNone/>
            </a:pPr>
            <a:r>
              <a:rPr lang="en-US" sz="1400" b="1" dirty="0"/>
              <a:t>5. Model Evaluation:</a:t>
            </a:r>
          </a:p>
          <a:p>
            <a:r>
              <a:rPr lang="en-US" sz="1400" dirty="0"/>
              <a:t>Choose evaluation metrics (e.g., accuracy, confusion matrix).</a:t>
            </a:r>
          </a:p>
          <a:p>
            <a:r>
              <a:rPr lang="en-US" sz="1400" dirty="0"/>
              <a:t>Display model performance.</a:t>
            </a:r>
          </a:p>
          <a:p>
            <a:pPr marL="0" indent="0">
              <a:buNone/>
            </a:pPr>
            <a:r>
              <a:rPr lang="en-US" sz="1400" b="1" dirty="0"/>
              <a:t>6. Reports:</a:t>
            </a:r>
          </a:p>
          <a:p>
            <a:r>
              <a:rPr lang="en-US" sz="1400" dirty="0"/>
              <a:t>Download univariate and bivariate plots with reports.</a:t>
            </a:r>
          </a:p>
          <a:p>
            <a:pPr marL="0" indent="0">
              <a:buNone/>
            </a:pPr>
            <a:endParaRPr lang="en-US" sz="1000" b="1" dirty="0"/>
          </a:p>
        </p:txBody>
      </p:sp>
    </p:spTree>
    <p:extLst>
      <p:ext uri="{BB962C8B-B14F-4D97-AF65-F5344CB8AC3E}">
        <p14:creationId xmlns:p14="http://schemas.microsoft.com/office/powerpoint/2010/main" val="297007301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7E37-5CC4-8DB9-8516-EED930AFB132}"/>
              </a:ext>
            </a:extLst>
          </p:cNvPr>
          <p:cNvSpPr>
            <a:spLocks noGrp="1"/>
          </p:cNvSpPr>
          <p:nvPr>
            <p:ph type="title"/>
          </p:nvPr>
        </p:nvSpPr>
        <p:spPr>
          <a:xfrm>
            <a:off x="838200" y="365125"/>
            <a:ext cx="10515600" cy="1158875"/>
          </a:xfrm>
        </p:spPr>
        <p:txBody>
          <a:bodyPr>
            <a:normAutofit/>
          </a:bodyPr>
          <a:lstStyle/>
          <a:p>
            <a:r>
              <a:rPr lang="en-US" sz="2800" b="1" dirty="0"/>
              <a:t>Business Impact of Customer Insight Segmentation App</a:t>
            </a:r>
          </a:p>
        </p:txBody>
      </p:sp>
      <p:sp>
        <p:nvSpPr>
          <p:cNvPr id="3" name="Content Placeholder 2">
            <a:extLst>
              <a:ext uri="{FF2B5EF4-FFF2-40B4-BE49-F238E27FC236}">
                <a16:creationId xmlns:a16="http://schemas.microsoft.com/office/drawing/2014/main" id="{CD8593B1-6BB6-B842-9FDA-C4CF4C5279DC}"/>
              </a:ext>
            </a:extLst>
          </p:cNvPr>
          <p:cNvSpPr>
            <a:spLocks noGrp="1"/>
          </p:cNvSpPr>
          <p:nvPr>
            <p:ph sz="half" idx="1"/>
          </p:nvPr>
        </p:nvSpPr>
        <p:spPr/>
        <p:txBody>
          <a:bodyPr>
            <a:normAutofit/>
          </a:bodyPr>
          <a:lstStyle/>
          <a:p>
            <a:r>
              <a:rPr lang="en-US" sz="1800" b="1" dirty="0">
                <a:latin typeface="+mj-lt"/>
              </a:rPr>
              <a:t>Purpose of the System</a:t>
            </a:r>
            <a:r>
              <a:rPr lang="en-US" sz="1800" dirty="0">
                <a:latin typeface="+mj-lt"/>
              </a:rPr>
              <a:t>:</a:t>
            </a:r>
          </a:p>
          <a:p>
            <a:endParaRPr lang="en-US" sz="1800" dirty="0">
              <a:latin typeface="+mj-lt"/>
            </a:endParaRPr>
          </a:p>
          <a:p>
            <a:r>
              <a:rPr lang="en-US" sz="1800" dirty="0">
                <a:latin typeface="+mj-lt"/>
              </a:rPr>
              <a:t>Comprehensive Customer Understanding:</a:t>
            </a:r>
          </a:p>
          <a:p>
            <a:r>
              <a:rPr lang="en-US" sz="1800" dirty="0">
                <a:latin typeface="+mj-lt"/>
              </a:rPr>
              <a:t>Enables personalized marketing strategies.</a:t>
            </a:r>
          </a:p>
          <a:p>
            <a:r>
              <a:rPr lang="en-US" sz="1800" dirty="0">
                <a:latin typeface="+mj-lt"/>
              </a:rPr>
              <a:t>Enhances customer satisfaction.</a:t>
            </a:r>
          </a:p>
          <a:p>
            <a:r>
              <a:rPr lang="en-US" sz="1800" dirty="0">
                <a:latin typeface="+mj-lt"/>
              </a:rPr>
              <a:t>Optimizes resource allocation</a:t>
            </a:r>
          </a:p>
        </p:txBody>
      </p:sp>
      <p:sp>
        <p:nvSpPr>
          <p:cNvPr id="4" name="Content Placeholder 3">
            <a:extLst>
              <a:ext uri="{FF2B5EF4-FFF2-40B4-BE49-F238E27FC236}">
                <a16:creationId xmlns:a16="http://schemas.microsoft.com/office/drawing/2014/main" id="{A7FB018F-266C-785C-E82C-1E288435E007}"/>
              </a:ext>
            </a:extLst>
          </p:cNvPr>
          <p:cNvSpPr>
            <a:spLocks noGrp="1"/>
          </p:cNvSpPr>
          <p:nvPr>
            <p:ph sz="half" idx="2"/>
          </p:nvPr>
        </p:nvSpPr>
        <p:spPr/>
        <p:txBody>
          <a:bodyPr>
            <a:normAutofit/>
          </a:bodyPr>
          <a:lstStyle/>
          <a:p>
            <a:r>
              <a:rPr lang="en-US" sz="1800" b="1" dirty="0">
                <a:latin typeface="+mj-lt"/>
              </a:rPr>
              <a:t>Target Audience</a:t>
            </a:r>
            <a:r>
              <a:rPr lang="en-US" sz="1800" dirty="0">
                <a:latin typeface="+mj-lt"/>
              </a:rPr>
              <a:t>:</a:t>
            </a:r>
          </a:p>
          <a:p>
            <a:r>
              <a:rPr lang="en-US" sz="1800" dirty="0">
                <a:latin typeface="+mj-lt"/>
              </a:rPr>
              <a:t>Data Analysts:</a:t>
            </a:r>
          </a:p>
          <a:p>
            <a:r>
              <a:rPr lang="en-US" sz="1800" dirty="0">
                <a:latin typeface="+mj-lt"/>
              </a:rPr>
              <a:t>conduct detailed customer analysis and generate insights</a:t>
            </a:r>
          </a:p>
          <a:p>
            <a:r>
              <a:rPr lang="en-US" sz="1800" dirty="0">
                <a:latin typeface="+mj-lt"/>
              </a:rPr>
              <a:t>Marketing Teams:</a:t>
            </a:r>
          </a:p>
          <a:p>
            <a:r>
              <a:rPr lang="en-US" sz="1800" dirty="0">
                <a:latin typeface="+mj-lt"/>
              </a:rPr>
              <a:t>Develop targeted campaigns based on customer segments</a:t>
            </a:r>
          </a:p>
          <a:p>
            <a:r>
              <a:rPr lang="en-US" sz="1800" dirty="0">
                <a:latin typeface="+mj-lt"/>
              </a:rPr>
              <a:t>Business Decision Makers:</a:t>
            </a:r>
          </a:p>
          <a:p>
            <a:r>
              <a:rPr lang="en-US" sz="1800" dirty="0">
                <a:latin typeface="+mj-lt"/>
              </a:rPr>
              <a:t>Facilitate strategic planning and resource allocation</a:t>
            </a:r>
          </a:p>
          <a:p>
            <a:r>
              <a:rPr lang="en-US" sz="1800" dirty="0">
                <a:latin typeface="+mj-lt"/>
              </a:rPr>
              <a:t>General Users:</a:t>
            </a:r>
          </a:p>
          <a:p>
            <a:r>
              <a:rPr lang="en-US" sz="1800" dirty="0">
                <a:latin typeface="+mj-lt"/>
              </a:rPr>
              <a:t>Explore customer behavior patterns.</a:t>
            </a:r>
          </a:p>
        </p:txBody>
      </p:sp>
    </p:spTree>
    <p:extLst>
      <p:ext uri="{BB962C8B-B14F-4D97-AF65-F5344CB8AC3E}">
        <p14:creationId xmlns:p14="http://schemas.microsoft.com/office/powerpoint/2010/main" val="366467159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A0B8A7-5361-0752-8FF4-89F45F730C70}"/>
              </a:ext>
            </a:extLst>
          </p:cNvPr>
          <p:cNvSpPr>
            <a:spLocks noGrp="1"/>
          </p:cNvSpPr>
          <p:nvPr>
            <p:ph type="title"/>
          </p:nvPr>
        </p:nvSpPr>
        <p:spPr>
          <a:xfrm>
            <a:off x="804672" y="802955"/>
            <a:ext cx="4977976" cy="1454051"/>
          </a:xfrm>
        </p:spPr>
        <p:txBody>
          <a:bodyPr>
            <a:normAutofit/>
          </a:bodyPr>
          <a:lstStyle/>
          <a:p>
            <a:r>
              <a:rPr lang="en-US" sz="3600" b="1" dirty="0">
                <a:solidFill>
                  <a:schemeClr val="tx2"/>
                </a:solidFill>
              </a:rPr>
              <a:t>Conclusion</a:t>
            </a:r>
            <a:br>
              <a:rPr lang="en-US" sz="3600" b="1" dirty="0">
                <a:solidFill>
                  <a:schemeClr val="tx2"/>
                </a:solidFill>
              </a:rPr>
            </a:br>
            <a:endParaRPr lang="en-US" sz="3600" dirty="0">
              <a:solidFill>
                <a:schemeClr val="tx2"/>
              </a:solidFill>
            </a:endParaRPr>
          </a:p>
        </p:txBody>
      </p:sp>
      <p:sp>
        <p:nvSpPr>
          <p:cNvPr id="3" name="Content Placeholder 2">
            <a:extLst>
              <a:ext uri="{FF2B5EF4-FFF2-40B4-BE49-F238E27FC236}">
                <a16:creationId xmlns:a16="http://schemas.microsoft.com/office/drawing/2014/main" id="{30976517-AEB2-E718-BE4F-AB0D508ECE0D}"/>
              </a:ext>
            </a:extLst>
          </p:cNvPr>
          <p:cNvSpPr>
            <a:spLocks noGrp="1"/>
          </p:cNvSpPr>
          <p:nvPr>
            <p:ph idx="1"/>
          </p:nvPr>
        </p:nvSpPr>
        <p:spPr>
          <a:xfrm>
            <a:off x="804672" y="1629090"/>
            <a:ext cx="4977578" cy="4785022"/>
          </a:xfrm>
        </p:spPr>
        <p:txBody>
          <a:bodyPr anchor="ctr">
            <a:normAutofit fontScale="92500" lnSpcReduction="10000"/>
          </a:bodyPr>
          <a:lstStyle/>
          <a:p>
            <a:r>
              <a:rPr lang="en-US" sz="1800" b="1" dirty="0">
                <a:solidFill>
                  <a:schemeClr val="tx2"/>
                </a:solidFill>
                <a:latin typeface="+mj-lt"/>
              </a:rPr>
              <a:t>Effective Segmentation</a:t>
            </a:r>
            <a:r>
              <a:rPr lang="en-US" sz="1800" dirty="0">
                <a:solidFill>
                  <a:schemeClr val="tx2"/>
                </a:solidFill>
                <a:latin typeface="+mj-lt"/>
              </a:rPr>
              <a:t>:</a:t>
            </a:r>
          </a:p>
          <a:p>
            <a:r>
              <a:rPr lang="en-US" sz="1800" dirty="0">
                <a:solidFill>
                  <a:schemeClr val="tx2"/>
                </a:solidFill>
                <a:latin typeface="+mj-lt"/>
              </a:rPr>
              <a:t>Machine learning models accurately predict customer segments, enabling tailored marketing strategies</a:t>
            </a:r>
          </a:p>
          <a:p>
            <a:r>
              <a:rPr lang="en-US" sz="1800" b="1" dirty="0">
                <a:solidFill>
                  <a:schemeClr val="tx2"/>
                </a:solidFill>
                <a:latin typeface="+mj-lt"/>
              </a:rPr>
              <a:t>User-Friendly Design</a:t>
            </a:r>
            <a:r>
              <a:rPr lang="en-US" sz="1800" dirty="0">
                <a:solidFill>
                  <a:schemeClr val="tx2"/>
                </a:solidFill>
                <a:latin typeface="+mj-lt"/>
              </a:rPr>
              <a:t>:</a:t>
            </a:r>
          </a:p>
          <a:p>
            <a:r>
              <a:rPr lang="en-US" sz="1800" dirty="0">
                <a:solidFill>
                  <a:schemeClr val="tx2"/>
                </a:solidFill>
                <a:latin typeface="+mj-lt"/>
              </a:rPr>
              <a:t>Intuitive app empowers users to gain insights without technical expertise</a:t>
            </a:r>
          </a:p>
          <a:p>
            <a:r>
              <a:rPr lang="en-US" sz="1800" b="1" dirty="0">
                <a:solidFill>
                  <a:schemeClr val="tx2"/>
                </a:solidFill>
                <a:latin typeface="+mj-lt"/>
              </a:rPr>
              <a:t>Limitations:</a:t>
            </a:r>
          </a:p>
          <a:p>
            <a:r>
              <a:rPr lang="en-US" sz="1800" dirty="0">
                <a:solidFill>
                  <a:schemeClr val="tx2"/>
                </a:solidFill>
                <a:latin typeface="+mj-lt"/>
              </a:rPr>
              <a:t>Data Quality: Insights depend on data completeness and accuracy</a:t>
            </a:r>
          </a:p>
          <a:p>
            <a:r>
              <a:rPr lang="en-US" sz="1800" b="1" dirty="0">
                <a:solidFill>
                  <a:schemeClr val="tx2"/>
                </a:solidFill>
                <a:latin typeface="+mj-lt"/>
              </a:rPr>
              <a:t>Future Improvements</a:t>
            </a:r>
            <a:r>
              <a:rPr lang="en-US" sz="1800" dirty="0">
                <a:solidFill>
                  <a:schemeClr val="tx2"/>
                </a:solidFill>
                <a:latin typeface="+mj-lt"/>
              </a:rPr>
              <a:t>:</a:t>
            </a:r>
          </a:p>
          <a:p>
            <a:r>
              <a:rPr lang="en-US" sz="1800" dirty="0">
                <a:solidFill>
                  <a:schemeClr val="tx2"/>
                </a:solidFill>
                <a:latin typeface="+mj-lt"/>
              </a:rPr>
              <a:t>Hyperparameter Tuning: explore different settings for the Random Forest model to find optimal configurations.</a:t>
            </a:r>
          </a:p>
          <a:p>
            <a:r>
              <a:rPr lang="en-US" sz="1800" dirty="0">
                <a:solidFill>
                  <a:schemeClr val="tx2"/>
                </a:solidFill>
                <a:latin typeface="+mj-lt"/>
              </a:rPr>
              <a:t>Investigate any underrepresented segments; consider oversampling or under sampling techniques</a:t>
            </a:r>
            <a:r>
              <a:rPr lang="en-US" sz="1300" dirty="0">
                <a:solidFill>
                  <a:schemeClr val="tx2"/>
                </a:solidFill>
              </a:rPr>
              <a:t>.</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ar chart">
            <a:extLst>
              <a:ext uri="{FF2B5EF4-FFF2-40B4-BE49-F238E27FC236}">
                <a16:creationId xmlns:a16="http://schemas.microsoft.com/office/drawing/2014/main" id="{F0B0C654-339E-22C7-B463-1893F3639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65570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7FDB-95E5-6729-BBC0-836A9B7AFADB}"/>
              </a:ext>
            </a:extLst>
          </p:cNvPr>
          <p:cNvSpPr>
            <a:spLocks noGrp="1"/>
          </p:cNvSpPr>
          <p:nvPr>
            <p:ph type="title"/>
          </p:nvPr>
        </p:nvSpPr>
        <p:spPr>
          <a:xfrm>
            <a:off x="761803" y="350196"/>
            <a:ext cx="4646904" cy="1624520"/>
          </a:xfrm>
        </p:spPr>
        <p:txBody>
          <a:bodyPr anchor="ctr">
            <a:normAutofit/>
          </a:bodyPr>
          <a:lstStyle/>
          <a:p>
            <a:r>
              <a:rPr lang="en-US" sz="2800" b="1" dirty="0"/>
              <a:t>Acknowledgments</a:t>
            </a:r>
            <a:endParaRPr lang="en-US" sz="2800" dirty="0"/>
          </a:p>
        </p:txBody>
      </p:sp>
      <p:sp>
        <p:nvSpPr>
          <p:cNvPr id="3" name="Content Placeholder 2">
            <a:extLst>
              <a:ext uri="{FF2B5EF4-FFF2-40B4-BE49-F238E27FC236}">
                <a16:creationId xmlns:a16="http://schemas.microsoft.com/office/drawing/2014/main" id="{9DDDD19A-3C0A-F901-CAC0-60AFAB62587A}"/>
              </a:ext>
            </a:extLst>
          </p:cNvPr>
          <p:cNvSpPr>
            <a:spLocks noGrp="1"/>
          </p:cNvSpPr>
          <p:nvPr>
            <p:ph idx="1"/>
          </p:nvPr>
        </p:nvSpPr>
        <p:spPr>
          <a:xfrm>
            <a:off x="761802" y="2324912"/>
            <a:ext cx="4646905" cy="4031437"/>
          </a:xfrm>
        </p:spPr>
        <p:txBody>
          <a:bodyPr anchor="ctr">
            <a:normAutofit/>
          </a:bodyPr>
          <a:lstStyle/>
          <a:p>
            <a:r>
              <a:rPr lang="en-US" sz="2000" dirty="0">
                <a:latin typeface="+mj-lt"/>
              </a:rPr>
              <a:t>Thank you to my GCU instructors for their guidance, support, and valuable insights throughout this project.</a:t>
            </a:r>
          </a:p>
          <a:p>
            <a:r>
              <a:rPr lang="en-US" sz="2000" dirty="0">
                <a:latin typeface="+mj-lt"/>
              </a:rPr>
              <a:t>A special thanks to my classmates for their collaboration, feedback, and encouragement.</a:t>
            </a:r>
          </a:p>
          <a:p>
            <a:r>
              <a:rPr lang="en-US" sz="2000" dirty="0">
                <a:latin typeface="+mj-lt"/>
              </a:rPr>
              <a:t>Heartfelt gratitude to my family for their unwavering support and motivation during this journey.</a:t>
            </a:r>
          </a:p>
          <a:p>
            <a:endParaRPr lang="en-US" sz="2000" dirty="0">
              <a:latin typeface="+mj-lt"/>
            </a:endParaRPr>
          </a:p>
          <a:p>
            <a:endParaRPr lang="en-US" sz="2000" dirty="0"/>
          </a:p>
        </p:txBody>
      </p:sp>
      <p:pic>
        <p:nvPicPr>
          <p:cNvPr id="5" name="Picture 4" descr="Hands holding each other's wrists and interlinked to form a circle">
            <a:extLst>
              <a:ext uri="{FF2B5EF4-FFF2-40B4-BE49-F238E27FC236}">
                <a16:creationId xmlns:a16="http://schemas.microsoft.com/office/drawing/2014/main" id="{9BDB9C94-C5FD-A16D-D899-DF6D8263F5A2}"/>
              </a:ext>
            </a:extLst>
          </p:cNvPr>
          <p:cNvPicPr>
            <a:picLocks noChangeAspect="1"/>
          </p:cNvPicPr>
          <p:nvPr/>
        </p:nvPicPr>
        <p:blipFill>
          <a:blip r:embed="rId3"/>
          <a:srcRect l="22117" r="18482" b="-2"/>
          <a:stretch/>
        </p:blipFill>
        <p:spPr>
          <a:xfrm>
            <a:off x="6096000" y="1"/>
            <a:ext cx="6102825" cy="6858000"/>
          </a:xfrm>
          <a:prstGeom prst="rect">
            <a:avLst/>
          </a:prstGeom>
        </p:spPr>
      </p:pic>
    </p:spTree>
    <p:extLst>
      <p:ext uri="{BB962C8B-B14F-4D97-AF65-F5344CB8AC3E}">
        <p14:creationId xmlns:p14="http://schemas.microsoft.com/office/powerpoint/2010/main" val="100817330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7E9A7BD-ECF8-B568-93E0-BA71E3504E65}"/>
              </a:ext>
            </a:extLst>
          </p:cNvPr>
          <p:cNvSpPr>
            <a:spLocks noGrp="1"/>
          </p:cNvSpPr>
          <p:nvPr>
            <p:ph type="title"/>
          </p:nvPr>
        </p:nvSpPr>
        <p:spPr>
          <a:xfrm>
            <a:off x="3005437" y="575929"/>
            <a:ext cx="5754696" cy="913739"/>
          </a:xfrm>
        </p:spPr>
        <p:txBody>
          <a:bodyPr>
            <a:normAutofit/>
          </a:bodyPr>
          <a:lstStyle/>
          <a:p>
            <a:pPr algn="ctr"/>
            <a:r>
              <a:rPr lang="en-US" sz="2800" b="1" dirty="0">
                <a:solidFill>
                  <a:schemeClr val="tx2"/>
                </a:solidFill>
              </a:rPr>
              <a:t>References</a:t>
            </a:r>
            <a:br>
              <a:rPr lang="en-US" sz="2800" b="1" dirty="0">
                <a:solidFill>
                  <a:schemeClr val="tx2"/>
                </a:solidFill>
              </a:rPr>
            </a:br>
            <a:endParaRPr lang="en-US" sz="2800" dirty="0">
              <a:solidFill>
                <a:schemeClr val="tx2"/>
              </a:solidFill>
            </a:endParaRPr>
          </a:p>
        </p:txBody>
      </p:sp>
      <p:sp>
        <p:nvSpPr>
          <p:cNvPr id="3" name="Content Placeholder 2">
            <a:extLst>
              <a:ext uri="{FF2B5EF4-FFF2-40B4-BE49-F238E27FC236}">
                <a16:creationId xmlns:a16="http://schemas.microsoft.com/office/drawing/2014/main" id="{AFC12569-AE41-CE85-4197-DB61DBD4E86C}"/>
              </a:ext>
            </a:extLst>
          </p:cNvPr>
          <p:cNvSpPr>
            <a:spLocks noGrp="1"/>
          </p:cNvSpPr>
          <p:nvPr>
            <p:ph idx="1"/>
          </p:nvPr>
        </p:nvSpPr>
        <p:spPr>
          <a:xfrm>
            <a:off x="676275" y="1552238"/>
            <a:ext cx="10953749" cy="4729833"/>
          </a:xfrm>
        </p:spPr>
        <p:txBody>
          <a:bodyPr anchor="t">
            <a:normAutofit fontScale="92500" lnSpcReduction="20000"/>
          </a:bodyPr>
          <a:lstStyle/>
          <a:p>
            <a:pPr marL="0" marR="0">
              <a:spcBef>
                <a:spcPts val="0"/>
              </a:spcBef>
              <a:spcAft>
                <a:spcPts val="800"/>
              </a:spcAft>
            </a:pPr>
            <a:r>
              <a:rPr lang="en-US" sz="1900" u="sng" dirty="0">
                <a:solidFill>
                  <a:schemeClr val="tx2"/>
                </a:solidFill>
                <a:effectLst/>
                <a:latin typeface="+mj-lt"/>
                <a:ea typeface="Aptos" panose="020B0004020202020204" pitchFamily="34" charset="0"/>
                <a:cs typeface="Times New Roman" panose="02020603050405020304" pitchFamily="18" charset="0"/>
                <a:hlinkClick r:id="rId2"/>
              </a:rPr>
              <a:t>https://www.kaggle.com/datasets/kaushiksuresh147/customer-segmentation/data</a:t>
            </a:r>
            <a:endParaRPr lang="en-US" sz="1900" dirty="0">
              <a:solidFill>
                <a:schemeClr val="tx2"/>
              </a:solidFill>
              <a:effectLst/>
              <a:latin typeface="+mj-lt"/>
              <a:ea typeface="Aptos" panose="020B0004020202020204" pitchFamily="34" charset="0"/>
              <a:cs typeface="Times New Roman" panose="02020603050405020304" pitchFamily="18" charset="0"/>
            </a:endParaRPr>
          </a:p>
          <a:p>
            <a:pPr marL="0" marR="0">
              <a:spcBef>
                <a:spcPts val="0"/>
              </a:spcBef>
              <a:spcAft>
                <a:spcPts val="800"/>
              </a:spcAft>
            </a:pPr>
            <a:r>
              <a:rPr lang="en-US" sz="1900" dirty="0">
                <a:solidFill>
                  <a:schemeClr val="tx2"/>
                </a:solidFill>
                <a:effectLst/>
                <a:latin typeface="+mj-lt"/>
                <a:ea typeface="Aptos" panose="020B0004020202020204" pitchFamily="34" charset="0"/>
                <a:cs typeface="Times New Roman" panose="02020603050405020304" pitchFamily="18" charset="0"/>
              </a:rPr>
              <a:t>vidya, Analytics. (January 8, 2021). OSEMN is Awesome. Medium. </a:t>
            </a:r>
            <a:r>
              <a:rPr lang="en-US" sz="1900" u="sng" dirty="0">
                <a:solidFill>
                  <a:schemeClr val="tx2"/>
                </a:solidFill>
                <a:effectLst/>
                <a:latin typeface="+mj-lt"/>
                <a:ea typeface="Aptos" panose="020B0004020202020204" pitchFamily="34" charset="0"/>
                <a:cs typeface="Times New Roman" panose="02020603050405020304" pitchFamily="18" charset="0"/>
                <a:hlinkClick r:id="rId3"/>
              </a:rPr>
              <a:t>https://medium.com/analytics-vidhya/osemn-is-awesome-3c9e42c3067d</a:t>
            </a:r>
            <a:endParaRPr lang="en-US" sz="1900" dirty="0">
              <a:solidFill>
                <a:schemeClr val="tx2"/>
              </a:solidFill>
              <a:effectLst/>
              <a:latin typeface="+mj-lt"/>
              <a:ea typeface="Aptos" panose="020B0004020202020204" pitchFamily="34" charset="0"/>
              <a:cs typeface="Times New Roman" panose="02020603050405020304" pitchFamily="18" charset="0"/>
            </a:endParaRPr>
          </a:p>
          <a:p>
            <a:pPr marL="0" marR="0">
              <a:spcBef>
                <a:spcPts val="0"/>
              </a:spcBef>
              <a:spcAft>
                <a:spcPts val="800"/>
              </a:spcAft>
            </a:pPr>
            <a:r>
              <a:rPr lang="en-US" sz="1900" dirty="0">
                <a:solidFill>
                  <a:schemeClr val="tx2"/>
                </a:solidFill>
                <a:effectLst/>
                <a:latin typeface="+mj-lt"/>
                <a:ea typeface="Aptos" panose="020B0004020202020204" pitchFamily="34" charset="0"/>
                <a:cs typeface="Times New Roman" panose="02020603050405020304" pitchFamily="18" charset="0"/>
              </a:rPr>
              <a:t>Sharma, Udit (May 29, 2024). OSEMN Framework for Data Science. LinkedIn  </a:t>
            </a:r>
            <a:r>
              <a:rPr lang="en-US" sz="1900" u="sng" dirty="0">
                <a:solidFill>
                  <a:schemeClr val="tx2"/>
                </a:solidFill>
                <a:effectLst/>
                <a:latin typeface="+mj-lt"/>
                <a:ea typeface="Aptos" panose="020B0004020202020204" pitchFamily="34" charset="0"/>
                <a:cs typeface="Times New Roman" panose="02020603050405020304" pitchFamily="18" charset="0"/>
                <a:hlinkClick r:id="rId4"/>
              </a:rPr>
              <a:t>https://www.linkedin.com/pulse/osemn-framework-data-science-pronounced-awesome-udit-sharma-26blc/</a:t>
            </a:r>
            <a:endParaRPr lang="en-US" sz="1900" dirty="0">
              <a:solidFill>
                <a:schemeClr val="tx2"/>
              </a:solidFill>
              <a:effectLst/>
              <a:latin typeface="+mj-lt"/>
              <a:ea typeface="Aptos" panose="020B0004020202020204" pitchFamily="34" charset="0"/>
              <a:cs typeface="Times New Roman" panose="02020603050405020304" pitchFamily="18" charset="0"/>
            </a:endParaRPr>
          </a:p>
          <a:p>
            <a:pPr marL="0" marR="0">
              <a:spcBef>
                <a:spcPts val="0"/>
              </a:spcBef>
              <a:spcAft>
                <a:spcPts val="800"/>
              </a:spcAft>
            </a:pPr>
            <a:r>
              <a:rPr lang="en-US" sz="1900" dirty="0">
                <a:solidFill>
                  <a:schemeClr val="tx2"/>
                </a:solidFill>
                <a:effectLst/>
                <a:latin typeface="+mj-lt"/>
                <a:ea typeface="Aptos" panose="020B0004020202020204" pitchFamily="34" charset="0"/>
                <a:cs typeface="Times New Roman" panose="02020603050405020304" pitchFamily="18" charset="0"/>
              </a:rPr>
              <a:t>Elbert, Christof. Data Science: Technologies for Better Software</a:t>
            </a:r>
            <a:r>
              <a:rPr lang="en-US" sz="1900" b="1" dirty="0">
                <a:solidFill>
                  <a:schemeClr val="tx2"/>
                </a:solidFill>
                <a:effectLst/>
                <a:latin typeface="+mj-lt"/>
                <a:ea typeface="Aptos" panose="020B0004020202020204" pitchFamily="34" charset="0"/>
                <a:cs typeface="Times New Roman" panose="02020603050405020304" pitchFamily="18" charset="0"/>
              </a:rPr>
              <a:t>. </a:t>
            </a:r>
            <a:r>
              <a:rPr lang="en-US" sz="1900" dirty="0">
                <a:solidFill>
                  <a:schemeClr val="tx2"/>
                </a:solidFill>
                <a:effectLst/>
                <a:latin typeface="+mj-lt"/>
                <a:ea typeface="Aptos" panose="020B0004020202020204" pitchFamily="34" charset="0"/>
                <a:cs typeface="Times New Roman" panose="02020603050405020304" pitchFamily="18" charset="0"/>
              </a:rPr>
              <a:t>Software </a:t>
            </a:r>
            <a:r>
              <a:rPr lang="en-US" sz="1900" dirty="0" err="1">
                <a:solidFill>
                  <a:schemeClr val="tx2"/>
                </a:solidFill>
                <a:effectLst/>
                <a:latin typeface="+mj-lt"/>
                <a:ea typeface="Aptos" panose="020B0004020202020204" pitchFamily="34" charset="0"/>
                <a:cs typeface="Times New Roman" panose="02020603050405020304" pitchFamily="18" charset="0"/>
              </a:rPr>
              <a:t>Technology</a:t>
            </a:r>
            <a:r>
              <a:rPr lang="en-US" sz="1900" b="1" dirty="0" err="1">
                <a:solidFill>
                  <a:schemeClr val="tx2"/>
                </a:solidFill>
                <a:effectLst/>
                <a:latin typeface="+mj-lt"/>
                <a:ea typeface="Aptos" panose="020B0004020202020204" pitchFamily="34" charset="0"/>
                <a:cs typeface="Times New Roman" panose="02020603050405020304" pitchFamily="18" charset="0"/>
              </a:rPr>
              <a:t>.</a:t>
            </a:r>
            <a:r>
              <a:rPr lang="en-US" sz="1900" b="1" u="sng" dirty="0" err="1">
                <a:solidFill>
                  <a:schemeClr val="tx2"/>
                </a:solidFill>
                <a:effectLst/>
                <a:latin typeface="+mj-lt"/>
                <a:ea typeface="Aptos" panose="020B0004020202020204" pitchFamily="34" charset="0"/>
                <a:cs typeface="Times New Roman" panose="02020603050405020304" pitchFamily="18" charset="0"/>
                <a:hlinkClick r:id="rId5"/>
              </a:rPr>
              <a:t>https</a:t>
            </a:r>
            <a:r>
              <a:rPr lang="en-US" sz="1900" b="1" u="sng" dirty="0">
                <a:solidFill>
                  <a:schemeClr val="tx2"/>
                </a:solidFill>
                <a:effectLst/>
                <a:latin typeface="+mj-lt"/>
                <a:ea typeface="Aptos" panose="020B0004020202020204" pitchFamily="34" charset="0"/>
                <a:cs typeface="Times New Roman" panose="02020603050405020304" pitchFamily="18" charset="0"/>
                <a:hlinkClick r:id="rId5"/>
              </a:rPr>
              <a:t>://ieeexplore-ieee-org.lopes.idm.oclc.org/stamp/</a:t>
            </a:r>
            <a:r>
              <a:rPr lang="en-US" sz="1900" b="1" u="sng" dirty="0" err="1">
                <a:solidFill>
                  <a:schemeClr val="tx2"/>
                </a:solidFill>
                <a:effectLst/>
                <a:latin typeface="+mj-lt"/>
                <a:ea typeface="Aptos" panose="020B0004020202020204" pitchFamily="34" charset="0"/>
                <a:cs typeface="Times New Roman" panose="02020603050405020304" pitchFamily="18" charset="0"/>
                <a:hlinkClick r:id="rId5"/>
              </a:rPr>
              <a:t>stamp.jsp?tp</a:t>
            </a:r>
            <a:r>
              <a:rPr lang="en-US" sz="1900" b="1" u="sng" dirty="0">
                <a:solidFill>
                  <a:schemeClr val="tx2"/>
                </a:solidFill>
                <a:effectLst/>
                <a:latin typeface="+mj-lt"/>
                <a:ea typeface="Aptos" panose="020B0004020202020204" pitchFamily="34" charset="0"/>
                <a:cs typeface="Times New Roman" panose="02020603050405020304" pitchFamily="18" charset="0"/>
                <a:hlinkClick r:id="rId5"/>
              </a:rPr>
              <a:t>=&amp;</a:t>
            </a:r>
            <a:r>
              <a:rPr lang="en-US" sz="1900" b="1" u="sng" dirty="0" err="1">
                <a:solidFill>
                  <a:schemeClr val="tx2"/>
                </a:solidFill>
                <a:effectLst/>
                <a:latin typeface="+mj-lt"/>
                <a:ea typeface="Aptos" panose="020B0004020202020204" pitchFamily="34" charset="0"/>
                <a:cs typeface="Times New Roman" panose="02020603050405020304" pitchFamily="18" charset="0"/>
                <a:hlinkClick r:id="rId5"/>
              </a:rPr>
              <a:t>arnumber</a:t>
            </a:r>
            <a:r>
              <a:rPr lang="en-US" sz="1900" b="1" u="sng" dirty="0">
                <a:solidFill>
                  <a:schemeClr val="tx2"/>
                </a:solidFill>
                <a:effectLst/>
                <a:latin typeface="+mj-lt"/>
                <a:ea typeface="Aptos" panose="020B0004020202020204" pitchFamily="34" charset="0"/>
                <a:cs typeface="Times New Roman" panose="02020603050405020304" pitchFamily="18" charset="0"/>
                <a:hlinkClick r:id="rId5"/>
              </a:rPr>
              <a:t>=8880036</a:t>
            </a:r>
            <a:endParaRPr lang="en-US" sz="1900" dirty="0">
              <a:solidFill>
                <a:schemeClr val="tx2"/>
              </a:solidFill>
              <a:effectLst/>
              <a:latin typeface="+mj-lt"/>
              <a:ea typeface="Aptos" panose="020B0004020202020204" pitchFamily="34" charset="0"/>
              <a:cs typeface="Times New Roman" panose="02020603050405020304" pitchFamily="18" charset="0"/>
            </a:endParaRPr>
          </a:p>
          <a:p>
            <a:pPr marL="0" marR="0">
              <a:spcBef>
                <a:spcPts val="0"/>
              </a:spcBef>
              <a:spcAft>
                <a:spcPts val="800"/>
              </a:spcAft>
            </a:pPr>
            <a:r>
              <a:rPr lang="en-US" sz="1900" dirty="0">
                <a:solidFill>
                  <a:schemeClr val="tx2"/>
                </a:solidFill>
                <a:effectLst/>
                <a:latin typeface="+mj-lt"/>
                <a:ea typeface="Aptos" panose="020B0004020202020204" pitchFamily="34" charset="0"/>
                <a:cs typeface="Times New Roman" panose="02020603050405020304" pitchFamily="18" charset="0"/>
              </a:rPr>
              <a:t>(July 03, 2024). Evaluation metrics in machine learning. Geeksforgeeks. </a:t>
            </a:r>
            <a:r>
              <a:rPr lang="en-US" sz="1900" u="sng" dirty="0">
                <a:solidFill>
                  <a:schemeClr val="tx2"/>
                </a:solidFill>
                <a:effectLst/>
                <a:latin typeface="+mj-lt"/>
                <a:ea typeface="Aptos" panose="020B0004020202020204" pitchFamily="34" charset="0"/>
                <a:cs typeface="Times New Roman" panose="02020603050405020304" pitchFamily="18" charset="0"/>
                <a:hlinkClick r:id="rId6"/>
              </a:rPr>
              <a:t>https://www.geeksforgeeks.org/metrics-for-machine-learning-model/</a:t>
            </a:r>
            <a:endParaRPr lang="en-US" sz="1900" dirty="0">
              <a:solidFill>
                <a:schemeClr val="tx2"/>
              </a:solidFill>
              <a:effectLst/>
              <a:latin typeface="+mj-lt"/>
              <a:ea typeface="Aptos" panose="020B0004020202020204" pitchFamily="34" charset="0"/>
              <a:cs typeface="Times New Roman" panose="02020603050405020304" pitchFamily="18" charset="0"/>
            </a:endParaRPr>
          </a:p>
          <a:p>
            <a:pPr marL="0" marR="0">
              <a:spcBef>
                <a:spcPts val="0"/>
              </a:spcBef>
              <a:spcAft>
                <a:spcPts val="800"/>
              </a:spcAft>
            </a:pPr>
            <a:r>
              <a:rPr lang="en-US" sz="1900" dirty="0">
                <a:solidFill>
                  <a:schemeClr val="tx2"/>
                </a:solidFill>
                <a:effectLst/>
                <a:latin typeface="+mj-lt"/>
                <a:ea typeface="Aptos" panose="020B0004020202020204" pitchFamily="34" charset="0"/>
                <a:cs typeface="Times New Roman" panose="02020603050405020304" pitchFamily="18" charset="0"/>
              </a:rPr>
              <a:t> Kumar, </a:t>
            </a:r>
            <a:r>
              <a:rPr lang="en-US" sz="1900" dirty="0" err="1">
                <a:solidFill>
                  <a:schemeClr val="tx2"/>
                </a:solidFill>
                <a:effectLst/>
                <a:latin typeface="+mj-lt"/>
                <a:ea typeface="Aptos" panose="020B0004020202020204" pitchFamily="34" charset="0"/>
                <a:cs typeface="Times New Roman" panose="02020603050405020304" pitchFamily="18" charset="0"/>
              </a:rPr>
              <a:t>Dhairya</a:t>
            </a:r>
            <a:r>
              <a:rPr lang="en-US" sz="1900" dirty="0">
                <a:solidFill>
                  <a:schemeClr val="tx2"/>
                </a:solidFill>
                <a:effectLst/>
                <a:latin typeface="+mj-lt"/>
                <a:ea typeface="Aptos" panose="020B0004020202020204" pitchFamily="34" charset="0"/>
                <a:cs typeface="Times New Roman" panose="02020603050405020304" pitchFamily="18" charset="0"/>
              </a:rPr>
              <a:t>. (December 25, 2018). Introduction to data preprocessing in machine learning. Medium. </a:t>
            </a:r>
            <a:r>
              <a:rPr lang="en-US" sz="1900" u="sng" dirty="0">
                <a:solidFill>
                  <a:schemeClr val="tx2"/>
                </a:solidFill>
                <a:effectLst/>
                <a:latin typeface="+mj-lt"/>
                <a:ea typeface="Aptos" panose="020B0004020202020204" pitchFamily="34" charset="0"/>
                <a:cs typeface="Times New Roman" panose="02020603050405020304" pitchFamily="18" charset="0"/>
                <a:hlinkClick r:id="rId7"/>
              </a:rPr>
              <a:t>https://towardsdatascience.com/introduction-to-data-preprocessing-in-machine-learning-a9fa83a5dc9d</a:t>
            </a:r>
            <a:endParaRPr lang="en-US" sz="1900" u="sng" dirty="0">
              <a:solidFill>
                <a:schemeClr val="tx2"/>
              </a:solidFill>
              <a:effectLst/>
              <a:latin typeface="+mj-lt"/>
              <a:ea typeface="Aptos" panose="020B0004020202020204" pitchFamily="34" charset="0"/>
              <a:cs typeface="Times New Roman" panose="02020603050405020304" pitchFamily="18" charset="0"/>
            </a:endParaRPr>
          </a:p>
          <a:p>
            <a:pPr marL="0" marR="0">
              <a:spcBef>
                <a:spcPts val="0"/>
              </a:spcBef>
              <a:spcAft>
                <a:spcPts val="800"/>
              </a:spcAft>
            </a:pPr>
            <a:r>
              <a:rPr lang="en-US" sz="1900" dirty="0">
                <a:effectLst/>
                <a:latin typeface="+mj-lt"/>
                <a:ea typeface="Calibri" panose="020F0502020204030204" pitchFamily="34" charset="0"/>
                <a:cs typeface="Times New Roman" panose="02020603050405020304" pitchFamily="18" charset="0"/>
              </a:rPr>
              <a:t>Practical data science. A quick guide to customer segmentation for data scientists. Practical data science. </a:t>
            </a:r>
            <a:r>
              <a:rPr lang="en-US" sz="1900" u="sng" dirty="0">
                <a:solidFill>
                  <a:srgbClr val="0563C1"/>
                </a:solidFill>
                <a:effectLst/>
                <a:latin typeface="+mj-lt"/>
                <a:ea typeface="Calibri" panose="020F0502020204030204" pitchFamily="34" charset="0"/>
                <a:cs typeface="Times New Roman" panose="02020603050405020304" pitchFamily="18" charset="0"/>
                <a:hlinkClick r:id="rId8"/>
              </a:rPr>
              <a:t>https://practicaldatascience.co.uk/data-science/a-quick-guide-to-customer-segmentation</a:t>
            </a:r>
            <a:endParaRPr lang="en-US" sz="1900" u="sng" dirty="0">
              <a:solidFill>
                <a:srgbClr val="0563C1"/>
              </a:solidFill>
              <a:effectLst/>
              <a:latin typeface="+mj-lt"/>
              <a:ea typeface="Calibri" panose="020F0502020204030204" pitchFamily="34" charset="0"/>
              <a:cs typeface="Times New Roman" panose="02020603050405020304" pitchFamily="18" charset="0"/>
            </a:endParaRPr>
          </a:p>
          <a:p>
            <a:pPr marL="0">
              <a:spcBef>
                <a:spcPts val="0"/>
              </a:spcBef>
              <a:spcAft>
                <a:spcPts val="800"/>
              </a:spcAft>
            </a:pPr>
            <a:r>
              <a:rPr lang="en-US" sz="1900" dirty="0">
                <a:solidFill>
                  <a:srgbClr val="2E414F"/>
                </a:solidFill>
                <a:effectLst/>
                <a:latin typeface="+mj-lt"/>
                <a:ea typeface="Calibri" panose="020F0502020204030204" pitchFamily="34" charset="0"/>
                <a:cs typeface="Times New Roman" panose="02020603050405020304" pitchFamily="18" charset="0"/>
              </a:rPr>
              <a:t>Sabbeh, S.F. (2018). Machine-Learning Techniques for Customer Retention: A Comparative Study. </a:t>
            </a:r>
            <a:r>
              <a:rPr lang="en-US" sz="1900" i="1" dirty="0">
                <a:solidFill>
                  <a:srgbClr val="2E414F"/>
                </a:solidFill>
                <a:effectLst/>
                <a:latin typeface="+mj-lt"/>
                <a:ea typeface="Calibri" panose="020F0502020204030204" pitchFamily="34" charset="0"/>
                <a:cs typeface="Times New Roman" panose="02020603050405020304" pitchFamily="18" charset="0"/>
              </a:rPr>
              <a:t>International Journal of Advanced Computer Science and Applications, 9</a:t>
            </a:r>
            <a:r>
              <a:rPr lang="en-US" sz="1900" dirty="0">
                <a:solidFill>
                  <a:srgbClr val="2E414F"/>
                </a:solidFill>
                <a:effectLst/>
                <a:latin typeface="+mj-lt"/>
                <a:ea typeface="Calibri" panose="020F0502020204030204" pitchFamily="34" charset="0"/>
                <a:cs typeface="Times New Roman" panose="02020603050405020304" pitchFamily="18" charset="0"/>
              </a:rPr>
              <a:t>.</a:t>
            </a:r>
          </a:p>
          <a:p>
            <a:pPr marL="0">
              <a:spcBef>
                <a:spcPts val="0"/>
              </a:spcBef>
              <a:spcAft>
                <a:spcPts val="800"/>
              </a:spcAft>
            </a:pPr>
            <a:r>
              <a:rPr lang="en-US" sz="1900" dirty="0">
                <a:solidFill>
                  <a:srgbClr val="2E414F"/>
                </a:solidFill>
                <a:effectLst/>
                <a:latin typeface="+mj-lt"/>
                <a:ea typeface="Calibri" panose="020F0502020204030204" pitchFamily="34" charset="0"/>
                <a:cs typeface="Times New Roman" panose="02020603050405020304" pitchFamily="18" charset="0"/>
              </a:rPr>
              <a:t>Asniar and K. Surendro.(2019).Predictive Analytics for Predicting Customer Behavior. International Conference of Artificial Intelligence and Information Technology (ICAIIT). pp. 230-233.</a:t>
            </a:r>
            <a:r>
              <a:rPr lang="en-US" sz="1900" b="1" dirty="0">
                <a:solidFill>
                  <a:srgbClr val="333333"/>
                </a:solidFill>
                <a:effectLst/>
                <a:latin typeface="+mj-lt"/>
                <a:ea typeface="Calibri" panose="020F0502020204030204" pitchFamily="34" charset="0"/>
                <a:cs typeface="Times New Roman" panose="02020603050405020304" pitchFamily="18" charset="0"/>
              </a:rPr>
              <a:t> </a:t>
            </a:r>
            <a:r>
              <a:rPr lang="en-US" sz="1900" b="1" dirty="0">
                <a:solidFill>
                  <a:srgbClr val="2E414F"/>
                </a:solidFill>
                <a:effectLst/>
                <a:latin typeface="+mj-lt"/>
                <a:ea typeface="Calibri" panose="020F0502020204030204" pitchFamily="34" charset="0"/>
                <a:cs typeface="Times New Roman" panose="02020603050405020304" pitchFamily="18" charset="0"/>
              </a:rPr>
              <a:t>DOI: </a:t>
            </a:r>
            <a:r>
              <a:rPr lang="en-US" sz="1900" u="sng" dirty="0">
                <a:solidFill>
                  <a:srgbClr val="0563C1"/>
                </a:solidFill>
                <a:effectLst/>
                <a:latin typeface="+mj-lt"/>
                <a:ea typeface="Calibri" panose="020F0502020204030204" pitchFamily="34" charset="0"/>
                <a:cs typeface="Times New Roman" panose="02020603050405020304" pitchFamily="18" charset="0"/>
                <a:hlinkClick r:id="rId9"/>
              </a:rPr>
              <a:t>10.1109/ICAIIT.2019.8834571</a:t>
            </a:r>
            <a:endParaRPr lang="en-US" sz="1900" dirty="0">
              <a:effectLst/>
              <a:latin typeface="+mj-lt"/>
              <a:ea typeface="Calibri" panose="020F0502020204030204" pitchFamily="34" charset="0"/>
              <a:cs typeface="Times New Roman" panose="02020603050405020304" pitchFamily="18" charset="0"/>
            </a:endParaRPr>
          </a:p>
          <a:p>
            <a:pPr marL="0">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1800" dirty="0">
              <a:solidFill>
                <a:schemeClr val="tx2"/>
              </a:solidFill>
              <a:effectLst/>
              <a:latin typeface="+mj-lt"/>
              <a:ea typeface="Aptos" panose="020B0004020202020204" pitchFamily="34" charset="0"/>
              <a:cs typeface="Times New Roman" panose="02020603050405020304" pitchFamily="18" charset="0"/>
            </a:endParaRPr>
          </a:p>
          <a:p>
            <a:pPr marL="0" indent="0">
              <a:buNone/>
            </a:pPr>
            <a:endParaRPr lang="en-US" sz="8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5894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4339CCE-15E0-33FB-A5BB-9073862DA0B4}"/>
              </a:ext>
            </a:extLst>
          </p:cNvPr>
          <p:cNvSpPr>
            <a:spLocks noGrp="1"/>
          </p:cNvSpPr>
          <p:nvPr>
            <p:ph type="title"/>
          </p:nvPr>
        </p:nvSpPr>
        <p:spPr>
          <a:xfrm>
            <a:off x="3027924" y="991263"/>
            <a:ext cx="5754696" cy="1123288"/>
          </a:xfrm>
        </p:spPr>
        <p:txBody>
          <a:bodyPr>
            <a:normAutofit/>
          </a:bodyPr>
          <a:lstStyle/>
          <a:p>
            <a:pPr algn="ctr"/>
            <a:r>
              <a:rPr lang="en-US" sz="2800" b="1" dirty="0">
                <a:solidFill>
                  <a:schemeClr val="tx2"/>
                </a:solidFill>
              </a:rPr>
              <a:t>Introduction</a:t>
            </a:r>
            <a:r>
              <a:rPr lang="en-US" sz="3600" dirty="0">
                <a:solidFill>
                  <a:schemeClr val="tx2"/>
                </a:solidFill>
              </a:rPr>
              <a:t> </a:t>
            </a:r>
          </a:p>
        </p:txBody>
      </p:sp>
      <p:sp>
        <p:nvSpPr>
          <p:cNvPr id="3" name="Content Placeholder 2">
            <a:extLst>
              <a:ext uri="{FF2B5EF4-FFF2-40B4-BE49-F238E27FC236}">
                <a16:creationId xmlns:a16="http://schemas.microsoft.com/office/drawing/2014/main" id="{A95207D7-8C60-DEE9-CF65-F8653790F536}"/>
              </a:ext>
            </a:extLst>
          </p:cNvPr>
          <p:cNvSpPr>
            <a:spLocks noGrp="1"/>
          </p:cNvSpPr>
          <p:nvPr>
            <p:ph idx="1"/>
          </p:nvPr>
        </p:nvSpPr>
        <p:spPr>
          <a:xfrm>
            <a:off x="381000" y="2588810"/>
            <a:ext cx="11182350" cy="3354789"/>
          </a:xfrm>
        </p:spPr>
        <p:txBody>
          <a:bodyPr anchor="t">
            <a:normAutofit fontScale="40000" lnSpcReduction="20000"/>
          </a:bodyPr>
          <a:lstStyle/>
          <a:p>
            <a:endParaRPr lang="en-US" sz="1300" kern="0" dirty="0">
              <a:solidFill>
                <a:schemeClr val="tx2"/>
              </a:solidFill>
              <a:latin typeface="Aptos Display" panose="020B0004020202020204" pitchFamily="34" charset="0"/>
            </a:endParaRPr>
          </a:p>
          <a:p>
            <a:r>
              <a:rPr lang="en-US" sz="5100" dirty="0">
                <a:solidFill>
                  <a:schemeClr val="tx2"/>
                </a:solidFill>
                <a:latin typeface="Aptos Display" panose="020B0004020202020204" pitchFamily="34" charset="0"/>
              </a:rPr>
              <a:t>Customer behavior analysis is crucial for businesses to better understand their customers' needs, preferences, and buying patterns. This understanding enables marketing teams to tailor their strategies more effectively, ensuring efficient outreach, increased customer satisfaction, and enhanced marketing strategies.</a:t>
            </a:r>
          </a:p>
          <a:p>
            <a:pPr marL="0" indent="0">
              <a:buNone/>
            </a:pPr>
            <a:endParaRPr lang="en-US" sz="5100" dirty="0">
              <a:solidFill>
                <a:schemeClr val="tx2"/>
              </a:solidFill>
              <a:latin typeface="Aptos Display" panose="020B0004020202020204" pitchFamily="34" charset="0"/>
            </a:endParaRPr>
          </a:p>
          <a:p>
            <a:r>
              <a:rPr lang="en-US" sz="5100" dirty="0">
                <a:solidFill>
                  <a:schemeClr val="tx2"/>
                </a:solidFill>
                <a:latin typeface="Aptos Display" panose="020B0004020202020204" pitchFamily="34" charset="0"/>
              </a:rPr>
              <a:t> Machine learning and predictive analysis are essential tools for uncovering insights from vast amounts of data, helping businesses identify customer needs and behavior trends. With the growing availability of customer data from sources like online transactions, social media, and customer service interactions, traditional analysis methods are becoming insufficient. As businesses struggle to extract meaningful insights, they face missed opportunities and inefficiencies in targeting and customer engagement efforts</a:t>
            </a:r>
            <a:r>
              <a:rPr lang="en-US" sz="1300" dirty="0">
                <a:solidFill>
                  <a:schemeClr val="tx2"/>
                </a:solidFill>
                <a:latin typeface="Aptos Display" panose="020B0004020202020204" pitchFamily="34" charset="0"/>
              </a:rPr>
              <a:t>.</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842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5449401A-92F9-0474-FCA4-4F1EBFD67B2F}"/>
              </a:ext>
            </a:extLst>
          </p:cNvPr>
          <p:cNvSpPr>
            <a:spLocks noGrp="1"/>
          </p:cNvSpPr>
          <p:nvPr>
            <p:ph type="title"/>
          </p:nvPr>
        </p:nvSpPr>
        <p:spPr>
          <a:xfrm>
            <a:off x="3046974" y="708906"/>
            <a:ext cx="5754696" cy="853194"/>
          </a:xfrm>
        </p:spPr>
        <p:txBody>
          <a:bodyPr>
            <a:normAutofit/>
          </a:bodyPr>
          <a:lstStyle/>
          <a:p>
            <a:pPr algn="ctr"/>
            <a:r>
              <a:rPr lang="en-US" sz="2800" b="1" dirty="0">
                <a:solidFill>
                  <a:schemeClr val="tx2"/>
                </a:solidFill>
              </a:rPr>
              <a:t>Scope</a:t>
            </a:r>
          </a:p>
        </p:txBody>
      </p:sp>
      <p:sp>
        <p:nvSpPr>
          <p:cNvPr id="3" name="Content Placeholder 2">
            <a:extLst>
              <a:ext uri="{FF2B5EF4-FFF2-40B4-BE49-F238E27FC236}">
                <a16:creationId xmlns:a16="http://schemas.microsoft.com/office/drawing/2014/main" id="{7149AB14-81B1-02F9-37B0-CA299B3E85BE}"/>
              </a:ext>
            </a:extLst>
          </p:cNvPr>
          <p:cNvSpPr>
            <a:spLocks noGrp="1"/>
          </p:cNvSpPr>
          <p:nvPr>
            <p:ph idx="1"/>
          </p:nvPr>
        </p:nvSpPr>
        <p:spPr>
          <a:xfrm>
            <a:off x="638175" y="1993214"/>
            <a:ext cx="9905999" cy="3978961"/>
          </a:xfrm>
        </p:spPr>
        <p:txBody>
          <a:bodyPr anchor="t">
            <a:normAutofit/>
          </a:bodyPr>
          <a:lstStyle/>
          <a:p>
            <a:pPr marL="0" indent="0">
              <a:buNone/>
            </a:pPr>
            <a:r>
              <a:rPr lang="en-US" sz="1800" b="1" dirty="0">
                <a:solidFill>
                  <a:schemeClr val="tx2"/>
                </a:solidFill>
                <a:latin typeface="Aptos Display" panose="020B0004020202020204" pitchFamily="34" charset="0"/>
              </a:rPr>
              <a:t>Objective: </a:t>
            </a:r>
            <a:r>
              <a:rPr lang="en-US" sz="1800" dirty="0">
                <a:solidFill>
                  <a:schemeClr val="tx2"/>
                </a:solidFill>
                <a:latin typeface="Aptos Display" panose="020B0004020202020204" pitchFamily="34" charset="0"/>
              </a:rPr>
              <a:t>The objective of this project is to provide in-depth predictive analysis of customer behavior using machine learning algorithms which plays a vital role in decision making, improve profit rates of business, increase customer satisfaction, and reduce risk by identifying them at the early stage</a:t>
            </a:r>
            <a:r>
              <a:rPr lang="en-US" sz="1800" dirty="0">
                <a:solidFill>
                  <a:schemeClr val="tx2"/>
                </a:solidFill>
                <a:latin typeface="+mj-lt"/>
              </a:rPr>
              <a:t>. </a:t>
            </a:r>
          </a:p>
          <a:p>
            <a:pPr marL="0" indent="0">
              <a:buNone/>
            </a:pPr>
            <a:endParaRPr lang="en-US" sz="1800" kern="0" dirty="0">
              <a:solidFill>
                <a:schemeClr val="tx2"/>
              </a:solidFill>
              <a:latin typeface="Aptos Display" panose="020B0004020202020204" pitchFamily="34" charset="0"/>
            </a:endParaRPr>
          </a:p>
          <a:p>
            <a:pPr marL="0" indent="0">
              <a:buNone/>
            </a:pPr>
            <a:r>
              <a:rPr lang="en-US" sz="1800" b="1" dirty="0">
                <a:solidFill>
                  <a:schemeClr val="tx2"/>
                </a:solidFill>
                <a:latin typeface="Aptos Display" panose="020B0004020202020204" pitchFamily="34" charset="0"/>
              </a:rPr>
              <a:t>Problem Statement </a:t>
            </a:r>
            <a:r>
              <a:rPr lang="en-US" sz="1800" dirty="0">
                <a:solidFill>
                  <a:schemeClr val="tx2"/>
                </a:solidFill>
                <a:latin typeface="Aptos Display" panose="020B0004020202020204" pitchFamily="34" charset="0"/>
              </a:rPr>
              <a:t>: Understanding customer behavior is crucial for: </a:t>
            </a:r>
          </a:p>
          <a:p>
            <a:pPr marL="0" indent="0">
              <a:buNone/>
            </a:pPr>
            <a:endParaRPr lang="en-US" sz="1800" dirty="0">
              <a:solidFill>
                <a:schemeClr val="tx2"/>
              </a:solidFill>
              <a:latin typeface="Aptos Display" panose="020B0004020202020204" pitchFamily="34" charset="0"/>
            </a:endParaRPr>
          </a:p>
          <a:p>
            <a:pPr marL="342900" marR="0" lvl="0" indent="-342900">
              <a:spcBef>
                <a:spcPts val="0"/>
              </a:spcBef>
              <a:spcAft>
                <a:spcPts val="0"/>
              </a:spcAft>
              <a:buFont typeface="Symbol" panose="05050102010706020507" pitchFamily="18" charset="2"/>
              <a:buChar char=""/>
              <a:tabLst>
                <a:tab pos="200025" algn="l"/>
              </a:tabLst>
            </a:pPr>
            <a:r>
              <a:rPr lang="en-US" sz="1800" b="1" dirty="0">
                <a:solidFill>
                  <a:schemeClr val="tx2"/>
                </a:solidFill>
                <a:latin typeface="Aptos Display" panose="020B0004020202020204" pitchFamily="34" charset="0"/>
              </a:rPr>
              <a:t>Personalized marketing</a:t>
            </a:r>
            <a:r>
              <a:rPr lang="en-US" sz="1800" dirty="0">
                <a:solidFill>
                  <a:schemeClr val="tx2"/>
                </a:solidFill>
                <a:latin typeface="Aptos Display" panose="020B0004020202020204" pitchFamily="34" charset="0"/>
              </a:rPr>
              <a:t>:  leading to a more satisfying customer experience  </a:t>
            </a:r>
          </a:p>
          <a:p>
            <a:pPr marL="0" marR="0" lvl="0" indent="0">
              <a:spcBef>
                <a:spcPts val="0"/>
              </a:spcBef>
              <a:spcAft>
                <a:spcPts val="0"/>
              </a:spcAft>
              <a:buNone/>
              <a:tabLst>
                <a:tab pos="200025" algn="l"/>
              </a:tabLst>
            </a:pPr>
            <a:endParaRPr lang="en-US" sz="1800" dirty="0">
              <a:solidFill>
                <a:schemeClr val="tx2"/>
              </a:solidFill>
              <a:latin typeface="Aptos Display" panose="020B0004020202020204" pitchFamily="34" charset="0"/>
            </a:endParaRPr>
          </a:p>
          <a:p>
            <a:pPr marL="342900" marR="0" lvl="0" indent="-342900">
              <a:spcBef>
                <a:spcPts val="0"/>
              </a:spcBef>
              <a:spcAft>
                <a:spcPts val="0"/>
              </a:spcAft>
              <a:buFont typeface="Symbol" panose="05050102010706020507" pitchFamily="18" charset="2"/>
              <a:buChar char=""/>
              <a:tabLst>
                <a:tab pos="200025" algn="l"/>
              </a:tabLst>
            </a:pPr>
            <a:r>
              <a:rPr lang="en-US" sz="1800" b="1" dirty="0">
                <a:solidFill>
                  <a:schemeClr val="tx2"/>
                </a:solidFill>
                <a:latin typeface="Aptos Display" panose="020B0004020202020204" pitchFamily="34" charset="0"/>
              </a:rPr>
              <a:t>Efficient resource allocation</a:t>
            </a:r>
            <a:r>
              <a:rPr lang="en-US" sz="1800" dirty="0">
                <a:solidFill>
                  <a:schemeClr val="tx2"/>
                </a:solidFill>
                <a:latin typeface="Aptos Display" panose="020B0004020202020204" pitchFamily="34" charset="0"/>
              </a:rPr>
              <a:t>:  which maximize revenue Increase</a:t>
            </a:r>
          </a:p>
          <a:p>
            <a:pPr marL="342900" marR="0" lvl="0" indent="-342900">
              <a:spcBef>
                <a:spcPts val="0"/>
              </a:spcBef>
              <a:spcAft>
                <a:spcPts val="0"/>
              </a:spcAft>
              <a:buFont typeface="Symbol" panose="05050102010706020507" pitchFamily="18" charset="2"/>
              <a:buChar char=""/>
              <a:tabLst>
                <a:tab pos="200025" algn="l"/>
              </a:tabLst>
            </a:pPr>
            <a:endParaRPr lang="en-US" sz="1800" dirty="0">
              <a:solidFill>
                <a:schemeClr val="tx2"/>
              </a:solidFill>
              <a:latin typeface="Aptos Display" panose="020B0004020202020204" pitchFamily="34" charset="0"/>
            </a:endParaRPr>
          </a:p>
          <a:p>
            <a:pPr marL="342900" marR="0" lvl="0" indent="-342900">
              <a:spcBef>
                <a:spcPts val="0"/>
              </a:spcBef>
              <a:spcAft>
                <a:spcPts val="0"/>
              </a:spcAft>
              <a:buFont typeface="Symbol" panose="05050102010706020507" pitchFamily="18" charset="2"/>
              <a:buChar char=""/>
              <a:tabLst>
                <a:tab pos="200025" algn="l"/>
              </a:tabLst>
            </a:pPr>
            <a:r>
              <a:rPr lang="en-US" sz="1800" b="1" dirty="0">
                <a:solidFill>
                  <a:schemeClr val="tx2"/>
                </a:solidFill>
                <a:latin typeface="Aptos Display" panose="020B0004020202020204" pitchFamily="34" charset="0"/>
              </a:rPr>
              <a:t>customer retention</a:t>
            </a:r>
            <a:r>
              <a:rPr lang="en-US" sz="1800" dirty="0">
                <a:solidFill>
                  <a:schemeClr val="tx2"/>
                </a:solidFill>
                <a:latin typeface="Aptos Display" panose="020B0004020202020204" pitchFamily="34" charset="0"/>
              </a:rPr>
              <a:t>:   increasing loyalty and reducing churn</a:t>
            </a:r>
          </a:p>
          <a:p>
            <a:pPr marL="342900" marR="0" lvl="0" indent="-342900">
              <a:spcBef>
                <a:spcPts val="0"/>
              </a:spcBef>
              <a:spcAft>
                <a:spcPts val="0"/>
              </a:spcAft>
              <a:buFont typeface="Symbol" panose="05050102010706020507" pitchFamily="18" charset="2"/>
              <a:buChar char=""/>
              <a:tabLst>
                <a:tab pos="200025" algn="l"/>
              </a:tabLst>
            </a:pPr>
            <a:endParaRPr lang="en-US" sz="1100" dirty="0">
              <a:solidFill>
                <a:schemeClr val="tx2"/>
              </a:solidFill>
              <a:latin typeface="Aptos Display" panose="020B0004020202020204" pitchFamily="34" charset="0"/>
            </a:endParaRPr>
          </a:p>
          <a:p>
            <a:pPr marL="0" indent="0">
              <a:buNone/>
            </a:pPr>
            <a:endParaRPr lang="en-US" sz="11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8358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125B04A-25DE-16D4-A969-17C0E8423A33}"/>
              </a:ext>
            </a:extLst>
          </p:cNvPr>
          <p:cNvSpPr>
            <a:spLocks noGrp="1"/>
          </p:cNvSpPr>
          <p:nvPr>
            <p:ph type="title"/>
          </p:nvPr>
        </p:nvSpPr>
        <p:spPr>
          <a:xfrm>
            <a:off x="2942426" y="597884"/>
            <a:ext cx="5754696" cy="1028039"/>
          </a:xfrm>
        </p:spPr>
        <p:txBody>
          <a:bodyPr>
            <a:normAutofit/>
          </a:bodyPr>
          <a:lstStyle/>
          <a:p>
            <a:pPr algn="ctr"/>
            <a:r>
              <a:rPr lang="en-US" sz="2800" b="1" dirty="0">
                <a:solidFill>
                  <a:schemeClr val="tx2"/>
                </a:solidFill>
              </a:rPr>
              <a:t>Design and Foundation</a:t>
            </a:r>
          </a:p>
        </p:txBody>
      </p:sp>
      <p:sp>
        <p:nvSpPr>
          <p:cNvPr id="3" name="Content Placeholder 2">
            <a:extLst>
              <a:ext uri="{FF2B5EF4-FFF2-40B4-BE49-F238E27FC236}">
                <a16:creationId xmlns:a16="http://schemas.microsoft.com/office/drawing/2014/main" id="{3D899D5B-97F1-F0FE-CCB5-C1B6898CD22F}"/>
              </a:ext>
            </a:extLst>
          </p:cNvPr>
          <p:cNvSpPr>
            <a:spLocks noGrp="1"/>
          </p:cNvSpPr>
          <p:nvPr>
            <p:ph idx="1"/>
          </p:nvPr>
        </p:nvSpPr>
        <p:spPr>
          <a:xfrm>
            <a:off x="1438275" y="2019301"/>
            <a:ext cx="8762999" cy="4358984"/>
          </a:xfrm>
        </p:spPr>
        <p:txBody>
          <a:bodyPr anchor="t">
            <a:noAutofit/>
          </a:bodyPr>
          <a:lstStyle/>
          <a:p>
            <a:pPr marL="0" indent="0">
              <a:buNone/>
            </a:pPr>
            <a:r>
              <a:rPr lang="en-US" sz="1800" b="1" dirty="0">
                <a:solidFill>
                  <a:schemeClr val="tx2"/>
                </a:solidFill>
                <a:latin typeface="+mj-lt"/>
              </a:rPr>
              <a:t>Data Description:   </a:t>
            </a:r>
            <a:r>
              <a:rPr lang="en-US" sz="1800" dirty="0">
                <a:solidFill>
                  <a:schemeClr val="tx2"/>
                </a:solidFill>
                <a:latin typeface="+mj-lt"/>
                <a:cs typeface="Times New Roman" panose="02020603050405020304" pitchFamily="18" charset="0"/>
              </a:rPr>
              <a:t>I am using a dataset from Kaggle repository . An automobile company has plans to enter new markets with their existing products and after intensive market research, they’ve realized that the behavior of the new market is like their existing market. In their existing market, the sales team has classified all customers into 4 segments (A, B, C, D). Then, they performed segmented outreach and communication for a different segment of customers. This strategy has worked exceptionally well for them. Accordingly, they plan to use the same strategy for the new markets.</a:t>
            </a:r>
          </a:p>
          <a:p>
            <a:pPr marL="0" indent="0">
              <a:buNone/>
            </a:pPr>
            <a:endParaRPr lang="en-US" sz="1800" dirty="0">
              <a:solidFill>
                <a:schemeClr val="tx2"/>
              </a:solidFill>
              <a:latin typeface="+mj-lt"/>
              <a:cs typeface="Times New Roman" panose="02020603050405020304" pitchFamily="18" charset="0"/>
            </a:endParaRPr>
          </a:p>
          <a:p>
            <a:pPr marL="0" indent="0">
              <a:buNone/>
            </a:pPr>
            <a:endParaRPr lang="en-US" sz="1800" dirty="0">
              <a:solidFill>
                <a:schemeClr val="tx2"/>
              </a:solidFill>
              <a:latin typeface="+mj-lt"/>
              <a:cs typeface="Times New Roman" panose="02020603050405020304" pitchFamily="18" charset="0"/>
            </a:endParaRPr>
          </a:p>
          <a:p>
            <a:pPr marL="0" marR="0" lvl="0" indent="0">
              <a:spcBef>
                <a:spcPts val="0"/>
              </a:spcBef>
              <a:spcAft>
                <a:spcPts val="0"/>
              </a:spcAft>
              <a:buNone/>
              <a:tabLst>
                <a:tab pos="200025" algn="l"/>
              </a:tabLst>
            </a:pPr>
            <a:r>
              <a:rPr lang="en-US" sz="1800" b="1" dirty="0">
                <a:solidFill>
                  <a:schemeClr val="tx2"/>
                </a:solidFill>
                <a:effectLst/>
                <a:latin typeface="+mj-lt"/>
                <a:ea typeface="Aptos" panose="020B0004020202020204" pitchFamily="34" charset="0"/>
                <a:cs typeface="Times New Roman" panose="02020603050405020304" pitchFamily="18" charset="0"/>
              </a:rPr>
              <a:t>Data volume</a:t>
            </a:r>
            <a:r>
              <a:rPr lang="en-US" sz="1800" dirty="0">
                <a:solidFill>
                  <a:schemeClr val="tx2"/>
                </a:solidFill>
                <a:effectLst/>
                <a:latin typeface="+mj-lt"/>
                <a:ea typeface="Aptos" panose="020B0004020202020204" pitchFamily="34" charset="0"/>
                <a:cs typeface="Times New Roman" panose="02020603050405020304" pitchFamily="18" charset="0"/>
              </a:rPr>
              <a:t>: The dataset has two csv files, train and test.  The train dataset has (8068 ,11) and test dataset (2627,11).  The dataset contains gender of the customer, marital status, age, is the customer graduate, profession of the customer, work experience, spending score and the target variable, customer segment.</a:t>
            </a:r>
          </a:p>
          <a:p>
            <a:pPr marL="0" indent="0">
              <a:buNone/>
            </a:pPr>
            <a:endParaRPr lang="en-US" sz="1800" b="1" dirty="0">
              <a:solidFill>
                <a:schemeClr val="tx2"/>
              </a:solidFill>
              <a:latin typeface="+mj-lt"/>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447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3B12-93ED-E3CC-79B8-455E68B32641}"/>
              </a:ext>
            </a:extLst>
          </p:cNvPr>
          <p:cNvSpPr>
            <a:spLocks noGrp="1"/>
          </p:cNvSpPr>
          <p:nvPr>
            <p:ph type="title"/>
          </p:nvPr>
        </p:nvSpPr>
        <p:spPr>
          <a:xfrm>
            <a:off x="2409824" y="365125"/>
            <a:ext cx="7172325" cy="968375"/>
          </a:xfrm>
        </p:spPr>
        <p:txBody>
          <a:bodyPr>
            <a:normAutofit/>
          </a:bodyPr>
          <a:lstStyle/>
          <a:p>
            <a:pPr algn="ctr"/>
            <a:r>
              <a:rPr lang="en-US" sz="2800" b="1" dirty="0"/>
              <a:t>Data overview </a:t>
            </a:r>
          </a:p>
        </p:txBody>
      </p:sp>
      <p:sp>
        <p:nvSpPr>
          <p:cNvPr id="10" name="Content Placeholder 9">
            <a:extLst>
              <a:ext uri="{FF2B5EF4-FFF2-40B4-BE49-F238E27FC236}">
                <a16:creationId xmlns:a16="http://schemas.microsoft.com/office/drawing/2014/main" id="{A743337F-417B-BD25-7B03-B72C69F74AB0}"/>
              </a:ext>
            </a:extLst>
          </p:cNvPr>
          <p:cNvSpPr>
            <a:spLocks noGrp="1"/>
          </p:cNvSpPr>
          <p:nvPr>
            <p:ph sz="half" idx="1"/>
          </p:nvPr>
        </p:nvSpPr>
        <p:spPr>
          <a:xfrm>
            <a:off x="269585" y="1825625"/>
            <a:ext cx="6318829" cy="4351338"/>
          </a:xfrm>
        </p:spPr>
        <p:txBody>
          <a:bodyPr>
            <a:normAutofit/>
          </a:bodyPr>
          <a:lstStyle/>
          <a:p>
            <a:r>
              <a:rPr lang="en-US" sz="1800" b="1" dirty="0"/>
              <a:t>Head of the clean data</a:t>
            </a:r>
          </a:p>
        </p:txBody>
      </p:sp>
      <p:sp>
        <p:nvSpPr>
          <p:cNvPr id="14" name="Content Placeholder 13">
            <a:extLst>
              <a:ext uri="{FF2B5EF4-FFF2-40B4-BE49-F238E27FC236}">
                <a16:creationId xmlns:a16="http://schemas.microsoft.com/office/drawing/2014/main" id="{BA932709-8D4E-222C-801E-503A39FE0652}"/>
              </a:ext>
            </a:extLst>
          </p:cNvPr>
          <p:cNvSpPr>
            <a:spLocks noGrp="1"/>
          </p:cNvSpPr>
          <p:nvPr>
            <p:ph sz="half" idx="2"/>
          </p:nvPr>
        </p:nvSpPr>
        <p:spPr>
          <a:xfrm>
            <a:off x="6500049" y="1825625"/>
            <a:ext cx="5181600" cy="4351338"/>
          </a:xfrm>
        </p:spPr>
        <p:txBody>
          <a:bodyPr>
            <a:normAutofit/>
          </a:bodyPr>
          <a:lstStyle/>
          <a:p>
            <a:r>
              <a:rPr lang="en-US" sz="1800" b="1" dirty="0"/>
              <a:t>Summary statistics </a:t>
            </a:r>
          </a:p>
        </p:txBody>
      </p:sp>
      <p:pic>
        <p:nvPicPr>
          <p:cNvPr id="15" name="Content Placeholder 7">
            <a:extLst>
              <a:ext uri="{FF2B5EF4-FFF2-40B4-BE49-F238E27FC236}">
                <a16:creationId xmlns:a16="http://schemas.microsoft.com/office/drawing/2014/main" id="{B32267DA-1B73-CD85-D43F-0A91AD6042DF}"/>
              </a:ext>
            </a:extLst>
          </p:cNvPr>
          <p:cNvPicPr>
            <a:picLocks noChangeAspect="1"/>
          </p:cNvPicPr>
          <p:nvPr/>
        </p:nvPicPr>
        <p:blipFill>
          <a:blip r:embed="rId3"/>
          <a:stretch>
            <a:fillRect/>
          </a:stretch>
        </p:blipFill>
        <p:spPr>
          <a:xfrm>
            <a:off x="6588414" y="2498271"/>
            <a:ext cx="5004871" cy="2857499"/>
          </a:xfrm>
          <a:prstGeom prst="rect">
            <a:avLst/>
          </a:prstGeom>
        </p:spPr>
      </p:pic>
      <p:pic>
        <p:nvPicPr>
          <p:cNvPr id="17" name="Picture 16">
            <a:extLst>
              <a:ext uri="{FF2B5EF4-FFF2-40B4-BE49-F238E27FC236}">
                <a16:creationId xmlns:a16="http://schemas.microsoft.com/office/drawing/2014/main" id="{947C2A38-806E-27E6-E282-CCB373755E20}"/>
              </a:ext>
            </a:extLst>
          </p:cNvPr>
          <p:cNvPicPr>
            <a:picLocks noChangeAspect="1"/>
          </p:cNvPicPr>
          <p:nvPr/>
        </p:nvPicPr>
        <p:blipFill>
          <a:blip r:embed="rId4"/>
          <a:stretch>
            <a:fillRect/>
          </a:stretch>
        </p:blipFill>
        <p:spPr>
          <a:xfrm>
            <a:off x="269585" y="2498271"/>
            <a:ext cx="6142100" cy="2781541"/>
          </a:xfrm>
          <a:prstGeom prst="rect">
            <a:avLst/>
          </a:prstGeom>
        </p:spPr>
      </p:pic>
    </p:spTree>
    <p:extLst>
      <p:ext uri="{BB962C8B-B14F-4D97-AF65-F5344CB8AC3E}">
        <p14:creationId xmlns:p14="http://schemas.microsoft.com/office/powerpoint/2010/main" val="14698295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4810-DC4E-E57C-605C-8AE05C91049F}"/>
              </a:ext>
            </a:extLst>
          </p:cNvPr>
          <p:cNvSpPr>
            <a:spLocks noGrp="1"/>
          </p:cNvSpPr>
          <p:nvPr>
            <p:ph type="title"/>
          </p:nvPr>
        </p:nvSpPr>
        <p:spPr>
          <a:xfrm>
            <a:off x="1090613" y="1018724"/>
            <a:ext cx="6115890" cy="539750"/>
          </a:xfrm>
        </p:spPr>
        <p:txBody>
          <a:bodyPr vert="horz" lIns="91440" tIns="45720" rIns="91440" bIns="45720" rtlCol="0" anchor="t">
            <a:normAutofit/>
          </a:bodyPr>
          <a:lstStyle/>
          <a:p>
            <a:r>
              <a:rPr lang="en-US" sz="2200" b="1" kern="1200" dirty="0">
                <a:latin typeface="+mj-lt"/>
                <a:ea typeface="+mj-ea"/>
                <a:cs typeface="+mj-cs"/>
              </a:rPr>
              <a:t> </a:t>
            </a:r>
            <a:r>
              <a:rPr lang="en-US" sz="2200" b="1" dirty="0"/>
              <a:t>Exploratory Data Analysis (</a:t>
            </a:r>
            <a:r>
              <a:rPr lang="en-US" sz="2200" b="1" kern="1200" dirty="0">
                <a:latin typeface="+mj-lt"/>
                <a:ea typeface="+mj-ea"/>
                <a:cs typeface="+mj-cs"/>
              </a:rPr>
              <a:t> Bivariate  Analysis </a:t>
            </a:r>
            <a:r>
              <a:rPr lang="en-US" sz="2200" kern="1200" dirty="0">
                <a:latin typeface="+mj-lt"/>
                <a:ea typeface="+mj-ea"/>
                <a:cs typeface="+mj-cs"/>
              </a:rPr>
              <a:t>)</a:t>
            </a:r>
          </a:p>
        </p:txBody>
      </p:sp>
      <p:sp>
        <p:nvSpPr>
          <p:cNvPr id="28" name="Content Placeholder 27">
            <a:extLst>
              <a:ext uri="{FF2B5EF4-FFF2-40B4-BE49-F238E27FC236}">
                <a16:creationId xmlns:a16="http://schemas.microsoft.com/office/drawing/2014/main" id="{4DE4B68B-0043-574B-63F7-FFFA42F42AD1}"/>
              </a:ext>
            </a:extLst>
          </p:cNvPr>
          <p:cNvSpPr>
            <a:spLocks noGrp="1"/>
          </p:cNvSpPr>
          <p:nvPr>
            <p:ph idx="1"/>
          </p:nvPr>
        </p:nvSpPr>
        <p:spPr>
          <a:xfrm>
            <a:off x="8111514" y="751113"/>
            <a:ext cx="3889986" cy="5557611"/>
          </a:xfrm>
        </p:spPr>
        <p:txBody>
          <a:bodyPr anchor="t">
            <a:noAutofit/>
          </a:bodyPr>
          <a:lstStyle/>
          <a:p>
            <a:pPr marL="0" marR="0" indent="0">
              <a:lnSpc>
                <a:spcPct val="170000"/>
              </a:lnSpc>
              <a:spcBef>
                <a:spcPts val="0"/>
              </a:spcBef>
              <a:spcAft>
                <a:spcPts val="800"/>
              </a:spcAft>
              <a:buNone/>
            </a:pPr>
            <a:r>
              <a:rPr lang="en-US" sz="1200" b="1" kern="100" dirty="0">
                <a:solidFill>
                  <a:srgbClr val="000000"/>
                </a:solidFill>
                <a:effectLst/>
                <a:latin typeface="Helvetica" panose="020B0604020202020204" pitchFamily="34" charset="0"/>
                <a:ea typeface="Aptos" panose="020B0004020202020204" pitchFamily="34" charset="0"/>
                <a:cs typeface="Times New Roman" panose="02020603050405020304" pitchFamily="18" charset="0"/>
              </a:rPr>
              <a:t>The following observations can be derived from the  plots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70000"/>
              </a:lnSpc>
              <a:spcBef>
                <a:spcPts val="0"/>
              </a:spcBef>
              <a:spcAft>
                <a:spcPts val="0"/>
              </a:spcAft>
              <a:buSzPts val="1000"/>
              <a:buFont typeface="Symbol" panose="05050102010706020507" pitchFamily="18" charset="2"/>
              <a:buChar char=""/>
              <a:tabLst>
                <a:tab pos="457200" algn="l"/>
              </a:tabLst>
            </a:pPr>
            <a:r>
              <a:rPr lang="en-US" sz="1200" b="1" dirty="0">
                <a:solidFill>
                  <a:srgbClr val="000000"/>
                </a:solidFill>
                <a:effectLst/>
                <a:latin typeface="Helvetica" panose="020B0604020202020204" pitchFamily="34" charset="0"/>
                <a:ea typeface="Times New Roman" panose="02020603050405020304" pitchFamily="18" charset="0"/>
              </a:rPr>
              <a:t>Age Range for </a:t>
            </a:r>
            <a:r>
              <a:rPr lang="en-US" sz="1200" b="1" i="1" dirty="0">
                <a:solidFill>
                  <a:srgbClr val="000000"/>
                </a:solidFill>
                <a:effectLst/>
                <a:latin typeface="Helvetica" panose="020B0604020202020204" pitchFamily="34" charset="0"/>
                <a:ea typeface="Times New Roman" panose="02020603050405020304" pitchFamily="18" charset="0"/>
              </a:rPr>
              <a:t>Segment A, B, C, D</a:t>
            </a:r>
            <a:r>
              <a:rPr lang="en-US" sz="1200" b="1" dirty="0">
                <a:solidFill>
                  <a:srgbClr val="000000"/>
                </a:solidFill>
                <a:effectLst/>
                <a:latin typeface="Helvetica" panose="020B0604020202020204" pitchFamily="34" charset="0"/>
                <a:ea typeface="Times New Roman" panose="02020603050405020304" pitchFamily="18" charset="0"/>
              </a:rPr>
              <a:t>:</a:t>
            </a:r>
            <a:r>
              <a:rPr lang="en-US" sz="1200" dirty="0">
                <a:solidFill>
                  <a:srgbClr val="000000"/>
                </a:solidFill>
                <a:effectLst/>
                <a:latin typeface="Helvetica" panose="020B0604020202020204" pitchFamily="34" charset="0"/>
                <a:ea typeface="Times New Roman" panose="02020603050405020304" pitchFamily="18" charset="0"/>
              </a:rPr>
              <a:t> The distribution is spread from around 20 to 80+ years</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70000"/>
              </a:lnSpc>
              <a:spcBef>
                <a:spcPts val="0"/>
              </a:spcBef>
              <a:spcAft>
                <a:spcPts val="0"/>
              </a:spcAft>
              <a:buSzPts val="1000"/>
              <a:buFont typeface="Symbol" panose="05050102010706020507" pitchFamily="18" charset="2"/>
              <a:buChar char=""/>
              <a:tabLst>
                <a:tab pos="457200" algn="l"/>
              </a:tabLst>
            </a:pPr>
            <a:r>
              <a:rPr lang="en-US" sz="1200" b="1" dirty="0">
                <a:solidFill>
                  <a:srgbClr val="000000"/>
                </a:solidFill>
                <a:effectLst/>
                <a:latin typeface="Helvetica" panose="020B0604020202020204" pitchFamily="34" charset="0"/>
                <a:ea typeface="Times New Roman" panose="02020603050405020304" pitchFamily="18" charset="0"/>
              </a:rPr>
              <a:t>Median Age</a:t>
            </a:r>
            <a:r>
              <a:rPr lang="en-US" sz="1200" dirty="0">
                <a:solidFill>
                  <a:srgbClr val="000000"/>
                </a:solidFill>
                <a:effectLst/>
                <a:latin typeface="Helvetica" panose="020B0604020202020204" pitchFamily="34" charset="0"/>
                <a:ea typeface="Times New Roman" panose="02020603050405020304" pitchFamily="18" charset="0"/>
              </a:rPr>
              <a:t>: The median age for the fours seems to be closer to 40</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70000"/>
              </a:lnSpc>
              <a:spcBef>
                <a:spcPts val="0"/>
              </a:spcBef>
              <a:spcAft>
                <a:spcPts val="0"/>
              </a:spcAft>
              <a:buSzPts val="1000"/>
              <a:buFont typeface="Symbol" panose="05050102010706020507" pitchFamily="18" charset="2"/>
              <a:buChar char=""/>
              <a:tabLst>
                <a:tab pos="457200" algn="l"/>
              </a:tabLst>
            </a:pPr>
            <a:r>
              <a:rPr lang="en-US" sz="1200" dirty="0">
                <a:solidFill>
                  <a:srgbClr val="000000"/>
                </a:solidFill>
                <a:effectLst/>
                <a:latin typeface="Helvetica" panose="020B0604020202020204" pitchFamily="34" charset="0"/>
                <a:ea typeface="Times New Roman" panose="02020603050405020304" pitchFamily="18" charset="0"/>
              </a:rPr>
              <a:t> Segment</a:t>
            </a:r>
            <a:r>
              <a:rPr lang="en-US" sz="1200" b="1" dirty="0">
                <a:solidFill>
                  <a:srgbClr val="000000"/>
                </a:solidFill>
                <a:effectLst/>
                <a:latin typeface="Helvetica" panose="020B0604020202020204" pitchFamily="34" charset="0"/>
                <a:ea typeface="Times New Roman" panose="02020603050405020304" pitchFamily="18" charset="0"/>
              </a:rPr>
              <a:t> D</a:t>
            </a:r>
            <a:r>
              <a:rPr lang="en-US" sz="1200" dirty="0">
                <a:solidFill>
                  <a:srgbClr val="000000"/>
                </a:solidFill>
                <a:effectLst/>
                <a:latin typeface="Helvetica" panose="020B0604020202020204" pitchFamily="34" charset="0"/>
                <a:ea typeface="Times New Roman" panose="02020603050405020304" pitchFamily="18" charset="0"/>
              </a:rPr>
              <a:t>: Density: There is a slightly higher density around the ages of 30-40 and another around 50-60, indicating two subgroups within this segment.</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70000"/>
              </a:lnSpc>
              <a:spcBef>
                <a:spcPts val="0"/>
              </a:spcBef>
              <a:spcAft>
                <a:spcPts val="0"/>
              </a:spcAft>
              <a:buSzPts val="1000"/>
              <a:buFont typeface="Symbol" panose="05050102010706020507" pitchFamily="18" charset="2"/>
              <a:buChar char=""/>
              <a:tabLst>
                <a:tab pos="457200" algn="l"/>
              </a:tabLst>
            </a:pPr>
            <a:r>
              <a:rPr lang="en-US" sz="1200" b="1" dirty="0">
                <a:solidFill>
                  <a:srgbClr val="000000"/>
                </a:solidFill>
                <a:effectLst/>
                <a:latin typeface="Helvetica" panose="020B0604020202020204" pitchFamily="34" charset="0"/>
                <a:ea typeface="Times New Roman" panose="02020603050405020304" pitchFamily="18" charset="0"/>
              </a:rPr>
              <a:t>Segment A, Density</a:t>
            </a:r>
            <a:r>
              <a:rPr lang="en-US" sz="1200" dirty="0">
                <a:solidFill>
                  <a:srgbClr val="000000"/>
                </a:solidFill>
                <a:effectLst/>
                <a:latin typeface="Helvetica" panose="020B0604020202020204" pitchFamily="34" charset="0"/>
                <a:ea typeface="Times New Roman" panose="02020603050405020304" pitchFamily="18" charset="0"/>
              </a:rPr>
              <a:t>: The distribution is slightly more concentrated around the ages of 30-40, meaning more individuals in this segment are younger or middle-aged.</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70000"/>
              </a:lnSpc>
              <a:spcBef>
                <a:spcPts val="0"/>
              </a:spcBef>
              <a:spcAft>
                <a:spcPts val="0"/>
              </a:spcAft>
              <a:buSzPts val="1000"/>
              <a:buFont typeface="Symbol" panose="05050102010706020507" pitchFamily="18" charset="2"/>
              <a:buChar char=""/>
              <a:tabLst>
                <a:tab pos="457200" algn="l"/>
              </a:tabLst>
            </a:pPr>
            <a:r>
              <a:rPr lang="en-US" sz="1200" b="1" dirty="0">
                <a:solidFill>
                  <a:srgbClr val="000000"/>
                </a:solidFill>
                <a:effectLst/>
                <a:latin typeface="Helvetica" panose="020B0604020202020204" pitchFamily="34" charset="0"/>
                <a:ea typeface="Times New Roman" panose="02020603050405020304" pitchFamily="18" charset="0"/>
              </a:rPr>
              <a:t>Density for Segment C and B</a:t>
            </a:r>
            <a:r>
              <a:rPr lang="en-US" sz="1200" dirty="0">
                <a:solidFill>
                  <a:srgbClr val="000000"/>
                </a:solidFill>
                <a:effectLst/>
                <a:latin typeface="Helvetica" panose="020B0604020202020204" pitchFamily="34" charset="0"/>
                <a:ea typeface="Times New Roman" panose="02020603050405020304" pitchFamily="18" charset="0"/>
              </a:rPr>
              <a:t> appears to have a relatively even distribution of ages, with slight concentrations in the middle-age range (30-50).</a:t>
            </a:r>
            <a:endParaRPr lang="en-US" sz="1200" dirty="0">
              <a:effectLst/>
              <a:latin typeface="Times New Roman" panose="02020603050405020304" pitchFamily="18" charset="0"/>
              <a:ea typeface="Times New Roman" panose="02020603050405020304" pitchFamily="18" charset="0"/>
            </a:endParaRPr>
          </a:p>
          <a:p>
            <a:pPr marL="0" marR="0" indent="0">
              <a:lnSpc>
                <a:spcPct val="170000"/>
              </a:lnSpc>
              <a:spcBef>
                <a:spcPts val="0"/>
              </a:spcBef>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70000"/>
              </a:lnSpc>
            </a:pPr>
            <a:endParaRPr lang="en-US" sz="1200" dirty="0">
              <a:solidFill>
                <a:schemeClr val="tx1">
                  <a:alpha val="60000"/>
                </a:schemeClr>
              </a:solidFill>
            </a:endParaRPr>
          </a:p>
        </p:txBody>
      </p:sp>
      <p:pic>
        <p:nvPicPr>
          <p:cNvPr id="5" name="Content Placeholder 4" descr="A graph of different colored arrows&#10;&#10;Description automatically generated with medium confidence">
            <a:extLst>
              <a:ext uri="{FF2B5EF4-FFF2-40B4-BE49-F238E27FC236}">
                <a16:creationId xmlns:a16="http://schemas.microsoft.com/office/drawing/2014/main" id="{E263D115-95ED-DE3A-C21E-FFB5AF8EA5BC}"/>
              </a:ext>
            </a:extLst>
          </p:cNvPr>
          <p:cNvPicPr>
            <a:picLocks noChangeAspect="1"/>
          </p:cNvPicPr>
          <p:nvPr/>
        </p:nvPicPr>
        <p:blipFill>
          <a:blip r:embed="rId3"/>
          <a:stretch>
            <a:fillRect/>
          </a:stretch>
        </p:blipFill>
        <p:spPr>
          <a:xfrm>
            <a:off x="730863" y="2828236"/>
            <a:ext cx="6840900" cy="2496927"/>
          </a:xfrm>
          <a:prstGeom prst="rect">
            <a:avLst/>
          </a:prstGeom>
          <a:effectLst/>
        </p:spPr>
      </p:pic>
    </p:spTree>
    <p:extLst>
      <p:ext uri="{BB962C8B-B14F-4D97-AF65-F5344CB8AC3E}">
        <p14:creationId xmlns:p14="http://schemas.microsoft.com/office/powerpoint/2010/main" val="29150863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6CAD-E16C-0E3C-9D7F-66D4C33182C7}"/>
              </a:ext>
            </a:extLst>
          </p:cNvPr>
          <p:cNvSpPr>
            <a:spLocks noGrp="1"/>
          </p:cNvSpPr>
          <p:nvPr>
            <p:ph type="title"/>
          </p:nvPr>
        </p:nvSpPr>
        <p:spPr>
          <a:xfrm>
            <a:off x="762000" y="1141711"/>
            <a:ext cx="5077866" cy="3474364"/>
          </a:xfrm>
        </p:spPr>
        <p:txBody>
          <a:bodyPr vert="horz" lIns="91440" tIns="45720" rIns="91440" bIns="45720" rtlCol="0" anchor="t">
            <a:normAutofit/>
          </a:bodyPr>
          <a:lstStyle/>
          <a:p>
            <a:pPr marL="57150" marR="0" lvl="0" indent="-285750" fontAlgn="auto">
              <a:spcAft>
                <a:spcPts val="0"/>
              </a:spcAft>
              <a:tabLst/>
              <a:defRPr/>
            </a:pPr>
            <a:r>
              <a:rPr kumimoji="0" lang="en-US" sz="2200" b="0" i="0" u="none" strike="noStrike" kern="1200" cap="none" spc="0" normalizeH="0" baseline="0" noProof="0" dirty="0">
                <a:ln>
                  <a:noFill/>
                </a:ln>
                <a:solidFill>
                  <a:schemeClr val="tx1"/>
                </a:solidFill>
                <a:effectLst/>
                <a:uLnTx/>
                <a:uFillTx/>
                <a:latin typeface="+mj-lt"/>
                <a:ea typeface="+mj-ea"/>
                <a:cs typeface="+mj-cs"/>
              </a:rPr>
              <a:t>Customers in </a:t>
            </a:r>
            <a:r>
              <a:rPr kumimoji="0" lang="en-US" sz="2200" i="0" u="none" strike="noStrike" kern="1200" cap="none" spc="0" normalizeH="0" baseline="0" noProof="0" dirty="0">
                <a:ln>
                  <a:noFill/>
                </a:ln>
                <a:solidFill>
                  <a:schemeClr val="tx1"/>
                </a:solidFill>
                <a:effectLst/>
                <a:uLnTx/>
                <a:uFillTx/>
                <a:latin typeface="+mj-lt"/>
                <a:ea typeface="+mj-ea"/>
                <a:cs typeface="+mj-cs"/>
              </a:rPr>
              <a:t>Segments D and A </a:t>
            </a:r>
            <a:r>
              <a:rPr kumimoji="0" lang="en-US" sz="2200" b="0" i="0" u="none" strike="noStrike" kern="1200" cap="none" spc="0" normalizeH="0" baseline="0" noProof="0" dirty="0">
                <a:ln>
                  <a:noFill/>
                </a:ln>
                <a:solidFill>
                  <a:schemeClr val="tx1"/>
                </a:solidFill>
                <a:effectLst/>
                <a:uLnTx/>
                <a:uFillTx/>
                <a:latin typeface="+mj-lt"/>
                <a:ea typeface="+mj-ea"/>
                <a:cs typeface="+mj-cs"/>
              </a:rPr>
              <a:t>tend to have low spending scores, suggesting they may need different strategies to increase their spending.</a:t>
            </a:r>
            <a:br>
              <a:rPr kumimoji="0" lang="en-US" sz="2200" b="0" i="0" u="none" strike="noStrike" kern="1200" cap="none" spc="0" normalizeH="0" baseline="0" noProof="0" dirty="0">
                <a:ln>
                  <a:noFill/>
                </a:ln>
                <a:solidFill>
                  <a:schemeClr val="tx1"/>
                </a:solidFill>
                <a:effectLst/>
                <a:uLnTx/>
                <a:uFillTx/>
                <a:latin typeface="+mj-lt"/>
                <a:ea typeface="+mj-ea"/>
                <a:cs typeface="+mj-cs"/>
              </a:rPr>
            </a:br>
            <a:br>
              <a:rPr kumimoji="0" lang="en-US" sz="2200" b="0" i="0" u="none" strike="noStrike" kern="1200" cap="none" spc="0" normalizeH="0" baseline="0" noProof="0" dirty="0">
                <a:ln>
                  <a:noFill/>
                </a:ln>
                <a:solidFill>
                  <a:schemeClr val="tx1"/>
                </a:solidFill>
                <a:effectLst/>
                <a:uLnTx/>
                <a:uFillTx/>
                <a:latin typeface="+mj-lt"/>
                <a:ea typeface="+mj-ea"/>
                <a:cs typeface="+mj-cs"/>
              </a:rPr>
            </a:br>
            <a:br>
              <a:rPr kumimoji="0" lang="en-US" sz="2200" b="0" i="0" u="none" strike="noStrike" kern="1200" cap="none" spc="0" normalizeH="0" baseline="0" noProof="0" dirty="0">
                <a:ln>
                  <a:noFill/>
                </a:ln>
                <a:solidFill>
                  <a:schemeClr val="tx1"/>
                </a:solidFill>
                <a:effectLst/>
                <a:uLnTx/>
                <a:uFillTx/>
                <a:latin typeface="+mj-lt"/>
                <a:ea typeface="+mj-ea"/>
                <a:cs typeface="+mj-cs"/>
              </a:rPr>
            </a:br>
            <a:r>
              <a:rPr kumimoji="0" lang="en-US" sz="2200" b="0" i="0" u="none" strike="noStrike" kern="1200" cap="none" spc="0" normalizeH="0" baseline="0" noProof="0" dirty="0">
                <a:ln>
                  <a:noFill/>
                </a:ln>
                <a:solidFill>
                  <a:schemeClr val="tx1"/>
                </a:solidFill>
                <a:effectLst/>
                <a:uLnTx/>
                <a:uFillTx/>
                <a:latin typeface="+mj-lt"/>
                <a:ea typeface="+mj-ea"/>
                <a:cs typeface="+mj-cs"/>
              </a:rPr>
              <a:t> </a:t>
            </a:r>
            <a:r>
              <a:rPr lang="en-US" sz="2200" kern="1200" dirty="0">
                <a:solidFill>
                  <a:schemeClr val="tx1"/>
                </a:solidFill>
                <a:latin typeface="+mj-lt"/>
                <a:ea typeface="+mj-ea"/>
                <a:cs typeface="+mj-cs"/>
              </a:rPr>
              <a:t>Segments B and C appear more diverse in spending behavior, indicating a potential to target these groups for upselling or personalized offers</a:t>
            </a:r>
          </a:p>
        </p:txBody>
      </p:sp>
      <p:cxnSp>
        <p:nvCxnSpPr>
          <p:cNvPr id="94" name="Straight Connector 93">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8F723D5-FE3F-0F24-7168-F9D76C4A3524}"/>
              </a:ext>
            </a:extLst>
          </p:cNvPr>
          <p:cNvPicPr>
            <a:picLocks noChangeAspect="1"/>
          </p:cNvPicPr>
          <p:nvPr/>
        </p:nvPicPr>
        <p:blipFill>
          <a:blip r:embed="rId2"/>
          <a:srcRect r="12646" b="-2"/>
          <a:stretch/>
        </p:blipFill>
        <p:spPr>
          <a:xfrm>
            <a:off x="7012640" y="844250"/>
            <a:ext cx="4341159" cy="2534559"/>
          </a:xfrm>
          <a:prstGeom prst="rect">
            <a:avLst/>
          </a:prstGeom>
        </p:spPr>
      </p:pic>
      <p:pic>
        <p:nvPicPr>
          <p:cNvPr id="5" name="Content Placeholder 4" descr="A graph of a bar chart&#10;&#10;Description automatically generated with medium confidence">
            <a:extLst>
              <a:ext uri="{FF2B5EF4-FFF2-40B4-BE49-F238E27FC236}">
                <a16:creationId xmlns:a16="http://schemas.microsoft.com/office/drawing/2014/main" id="{0FA623E4-BD35-992E-12C5-01226D0BF7F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r="5799" b="2"/>
          <a:stretch/>
        </p:blipFill>
        <p:spPr>
          <a:xfrm>
            <a:off x="7010420" y="3451302"/>
            <a:ext cx="4341159" cy="2534559"/>
          </a:xfrm>
          <a:prstGeom prst="rect">
            <a:avLst/>
          </a:prstGeom>
        </p:spPr>
      </p:pic>
    </p:spTree>
    <p:extLst>
      <p:ext uri="{BB962C8B-B14F-4D97-AF65-F5344CB8AC3E}">
        <p14:creationId xmlns:p14="http://schemas.microsoft.com/office/powerpoint/2010/main" val="4242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F63A24-2F2F-DF08-3747-A41A4537A6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EF902-DD3B-7274-83F1-3A165E171E64}"/>
              </a:ext>
            </a:extLst>
          </p:cNvPr>
          <p:cNvSpPr>
            <a:spLocks noGrp="1"/>
          </p:cNvSpPr>
          <p:nvPr>
            <p:ph type="title"/>
          </p:nvPr>
        </p:nvSpPr>
        <p:spPr>
          <a:xfrm>
            <a:off x="762000" y="1141710"/>
            <a:ext cx="5077866" cy="5392439"/>
          </a:xfrm>
        </p:spPr>
        <p:txBody>
          <a:bodyPr vert="horz" lIns="91440" tIns="45720" rIns="91440" bIns="45720" rtlCol="0" anchor="t">
            <a:normAutofit fontScale="90000"/>
          </a:bodyPr>
          <a:lstStyle/>
          <a:p>
            <a:pPr marL="0" marR="0" lvl="0" indent="-228600" fontAlgn="auto">
              <a:spcAft>
                <a:spcPts val="0"/>
              </a:spcAft>
              <a:buClrTx/>
              <a:buSzTx/>
              <a:tabLst/>
              <a:defRPr/>
            </a:pPr>
            <a:br>
              <a:rPr kumimoji="0" lang="en-US" sz="1800" i="0" u="none" strike="noStrike" kern="1200" cap="none" spc="0" normalizeH="0" baseline="0" noProof="0" dirty="0">
                <a:ln>
                  <a:noFill/>
                </a:ln>
                <a:solidFill>
                  <a:schemeClr val="tx1"/>
                </a:solidFill>
                <a:effectLst/>
                <a:uLnTx/>
                <a:uFillTx/>
                <a:ea typeface="+mj-ea"/>
                <a:cs typeface="+mj-cs"/>
              </a:rPr>
            </a:br>
            <a:r>
              <a:rPr kumimoji="0" lang="en-US" sz="2000" i="0" u="none" strike="noStrike" kern="1200" cap="none" spc="0" normalizeH="0" baseline="0" noProof="0" dirty="0">
                <a:ln>
                  <a:noFill/>
                </a:ln>
                <a:solidFill>
                  <a:schemeClr val="tx1"/>
                </a:solidFill>
                <a:effectLst/>
                <a:uLnTx/>
                <a:uFillTx/>
                <a:ea typeface="+mj-ea"/>
                <a:cs typeface="+mj-cs"/>
              </a:rPr>
              <a:t>Segment D </a:t>
            </a:r>
            <a:r>
              <a:rPr kumimoji="0" lang="en-US" sz="2000" b="0" i="0" u="none" strike="noStrike" kern="1200" cap="none" spc="0" normalizeH="0" baseline="0" noProof="0" dirty="0">
                <a:ln>
                  <a:noFill/>
                </a:ln>
                <a:solidFill>
                  <a:schemeClr val="tx1"/>
                </a:solidFill>
                <a:effectLst/>
                <a:uLnTx/>
                <a:uFillTx/>
                <a:ea typeface="+mj-ea"/>
                <a:cs typeface="+mj-cs"/>
              </a:rPr>
              <a:t>is more dominant among non-graduates, suggesting that customers without a higher level of education may have different behaviors or preferences that align them with this segment.</a:t>
            </a:r>
            <a:br>
              <a:rPr kumimoji="0" lang="en-US" sz="2000" b="0" i="0" u="none" strike="noStrike" kern="1200" cap="none" spc="0" normalizeH="0" baseline="0" noProof="0" dirty="0">
                <a:ln>
                  <a:noFill/>
                </a:ln>
                <a:solidFill>
                  <a:schemeClr val="tx1"/>
                </a:solidFill>
                <a:effectLst/>
                <a:uLnTx/>
                <a:uFillTx/>
                <a:ea typeface="+mj-ea"/>
                <a:cs typeface="+mj-cs"/>
              </a:rPr>
            </a:br>
            <a:r>
              <a:rPr kumimoji="0" lang="en-US" sz="2000" b="0" i="0" u="none" strike="noStrike" kern="1200" cap="none" spc="0" normalizeH="0" baseline="0" noProof="0" dirty="0">
                <a:ln>
                  <a:noFill/>
                </a:ln>
                <a:solidFill>
                  <a:schemeClr val="tx1"/>
                </a:solidFill>
                <a:effectLst/>
                <a:uLnTx/>
                <a:uFillTx/>
                <a:ea typeface="+mj-ea"/>
                <a:cs typeface="+mj-cs"/>
              </a:rPr>
              <a:t>  </a:t>
            </a:r>
            <a:r>
              <a:rPr kumimoji="0" lang="en-US" sz="2000" i="0" u="none" strike="noStrike" kern="1200" cap="none" spc="0" normalizeH="0" baseline="0" noProof="0" dirty="0">
                <a:ln>
                  <a:noFill/>
                </a:ln>
                <a:solidFill>
                  <a:schemeClr val="tx1"/>
                </a:solidFill>
                <a:effectLst/>
                <a:uLnTx/>
                <a:uFillTx/>
                <a:ea typeface="+mj-ea"/>
                <a:cs typeface="+mj-cs"/>
              </a:rPr>
              <a:t>Segments A, B, and C </a:t>
            </a:r>
            <a:r>
              <a:rPr kumimoji="0" lang="en-US" sz="2000" b="0" i="0" u="none" strike="noStrike" kern="1200" cap="none" spc="0" normalizeH="0" baseline="0" noProof="0" dirty="0">
                <a:ln>
                  <a:noFill/>
                </a:ln>
                <a:solidFill>
                  <a:schemeClr val="tx1"/>
                </a:solidFill>
                <a:effectLst/>
                <a:uLnTx/>
                <a:uFillTx/>
                <a:ea typeface="+mj-ea"/>
                <a:cs typeface="+mj-cs"/>
              </a:rPr>
              <a:t>are more common among graduates, indicating that education level might positively influence customer behavior, leading them to higher-value segments</a:t>
            </a:r>
            <a:br>
              <a:rPr kumimoji="0" lang="en-US" sz="2000" b="0" i="0" u="none" strike="noStrike" kern="1200" cap="none" spc="0" normalizeH="0" baseline="0" noProof="0" dirty="0">
                <a:ln>
                  <a:noFill/>
                </a:ln>
                <a:solidFill>
                  <a:schemeClr val="tx1"/>
                </a:solidFill>
                <a:effectLst/>
                <a:uLnTx/>
                <a:uFillTx/>
                <a:ea typeface="+mj-ea"/>
                <a:cs typeface="+mj-cs"/>
              </a:rPr>
            </a:br>
            <a:br>
              <a:rPr lang="en-US" sz="2000" kern="1200" dirty="0">
                <a:solidFill>
                  <a:schemeClr val="tx1"/>
                </a:solidFill>
                <a:ea typeface="+mj-ea"/>
                <a:cs typeface="+mj-cs"/>
              </a:rPr>
            </a:br>
            <a:br>
              <a:rPr kumimoji="0" lang="en-US" sz="2000" b="0" i="0" u="none" strike="noStrike" kern="1200" cap="none" spc="0" normalizeH="0" baseline="0" noProof="0" dirty="0">
                <a:ln>
                  <a:noFill/>
                </a:ln>
                <a:solidFill>
                  <a:schemeClr val="tx1"/>
                </a:solidFill>
                <a:effectLst/>
                <a:uLnTx/>
                <a:uFillTx/>
                <a:ea typeface="+mj-ea"/>
                <a:cs typeface="+mj-cs"/>
              </a:rPr>
            </a:br>
            <a:r>
              <a:rPr kumimoji="0" lang="en-US" sz="2000" i="0" u="none" strike="noStrike" kern="1200" cap="none" spc="0" normalizeH="0" baseline="0" noProof="0" dirty="0">
                <a:ln>
                  <a:noFill/>
                </a:ln>
                <a:solidFill>
                  <a:schemeClr val="tx1"/>
                </a:solidFill>
                <a:effectLst/>
                <a:uLnTx/>
                <a:uFillTx/>
                <a:ea typeface="+mj-ea"/>
                <a:cs typeface="+mj-cs"/>
              </a:rPr>
              <a:t>Segment D </a:t>
            </a:r>
            <a:r>
              <a:rPr kumimoji="0" lang="en-US" sz="2000" b="0" i="0" u="none" strike="noStrike" kern="1200" cap="none" spc="0" normalizeH="0" baseline="0" noProof="0" dirty="0">
                <a:ln>
                  <a:noFill/>
                </a:ln>
                <a:solidFill>
                  <a:schemeClr val="tx1"/>
                </a:solidFill>
                <a:effectLst/>
                <a:uLnTx/>
                <a:uFillTx/>
                <a:ea typeface="+mj-ea"/>
                <a:cs typeface="+mj-cs"/>
              </a:rPr>
              <a:t>has the highest count of both male and female customers</a:t>
            </a:r>
            <a:br>
              <a:rPr kumimoji="0" lang="en-US" sz="2000" b="0" i="0" u="none" strike="noStrike" kern="1200" cap="none" spc="0" normalizeH="0" baseline="0" noProof="0" dirty="0">
                <a:ln>
                  <a:noFill/>
                </a:ln>
                <a:solidFill>
                  <a:schemeClr val="tx1"/>
                </a:solidFill>
                <a:effectLst/>
                <a:uLnTx/>
                <a:uFillTx/>
                <a:ea typeface="+mj-ea"/>
                <a:cs typeface="+mj-cs"/>
              </a:rPr>
            </a:br>
            <a:r>
              <a:rPr kumimoji="0" lang="en-US" sz="2000" b="0" i="0" u="none" strike="noStrike" kern="1200" cap="none" spc="0" normalizeH="0" baseline="0" noProof="0" dirty="0">
                <a:ln>
                  <a:noFill/>
                </a:ln>
                <a:solidFill>
                  <a:schemeClr val="tx1"/>
                </a:solidFill>
                <a:effectLst/>
                <a:uLnTx/>
                <a:uFillTx/>
                <a:ea typeface="+mj-ea"/>
                <a:cs typeface="+mj-cs"/>
              </a:rPr>
              <a:t>The gender distribution across </a:t>
            </a:r>
            <a:r>
              <a:rPr kumimoji="0" lang="en-US" sz="2000" i="0" u="none" strike="noStrike" kern="1200" cap="none" spc="0" normalizeH="0" baseline="0" noProof="0" dirty="0">
                <a:ln>
                  <a:noFill/>
                </a:ln>
                <a:solidFill>
                  <a:schemeClr val="tx1"/>
                </a:solidFill>
                <a:effectLst/>
                <a:uLnTx/>
                <a:uFillTx/>
                <a:ea typeface="+mj-ea"/>
                <a:cs typeface="+mj-cs"/>
              </a:rPr>
              <a:t>Segments B, C, and A </a:t>
            </a:r>
            <a:r>
              <a:rPr kumimoji="0" lang="en-US" sz="2000" b="0" i="0" u="none" strike="noStrike" kern="1200" cap="none" spc="0" normalizeH="0" baseline="0" noProof="0" dirty="0">
                <a:ln>
                  <a:noFill/>
                </a:ln>
                <a:solidFill>
                  <a:schemeClr val="tx1"/>
                </a:solidFill>
                <a:effectLst/>
                <a:uLnTx/>
                <a:uFillTx/>
                <a:ea typeface="+mj-ea"/>
                <a:cs typeface="+mj-cs"/>
              </a:rPr>
              <a:t>is balanced, with a similar proportion of male and female customers in each.</a:t>
            </a:r>
            <a:br>
              <a:rPr kumimoji="0" lang="en-US" sz="2000" b="0" i="0" u="none" strike="noStrike" kern="1200" cap="none" spc="0" normalizeH="0" baseline="0" noProof="0" dirty="0">
                <a:ln>
                  <a:noFill/>
                </a:ln>
                <a:solidFill>
                  <a:schemeClr val="tx1"/>
                </a:solidFill>
                <a:effectLst/>
                <a:uLnTx/>
                <a:uFillTx/>
                <a:ea typeface="+mj-ea"/>
                <a:cs typeface="+mj-cs"/>
              </a:rPr>
            </a:br>
            <a:r>
              <a:rPr kumimoji="0" lang="en-US" sz="2000" b="0" i="0" u="none" strike="noStrike" kern="1200" cap="none" spc="0" normalizeH="0" baseline="0" noProof="0" dirty="0">
                <a:ln>
                  <a:noFill/>
                </a:ln>
                <a:solidFill>
                  <a:schemeClr val="tx1"/>
                </a:solidFill>
                <a:effectLst/>
                <a:uLnTx/>
                <a:uFillTx/>
                <a:ea typeface="+mj-ea"/>
                <a:cs typeface="+mj-cs"/>
              </a:rPr>
              <a:t> The consistent ratio of males to females in most segments suggests that gender might not be a significant differentiator in customer behavior for these segments</a:t>
            </a:r>
            <a:br>
              <a:rPr kumimoji="0" lang="en-US" sz="2000" b="0" i="0" u="none" strike="noStrike" kern="1200" cap="none" spc="0" normalizeH="0" baseline="0" noProof="0" dirty="0">
                <a:ln>
                  <a:noFill/>
                </a:ln>
                <a:solidFill>
                  <a:schemeClr val="tx1"/>
                </a:solidFill>
                <a:effectLst/>
                <a:uLnTx/>
                <a:uFillTx/>
                <a:ea typeface="+mj-ea"/>
                <a:cs typeface="+mj-cs"/>
              </a:rPr>
            </a:br>
            <a:br>
              <a:rPr kumimoji="0" lang="en-US" sz="1300" b="0" i="0" u="none" strike="noStrike" kern="1200" cap="none" spc="0" normalizeH="0" baseline="0" noProof="0" dirty="0">
                <a:ln>
                  <a:noFill/>
                </a:ln>
                <a:solidFill>
                  <a:schemeClr val="tx1"/>
                </a:solidFill>
                <a:effectLst/>
                <a:uLnTx/>
                <a:uFillTx/>
                <a:latin typeface="+mj-lt"/>
                <a:ea typeface="+mj-ea"/>
                <a:cs typeface="+mj-cs"/>
              </a:rPr>
            </a:br>
            <a:endParaRPr lang="en-US" sz="1300" kern="1200" dirty="0">
              <a:solidFill>
                <a:schemeClr val="tx1"/>
              </a:solidFill>
              <a:latin typeface="+mj-lt"/>
              <a:ea typeface="+mj-ea"/>
              <a:cs typeface="+mj-cs"/>
            </a:endParaRPr>
          </a:p>
        </p:txBody>
      </p:sp>
      <p:cxnSp>
        <p:nvCxnSpPr>
          <p:cNvPr id="66" name="Straight Connector 65">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8DE82C62-BA6A-C29F-F7BB-136519BC387E}"/>
              </a:ext>
            </a:extLst>
          </p:cNvPr>
          <p:cNvPicPr>
            <a:picLocks noChangeAspect="1"/>
          </p:cNvPicPr>
          <p:nvPr/>
        </p:nvPicPr>
        <p:blipFill>
          <a:blip r:embed="rId3"/>
          <a:srcRect t="2693" r="1" b="1"/>
          <a:stretch/>
        </p:blipFill>
        <p:spPr>
          <a:xfrm>
            <a:off x="7010420" y="3451302"/>
            <a:ext cx="4341159" cy="2534559"/>
          </a:xfrm>
          <a:prstGeom prst="rect">
            <a:avLst/>
          </a:prstGeom>
        </p:spPr>
      </p:pic>
      <p:pic>
        <p:nvPicPr>
          <p:cNvPr id="4" name="Picture 3" descr="A graph with blue and orange squares&#10;&#10;Description automatically generated">
            <a:extLst>
              <a:ext uri="{FF2B5EF4-FFF2-40B4-BE49-F238E27FC236}">
                <a16:creationId xmlns:a16="http://schemas.microsoft.com/office/drawing/2014/main" id="{3FA93017-6C95-0543-A027-C4C7AF084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4675" y="674764"/>
            <a:ext cx="4729162" cy="2534557"/>
          </a:xfrm>
          <a:prstGeom prst="rect">
            <a:avLst/>
          </a:prstGeom>
        </p:spPr>
      </p:pic>
    </p:spTree>
    <p:extLst>
      <p:ext uri="{BB962C8B-B14F-4D97-AF65-F5344CB8AC3E}">
        <p14:creationId xmlns:p14="http://schemas.microsoft.com/office/powerpoint/2010/main" val="272269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1DCC19-E1A4-C272-2FB5-949FCB2981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B07FC-1375-B703-D065-B1CF649E6595}"/>
              </a:ext>
            </a:extLst>
          </p:cNvPr>
          <p:cNvSpPr>
            <a:spLocks noGrp="1"/>
          </p:cNvSpPr>
          <p:nvPr>
            <p:ph type="title"/>
          </p:nvPr>
        </p:nvSpPr>
        <p:spPr>
          <a:xfrm>
            <a:off x="762000" y="1141710"/>
            <a:ext cx="5077866" cy="5630563"/>
          </a:xfrm>
        </p:spPr>
        <p:txBody>
          <a:bodyPr vert="horz" lIns="91440" tIns="45720" rIns="91440" bIns="45720" rtlCol="0" anchor="t">
            <a:normAutofit fontScale="90000"/>
          </a:bodyPr>
          <a:lstStyle/>
          <a:p>
            <a:pPr marL="0" marR="0">
              <a:spcAft>
                <a:spcPts val="800"/>
              </a:spcAft>
            </a:pPr>
            <a:br>
              <a:rPr kumimoji="0" lang="en-US" sz="1000" b="1" i="0" u="none" strike="noStrike" kern="1200" cap="none" spc="0" normalizeH="0" baseline="0" noProof="0" dirty="0">
                <a:ln>
                  <a:noFill/>
                </a:ln>
                <a:solidFill>
                  <a:schemeClr val="tx1"/>
                </a:solidFill>
                <a:effectLst/>
                <a:uLnTx/>
                <a:uFillTx/>
                <a:latin typeface="+mj-lt"/>
                <a:ea typeface="+mj-ea"/>
                <a:cs typeface="+mj-cs"/>
              </a:rPr>
            </a:br>
            <a:br>
              <a:rPr kumimoji="0" lang="en-US" sz="1000" b="1" i="0" u="none" strike="noStrike" kern="1200" cap="none" spc="0" normalizeH="0" baseline="0" noProof="0" dirty="0">
                <a:ln>
                  <a:noFill/>
                </a:ln>
                <a:solidFill>
                  <a:schemeClr val="tx1"/>
                </a:solidFill>
                <a:effectLst/>
                <a:uLnTx/>
                <a:uFillTx/>
                <a:latin typeface="+mj-lt"/>
                <a:ea typeface="+mj-ea"/>
                <a:cs typeface="+mj-cs"/>
              </a:rPr>
            </a:br>
            <a:r>
              <a:rPr kumimoji="0" lang="en-US" sz="1800" b="1" i="0" u="none" strike="noStrike" kern="1200" cap="none" spc="0" normalizeH="0" baseline="0" noProof="0" dirty="0">
                <a:ln>
                  <a:noFill/>
                </a:ln>
                <a:solidFill>
                  <a:schemeClr val="tx1"/>
                </a:solidFill>
                <a:effectLst/>
                <a:uLnTx/>
                <a:uFillTx/>
                <a:latin typeface="+mj-lt"/>
                <a:ea typeface="+mj-ea"/>
                <a:cs typeface="+mj-cs"/>
              </a:rPr>
              <a:t>Segment C (Lowest Unmarried, Highest Married): </a:t>
            </a:r>
            <a:br>
              <a:rPr kumimoji="0" lang="en-US" sz="1800" b="0" i="0" u="none" strike="noStrike" kern="1200" cap="none" spc="0" normalizeH="0" baseline="0" noProof="0" dirty="0">
                <a:ln>
                  <a:noFill/>
                </a:ln>
                <a:solidFill>
                  <a:schemeClr val="tx1"/>
                </a:solidFill>
                <a:effectLst/>
                <a:uLnTx/>
                <a:uFillTx/>
                <a:latin typeface="+mj-lt"/>
                <a:ea typeface="+mj-ea"/>
                <a:cs typeface="+mj-cs"/>
              </a:rPr>
            </a:br>
            <a:r>
              <a:rPr kumimoji="0" lang="en-US" sz="1800" b="1" i="0" u="none" strike="noStrike" kern="1200" cap="none" spc="0" normalizeH="0" baseline="0" noProof="0" dirty="0">
                <a:ln>
                  <a:noFill/>
                </a:ln>
                <a:solidFill>
                  <a:schemeClr val="tx1"/>
                </a:solidFill>
                <a:effectLst/>
                <a:uLnTx/>
                <a:uFillTx/>
                <a:latin typeface="+mj-lt"/>
                <a:ea typeface="+mj-ea"/>
                <a:cs typeface="+mj-cs"/>
              </a:rPr>
              <a:t>Family-Oriented Campaigns</a:t>
            </a:r>
            <a:r>
              <a:rPr kumimoji="0" lang="en-US" sz="1800" b="0" i="0" u="none" strike="noStrike" kern="1200" cap="none" spc="0" normalizeH="0" baseline="0" noProof="0" dirty="0">
                <a:ln>
                  <a:noFill/>
                </a:ln>
                <a:solidFill>
                  <a:schemeClr val="tx1"/>
                </a:solidFill>
                <a:effectLst/>
                <a:uLnTx/>
                <a:uFillTx/>
                <a:latin typeface="+mj-lt"/>
                <a:ea typeface="+mj-ea"/>
                <a:cs typeface="+mj-cs"/>
              </a:rPr>
              <a:t>: Focus on family-friendly products or services. Highlight benefits that cater to family life, such as discounts for family outings or family packs</a:t>
            </a:r>
            <a:br>
              <a:rPr kumimoji="0" lang="en-US" sz="1800" b="0" i="0" u="none" strike="noStrike" kern="1200" cap="none" spc="0" normalizeH="0" baseline="0" noProof="0" dirty="0">
                <a:ln>
                  <a:noFill/>
                </a:ln>
                <a:solidFill>
                  <a:schemeClr val="tx1"/>
                </a:solidFill>
                <a:effectLst/>
                <a:uLnTx/>
                <a:uFillTx/>
                <a:latin typeface="+mj-lt"/>
                <a:ea typeface="+mj-ea"/>
                <a:cs typeface="+mj-cs"/>
              </a:rPr>
            </a:br>
            <a:r>
              <a:rPr kumimoji="0" lang="en-US" sz="1800" b="1" i="0" u="none" strike="noStrike" kern="1200" cap="none" spc="0" normalizeH="0" baseline="0" noProof="0" dirty="0">
                <a:ln>
                  <a:noFill/>
                </a:ln>
                <a:solidFill>
                  <a:schemeClr val="tx1"/>
                </a:solidFill>
                <a:effectLst/>
                <a:uLnTx/>
                <a:uFillTx/>
                <a:latin typeface="+mj-lt"/>
                <a:ea typeface="+mj-ea"/>
                <a:cs typeface="+mj-cs"/>
              </a:rPr>
              <a:t>Segment D (Highest Unmarried, Lowest Married)</a:t>
            </a:r>
            <a:br>
              <a:rPr kumimoji="0" lang="en-US" sz="1800" b="1" i="0" u="none" strike="noStrike" kern="1200" cap="none" spc="0" normalizeH="0" baseline="0" noProof="0" dirty="0">
                <a:ln>
                  <a:noFill/>
                </a:ln>
                <a:solidFill>
                  <a:schemeClr val="tx1"/>
                </a:solidFill>
                <a:effectLst/>
                <a:uLnTx/>
                <a:uFillTx/>
                <a:latin typeface="+mj-lt"/>
                <a:ea typeface="+mj-ea"/>
                <a:cs typeface="+mj-cs"/>
              </a:rPr>
            </a:br>
            <a:r>
              <a:rPr kumimoji="0" lang="en-US" sz="1800" b="1" i="0" u="none" strike="noStrike" kern="1200" cap="none" spc="0" normalizeH="0" baseline="0" noProof="0" dirty="0">
                <a:ln>
                  <a:noFill/>
                </a:ln>
                <a:solidFill>
                  <a:schemeClr val="tx1"/>
                </a:solidFill>
                <a:effectLst/>
                <a:uLnTx/>
                <a:uFillTx/>
                <a:latin typeface="+mj-lt"/>
                <a:ea typeface="+mj-ea"/>
                <a:cs typeface="+mj-cs"/>
              </a:rPr>
              <a:t>Single Lifestyle Promotion</a:t>
            </a:r>
            <a:r>
              <a:rPr kumimoji="0" lang="en-US" sz="1800" b="0" i="0" u="none" strike="noStrike" kern="1200" cap="none" spc="0" normalizeH="0" baseline="0" noProof="0" dirty="0">
                <a:ln>
                  <a:noFill/>
                </a:ln>
                <a:solidFill>
                  <a:schemeClr val="tx1"/>
                </a:solidFill>
                <a:effectLst/>
                <a:uLnTx/>
                <a:uFillTx/>
                <a:latin typeface="+mj-lt"/>
                <a:ea typeface="+mj-ea"/>
                <a:cs typeface="+mj-cs"/>
              </a:rPr>
              <a:t>: Tailor marketing messages to celebrate the single lifestyle. Promote products or experiences that enhance social activities and personal growth.</a:t>
            </a:r>
            <a:br>
              <a:rPr kumimoji="0" lang="en-US" sz="1800" b="0" i="0" u="none" strike="noStrike" kern="1200" cap="none" spc="0" normalizeH="0" baseline="0" noProof="0" dirty="0">
                <a:ln>
                  <a:noFill/>
                </a:ln>
                <a:solidFill>
                  <a:schemeClr val="tx1"/>
                </a:solidFill>
                <a:effectLst/>
                <a:uLnTx/>
                <a:uFillTx/>
                <a:latin typeface="+mj-lt"/>
                <a:ea typeface="+mj-ea"/>
                <a:cs typeface="+mj-cs"/>
              </a:rPr>
            </a:br>
            <a:r>
              <a:rPr kumimoji="0" lang="en-US" sz="1800" b="1" i="0" u="none" strike="noStrike" kern="1200" cap="none" spc="0" normalizeH="0" baseline="0" noProof="0" dirty="0">
                <a:ln>
                  <a:noFill/>
                </a:ln>
                <a:solidFill>
                  <a:schemeClr val="tx1"/>
                </a:solidFill>
                <a:effectLst/>
                <a:uLnTx/>
                <a:uFillTx/>
                <a:latin typeface="+mj-lt"/>
                <a:ea typeface="+mj-ea"/>
                <a:cs typeface="+mj-cs"/>
              </a:rPr>
              <a:t>Segment A, B, C (Mostly Artists, Least Marketing)</a:t>
            </a:r>
            <a:br>
              <a:rPr kumimoji="0" lang="en-US" sz="1800" b="1" i="0" u="none" strike="noStrike" kern="1200" cap="none" spc="0" normalizeH="0" baseline="0" noProof="0" dirty="0">
                <a:ln>
                  <a:noFill/>
                </a:ln>
                <a:solidFill>
                  <a:schemeClr val="tx1"/>
                </a:solidFill>
                <a:effectLst/>
                <a:uLnTx/>
                <a:uFillTx/>
                <a:latin typeface="+mj-lt"/>
                <a:ea typeface="+mj-ea"/>
                <a:cs typeface="+mj-cs"/>
              </a:rPr>
            </a:br>
            <a:r>
              <a:rPr lang="en-US" sz="1800" b="1" kern="1200" dirty="0">
                <a:solidFill>
                  <a:schemeClr val="tx1"/>
                </a:solidFill>
                <a:effectLst/>
                <a:latin typeface="+mj-lt"/>
                <a:ea typeface="+mj-ea"/>
                <a:cs typeface="+mj-cs"/>
              </a:rPr>
              <a:t>Visual Marketing</a:t>
            </a:r>
            <a:r>
              <a:rPr lang="en-US" sz="1800" kern="1200" dirty="0">
                <a:solidFill>
                  <a:schemeClr val="tx1"/>
                </a:solidFill>
                <a:effectLst/>
                <a:latin typeface="+mj-lt"/>
                <a:ea typeface="+mj-ea"/>
                <a:cs typeface="+mj-cs"/>
              </a:rPr>
              <a:t>: Use visually appealing content in campaigns that resonate with the artistic sensibilities of these segments. Consider using platforms like Instagram and P </a:t>
            </a:r>
            <a:r>
              <a:rPr lang="en-US" sz="1800" b="1" kern="1200" dirty="0">
                <a:solidFill>
                  <a:schemeClr val="tx1"/>
                </a:solidFill>
                <a:effectLst/>
                <a:latin typeface="+mj-lt"/>
                <a:ea typeface="+mj-ea"/>
                <a:cs typeface="+mj-cs"/>
              </a:rPr>
              <a:t>Tailored Offers</a:t>
            </a:r>
            <a:r>
              <a:rPr lang="en-US" sz="1800" kern="1200" dirty="0">
                <a:solidFill>
                  <a:schemeClr val="tx1"/>
                </a:solidFill>
                <a:effectLst/>
                <a:latin typeface="+mj-lt"/>
                <a:ea typeface="+mj-ea"/>
                <a:cs typeface="+mj-cs"/>
              </a:rPr>
              <a:t>: Create offers specifically for artists, such as discounts on art supplies or tools. Highlight how your products can enhance their creativity</a:t>
            </a:r>
            <a:br>
              <a:rPr lang="en-US" sz="1800" kern="1200" dirty="0">
                <a:solidFill>
                  <a:schemeClr val="tx1"/>
                </a:solidFill>
                <a:effectLst/>
                <a:latin typeface="+mj-lt"/>
                <a:ea typeface="+mj-ea"/>
                <a:cs typeface="+mj-cs"/>
              </a:rPr>
            </a:br>
            <a:r>
              <a:rPr lang="en-US" sz="1800" b="1" kern="1200" dirty="0">
                <a:solidFill>
                  <a:schemeClr val="tx1"/>
                </a:solidFill>
                <a:effectLst/>
                <a:latin typeface="+mj-lt"/>
                <a:ea typeface="+mj-ea"/>
                <a:cs typeface="+mj-cs"/>
              </a:rPr>
              <a:t>Segment D (Dominated by Healthcare, Least Homemaker)</a:t>
            </a:r>
            <a:br>
              <a:rPr lang="en-US" sz="1800" kern="1200" dirty="0">
                <a:solidFill>
                  <a:schemeClr val="tx1"/>
                </a:solidFill>
                <a:effectLst/>
                <a:latin typeface="+mj-lt"/>
                <a:ea typeface="+mj-ea"/>
                <a:cs typeface="+mj-cs"/>
              </a:rPr>
            </a:br>
            <a:r>
              <a:rPr lang="en-US" sz="1800" b="1" kern="1200" dirty="0">
                <a:solidFill>
                  <a:schemeClr val="tx1"/>
                </a:solidFill>
                <a:effectLst/>
                <a:latin typeface="+mj-lt"/>
                <a:ea typeface="+mj-ea"/>
                <a:cs typeface="+mj-cs"/>
              </a:rPr>
              <a:t>Health-Focused Products</a:t>
            </a:r>
            <a:r>
              <a:rPr lang="en-US" sz="1800" kern="1200" dirty="0">
                <a:solidFill>
                  <a:schemeClr val="tx1"/>
                </a:solidFill>
                <a:effectLst/>
                <a:latin typeface="+mj-lt"/>
                <a:ea typeface="+mj-ea"/>
                <a:cs typeface="+mj-cs"/>
              </a:rPr>
              <a:t>: Tailor marketing messages around wellness, self-care, and preventive health. Highlight products that promote a healthy lifestyle.</a:t>
            </a:r>
            <a:br>
              <a:rPr lang="en-US" sz="1800" kern="1200" dirty="0">
                <a:solidFill>
                  <a:schemeClr val="tx1"/>
                </a:solidFill>
                <a:effectLst/>
                <a:latin typeface="+mj-lt"/>
                <a:ea typeface="+mj-ea"/>
                <a:cs typeface="+mj-cs"/>
              </a:rPr>
            </a:br>
            <a:r>
              <a:rPr lang="en-US" sz="1800" b="1" kern="1200" dirty="0">
                <a:solidFill>
                  <a:schemeClr val="tx1"/>
                </a:solidFill>
                <a:effectLst/>
                <a:latin typeface="+mj-lt"/>
                <a:ea typeface="+mj-ea"/>
                <a:cs typeface="+mj-cs"/>
              </a:rPr>
              <a:t>Partnerships with Healthcare Providers</a:t>
            </a:r>
            <a:r>
              <a:rPr lang="en-US" sz="1800" kern="1200" dirty="0">
                <a:solidFill>
                  <a:schemeClr val="tx1"/>
                </a:solidFill>
                <a:effectLst/>
                <a:latin typeface="+mj-lt"/>
                <a:ea typeface="+mj-ea"/>
                <a:cs typeface="+mj-cs"/>
              </a:rPr>
              <a:t>: Collaborate with clinics or wellness centers to offer exclusive promotions, further establishing your brand in the healthcare community</a:t>
            </a:r>
            <a:br>
              <a:rPr lang="en-US" sz="1600" kern="1200" dirty="0">
                <a:solidFill>
                  <a:schemeClr val="tx1"/>
                </a:solidFill>
                <a:effectLst/>
                <a:latin typeface="+mj-lt"/>
                <a:ea typeface="+mj-ea"/>
                <a:cs typeface="+mj-cs"/>
              </a:rPr>
            </a:br>
            <a:br>
              <a:rPr kumimoji="0" lang="en-US" sz="1600" b="1" i="0" u="none" strike="noStrike" kern="1200" cap="none" spc="0" normalizeH="0" baseline="0" noProof="0" dirty="0">
                <a:ln>
                  <a:noFill/>
                </a:ln>
                <a:solidFill>
                  <a:schemeClr val="tx1"/>
                </a:solidFill>
                <a:effectLst/>
                <a:uLnTx/>
                <a:uFillTx/>
                <a:latin typeface="+mj-lt"/>
                <a:ea typeface="+mj-ea"/>
                <a:cs typeface="+mj-cs"/>
              </a:rPr>
            </a:br>
            <a:br>
              <a:rPr kumimoji="0" lang="en-US" sz="1000" b="1" i="0" u="none" strike="noStrike" kern="1200" cap="none" spc="0" normalizeH="0" baseline="0" noProof="0" dirty="0">
                <a:ln>
                  <a:noFill/>
                </a:ln>
                <a:solidFill>
                  <a:schemeClr val="tx1"/>
                </a:solidFill>
                <a:effectLst/>
                <a:uLnTx/>
                <a:uFillTx/>
                <a:latin typeface="+mj-lt"/>
                <a:ea typeface="+mj-ea"/>
                <a:cs typeface="+mj-cs"/>
              </a:rPr>
            </a:br>
            <a:br>
              <a:rPr kumimoji="0" lang="en-US" sz="1000" b="0" i="0" u="none" strike="noStrike" kern="1200" cap="none" spc="0" normalizeH="0" baseline="0" noProof="0" dirty="0">
                <a:ln>
                  <a:noFill/>
                </a:ln>
                <a:solidFill>
                  <a:schemeClr val="tx1"/>
                </a:solidFill>
                <a:effectLst/>
                <a:uLnTx/>
                <a:uFillTx/>
                <a:latin typeface="+mj-lt"/>
                <a:ea typeface="+mj-ea"/>
                <a:cs typeface="+mj-cs"/>
              </a:rPr>
            </a:br>
            <a:br>
              <a:rPr kumimoji="0" lang="en-US" sz="1000" b="1" i="0" u="none" strike="noStrike" kern="1200" cap="none" spc="0" normalizeH="0" baseline="0" noProof="0" dirty="0">
                <a:ln>
                  <a:noFill/>
                </a:ln>
                <a:solidFill>
                  <a:schemeClr val="tx1"/>
                </a:solidFill>
                <a:effectLst/>
                <a:uLnTx/>
                <a:uFillTx/>
                <a:latin typeface="+mj-lt"/>
                <a:ea typeface="+mj-ea"/>
                <a:cs typeface="+mj-cs"/>
              </a:rPr>
            </a:br>
            <a:br>
              <a:rPr kumimoji="0" lang="en-US" sz="1000" b="0" i="0" u="none" strike="noStrike" kern="1200" cap="none" spc="0" normalizeH="0" baseline="0" noProof="0" dirty="0">
                <a:ln>
                  <a:noFill/>
                </a:ln>
                <a:solidFill>
                  <a:schemeClr val="tx1"/>
                </a:solidFill>
                <a:effectLst/>
                <a:uLnTx/>
                <a:uFillTx/>
                <a:latin typeface="+mj-lt"/>
                <a:ea typeface="+mj-ea"/>
                <a:cs typeface="+mj-cs"/>
              </a:rPr>
            </a:br>
            <a:br>
              <a:rPr kumimoji="0" lang="en-US" sz="1000" b="0" i="0" u="none" strike="noStrike" kern="1200" cap="none" spc="0" normalizeH="0" baseline="0" noProof="0" dirty="0">
                <a:ln>
                  <a:noFill/>
                </a:ln>
                <a:solidFill>
                  <a:schemeClr val="tx1"/>
                </a:solidFill>
                <a:effectLst/>
                <a:uLnTx/>
                <a:uFillTx/>
                <a:latin typeface="+mj-lt"/>
                <a:ea typeface="+mj-ea"/>
                <a:cs typeface="+mj-cs"/>
              </a:rPr>
            </a:br>
            <a:br>
              <a:rPr kumimoji="0" lang="en-US" sz="1000" b="0" i="0" u="none" strike="noStrike" kern="1200" cap="none" spc="0" normalizeH="0" baseline="0" noProof="0" dirty="0">
                <a:ln>
                  <a:noFill/>
                </a:ln>
                <a:solidFill>
                  <a:schemeClr val="tx1"/>
                </a:solidFill>
                <a:effectLst/>
                <a:uLnTx/>
                <a:uFillTx/>
                <a:latin typeface="+mj-lt"/>
                <a:ea typeface="+mj-ea"/>
                <a:cs typeface="+mj-cs"/>
              </a:rPr>
            </a:br>
            <a:endParaRPr lang="en-US" sz="1000" kern="1200" dirty="0">
              <a:solidFill>
                <a:schemeClr val="tx1"/>
              </a:solidFill>
              <a:latin typeface="+mj-lt"/>
              <a:ea typeface="+mj-ea"/>
              <a:cs typeface="+mj-cs"/>
            </a:endParaRPr>
          </a:p>
        </p:txBody>
      </p:sp>
      <p:cxnSp>
        <p:nvCxnSpPr>
          <p:cNvPr id="72" name="Straight Connector 71">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490646B-EFC2-9BCC-263D-FCACE90AA485}"/>
              </a:ext>
            </a:extLst>
          </p:cNvPr>
          <p:cNvPicPr>
            <a:picLocks noChangeAspect="1"/>
          </p:cNvPicPr>
          <p:nvPr/>
        </p:nvPicPr>
        <p:blipFill>
          <a:blip r:embed="rId2"/>
          <a:srcRect t="622" r="1" b="1"/>
          <a:stretch/>
        </p:blipFill>
        <p:spPr>
          <a:xfrm>
            <a:off x="6524626" y="3451302"/>
            <a:ext cx="4826953" cy="2534559"/>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CF875974-48CA-2C1A-3258-13BE99555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26" y="325141"/>
            <a:ext cx="5004286" cy="2865733"/>
          </a:xfrm>
          <a:prstGeom prst="rect">
            <a:avLst/>
          </a:prstGeom>
        </p:spPr>
      </p:pic>
    </p:spTree>
    <p:extLst>
      <p:ext uri="{BB962C8B-B14F-4D97-AF65-F5344CB8AC3E}">
        <p14:creationId xmlns:p14="http://schemas.microsoft.com/office/powerpoint/2010/main" val="356558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894</TotalTime>
  <Words>1721</Words>
  <Application>Microsoft Office PowerPoint</Application>
  <PresentationFormat>Widescreen</PresentationFormat>
  <Paragraphs>127</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Aptos Display</vt:lpstr>
      <vt:lpstr>Arial</vt:lpstr>
      <vt:lpstr>Calibri</vt:lpstr>
      <vt:lpstr>Helvetica</vt:lpstr>
      <vt:lpstr>Helvetica Neue</vt:lpstr>
      <vt:lpstr>Symbol</vt:lpstr>
      <vt:lpstr>Times New Roman</vt:lpstr>
      <vt:lpstr>Office Theme</vt:lpstr>
      <vt:lpstr>Predicting Customer Behavior Using Machine Learning    Customer Insight Segmentation App </vt:lpstr>
      <vt:lpstr>Introduction </vt:lpstr>
      <vt:lpstr>Scope</vt:lpstr>
      <vt:lpstr>Design and Foundation</vt:lpstr>
      <vt:lpstr>Data overview </vt:lpstr>
      <vt:lpstr> Exploratory Data Analysis ( Bivariate  Analysis )</vt:lpstr>
      <vt:lpstr>Customers in Segments D and A tend to have low spending scores, suggesting they may need different strategies to increase their spending.    Segments B and C appear more diverse in spending behavior, indicating a potential to target these groups for upselling or personalized offers</vt:lpstr>
      <vt:lpstr> Segment D is more dominant among non-graduates, suggesting that customers without a higher level of education may have different behaviors or preferences that align them with this segment.   Segments A, B, and C are more common among graduates, indicating that education level might positively influence customer behavior, leading them to higher-value segments   Segment D has the highest count of both male and female customers The gender distribution across Segments B, C, and A is balanced, with a similar proportion of male and female customers in each.  The consistent ratio of males to females in most segments suggests that gender might not be a significant differentiator in customer behavior for these segments  </vt:lpstr>
      <vt:lpstr>  Segment C (Lowest Unmarried, Highest Married):  Family-Oriented Campaigns: Focus on family-friendly products or services. Highlight benefits that cater to family life, such as discounts for family outings or family packs Segment D (Highest Unmarried, Lowest Married) Single Lifestyle Promotion: Tailor marketing messages to celebrate the single lifestyle. Promote products or experiences that enhance social activities and personal growth. Segment A, B, C (Mostly Artists, Least Marketing) Visual Marketing: Use visually appealing content in campaigns that resonate with the artistic sensibilities of these segments. Consider using platforms like Instagram and P Tailored Offers: Create offers specifically for artists, such as discounts on art supplies or tools. Highlight how your products can enhance their creativity Segment D (Dominated by Healthcare, Least Homemaker) Health-Focused Products: Tailor marketing messages around wellness, self-care, and preventive health. Highlight products that promote a healthy lifestyle. Partnerships with Healthcare Providers: Collaborate with clinics or wellness centers to offer exclusive promotions, further establishing your brand in the healthcare community        </vt:lpstr>
      <vt:lpstr>Design and Foundation</vt:lpstr>
      <vt:lpstr>Machine learning models </vt:lpstr>
      <vt:lpstr>Customer Insight Segmentation App Interface </vt:lpstr>
      <vt:lpstr>Customer Insight Segmentation App Overview </vt:lpstr>
      <vt:lpstr>Business Impact of Customer Insight Segmentation App</vt:lpstr>
      <vt:lpstr>Conclusion </vt:lpstr>
      <vt:lpstr>Acknowledgments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Abadit E Weldeslassie</dc:creator>
  <cp:lastModifiedBy>Abadit E Weldeslassie</cp:lastModifiedBy>
  <cp:revision>11</cp:revision>
  <dcterms:created xsi:type="dcterms:W3CDTF">2024-10-07T21:02:04Z</dcterms:created>
  <dcterms:modified xsi:type="dcterms:W3CDTF">2024-10-14T02:10:11Z</dcterms:modified>
</cp:coreProperties>
</file>