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0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75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56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729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44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564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533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460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35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44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71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6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51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23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9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9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FEFB-F798-40F5-87DD-C1A00645CDB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3E5C-F16C-4C5D-A468-AA5F48D1D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346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32896" y="2834301"/>
            <a:ext cx="8144134" cy="910733"/>
          </a:xfrm>
        </p:spPr>
        <p:txBody>
          <a:bodyPr/>
          <a:lstStyle/>
          <a:p>
            <a:pPr algn="ctr"/>
            <a:r>
              <a:rPr lang="it-IT" dirty="0" err="1" smtClean="0"/>
              <a:t>Pharma</a:t>
            </a:r>
            <a:r>
              <a:rPr lang="it-IT" dirty="0" smtClean="0"/>
              <a:t> </a:t>
            </a:r>
            <a:r>
              <a:rPr lang="it-IT" dirty="0" err="1" smtClean="0"/>
              <a:t>Consulting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32896" y="3774243"/>
            <a:ext cx="8144134" cy="530986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Web Semantico</a:t>
            </a:r>
            <a:r>
              <a:rPr lang="it-IT" dirty="0"/>
              <a:t> </a:t>
            </a:r>
            <a:r>
              <a:rPr lang="it-IT" dirty="0" smtClean="0"/>
              <a:t>- Prof.ssa Monica </a:t>
            </a:r>
            <a:r>
              <a:rPr lang="it-IT" dirty="0" err="1" smtClean="0"/>
              <a:t>Sebillo</a:t>
            </a:r>
            <a:endParaRPr lang="it-IT" dirty="0"/>
          </a:p>
        </p:txBody>
      </p: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703" y="124327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9384632" y="3064042"/>
            <a:ext cx="2788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Giuseppe Abagnale</a:t>
            </a:r>
          </a:p>
          <a:p>
            <a:r>
              <a:rPr lang="it-IT" sz="2400" dirty="0" smtClean="0"/>
              <a:t>Antonio Prisco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7683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 vert="horz" anchor="ctr"/>
          <a:lstStyle/>
          <a:p>
            <a:pPr algn="ctr"/>
            <a:r>
              <a:rPr lang="it-IT" dirty="0" smtClean="0"/>
              <a:t>Diamo un’occhiata al sito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9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Idea di Progetto</a:t>
            </a:r>
            <a:endParaRPr lang="it-IT" dirty="0"/>
          </a:p>
        </p:txBody>
      </p:sp>
      <p:sp>
        <p:nvSpPr>
          <p:cNvPr id="13" name="Segnaposto contenuto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Sviluppo di una web </a:t>
            </a:r>
            <a:r>
              <a:rPr lang="it-IT" dirty="0" err="1" smtClean="0"/>
              <a:t>application</a:t>
            </a:r>
            <a:r>
              <a:rPr lang="it-IT" dirty="0" smtClean="0"/>
              <a:t> che permetta agli utenti di:</a:t>
            </a:r>
          </a:p>
          <a:p>
            <a:endParaRPr lang="it-IT" dirty="0"/>
          </a:p>
          <a:p>
            <a:pPr lvl="1"/>
            <a:r>
              <a:rPr lang="it-IT" dirty="0" smtClean="0"/>
              <a:t>Ricercare un Farmaco in base a:</a:t>
            </a:r>
          </a:p>
          <a:p>
            <a:pPr lvl="2"/>
            <a:r>
              <a:rPr lang="it-IT" dirty="0" smtClean="0"/>
              <a:t>Sintomi</a:t>
            </a:r>
          </a:p>
          <a:p>
            <a:pPr lvl="2"/>
            <a:r>
              <a:rPr lang="it-IT" dirty="0" smtClean="0"/>
              <a:t>Nome</a:t>
            </a:r>
          </a:p>
          <a:p>
            <a:pPr lvl="2"/>
            <a:r>
              <a:rPr lang="it-IT" dirty="0" smtClean="0"/>
              <a:t>Categoria </a:t>
            </a:r>
          </a:p>
          <a:p>
            <a:pPr marL="914400" lvl="2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Ricercare una Patologia con la lista dei farmaci adatti a curarla</a:t>
            </a:r>
          </a:p>
          <a:p>
            <a:pPr marL="914400" lvl="2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Ricercare le possibili interazioni farmacologiche attraverso il principio attivo o il nome del farmaco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12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Tecnologie Utilizzate</a:t>
            </a:r>
            <a:endParaRPr lang="it-IT" dirty="0"/>
          </a:p>
        </p:txBody>
      </p:sp>
      <p:sp>
        <p:nvSpPr>
          <p:cNvPr id="13" name="Segnaposto contenuto 1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44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it-IT" b="1" dirty="0" smtClean="0"/>
              <a:t>Node.js </a:t>
            </a:r>
            <a:r>
              <a:rPr lang="it-IT" dirty="0" smtClean="0"/>
              <a:t>per l’installazione delle varie librerie utili alla realizzazione della web </a:t>
            </a:r>
            <a:r>
              <a:rPr lang="it-IT" dirty="0" err="1" smtClean="0"/>
              <a:t>application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b="1" dirty="0" err="1" smtClean="0"/>
              <a:t>Angular</a:t>
            </a:r>
            <a:r>
              <a:rPr lang="it-IT" dirty="0"/>
              <a:t> </a:t>
            </a:r>
            <a:r>
              <a:rPr lang="it-IT" dirty="0" smtClean="0"/>
              <a:t>è un </a:t>
            </a:r>
            <a:r>
              <a:rPr lang="it-IT" dirty="0" err="1" smtClean="0"/>
              <a:t>framework</a:t>
            </a:r>
            <a:r>
              <a:rPr lang="it-IT" dirty="0" smtClean="0"/>
              <a:t> utilizzato per lo sviluppo della web </a:t>
            </a:r>
            <a:r>
              <a:rPr lang="it-IT" dirty="0" err="1" smtClean="0"/>
              <a:t>application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b="1" dirty="0" smtClean="0"/>
              <a:t>Bootstrap</a:t>
            </a:r>
            <a:r>
              <a:rPr lang="it-IT" dirty="0" smtClean="0"/>
              <a:t> è un </a:t>
            </a:r>
            <a:r>
              <a:rPr lang="it-IT" dirty="0" err="1" smtClean="0"/>
              <a:t>toolkit</a:t>
            </a:r>
            <a:r>
              <a:rPr lang="it-IT" dirty="0" smtClean="0"/>
              <a:t> open source utilizzato per la realizzazione dell’interfaccia grafica della web </a:t>
            </a:r>
            <a:r>
              <a:rPr lang="it-IT" dirty="0" err="1" smtClean="0"/>
              <a:t>application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b="1" dirty="0" smtClean="0"/>
              <a:t>Virtuoso Universal Server </a:t>
            </a:r>
            <a:r>
              <a:rPr lang="it-IT" dirty="0" err="1"/>
              <a:t>e</a:t>
            </a:r>
            <a:r>
              <a:rPr lang="it-IT" dirty="0" err="1" smtClean="0"/>
              <a:t>ndpoint</a:t>
            </a:r>
            <a:r>
              <a:rPr lang="it-IT" i="1" dirty="0" smtClean="0"/>
              <a:t> </a:t>
            </a:r>
            <a:r>
              <a:rPr lang="it-IT" dirty="0" smtClean="0"/>
              <a:t>per </a:t>
            </a:r>
            <a:r>
              <a:rPr lang="it-IT" dirty="0" err="1"/>
              <a:t>query</a:t>
            </a:r>
            <a:r>
              <a:rPr lang="it-IT" dirty="0"/>
              <a:t> di selezione ed update in </a:t>
            </a:r>
            <a:r>
              <a:rPr lang="it-IT" dirty="0" smtClean="0"/>
              <a:t>SPARQL</a:t>
            </a:r>
          </a:p>
          <a:p>
            <a:pPr>
              <a:lnSpc>
                <a:spcPct val="150000"/>
              </a:lnSpc>
            </a:pPr>
            <a:r>
              <a:rPr lang="it-IT" b="1" dirty="0" err="1" smtClean="0"/>
              <a:t>Protégé</a:t>
            </a:r>
            <a:r>
              <a:rPr lang="it-IT" b="1" dirty="0" smtClean="0"/>
              <a:t> </a:t>
            </a:r>
            <a:r>
              <a:rPr lang="it-IT" dirty="0" smtClean="0"/>
              <a:t>per la realizzazione dell’ontologia</a:t>
            </a:r>
          </a:p>
          <a:p>
            <a:endParaRPr lang="it-IT" dirty="0"/>
          </a:p>
        </p:txBody>
      </p:sp>
      <p:pic>
        <p:nvPicPr>
          <p:cNvPr id="2050" name="Picture 2" descr="Risultati immagini per Node 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31" y="2269678"/>
            <a:ext cx="1473301" cy="9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Angula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1136"/>
            <a:ext cx="1110083" cy="111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031" y="3904065"/>
            <a:ext cx="1920100" cy="108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isultati immagini per virtuoso universal server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714" y="13533326"/>
            <a:ext cx="135753" cy="13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isultati immagini per protÃ©gÃ©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046" y="5732801"/>
            <a:ext cx="963368" cy="96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isultati immagini per virtuoso universal server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8" y="5070937"/>
            <a:ext cx="732286" cy="73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7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Ontologia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000" dirty="0" smtClean="0"/>
              <a:t>Abbiamo utilizzato </a:t>
            </a:r>
            <a:r>
              <a:rPr lang="it-IT" sz="2000" dirty="0" err="1" smtClean="0"/>
              <a:t>Protégé</a:t>
            </a:r>
            <a:r>
              <a:rPr lang="it-IT" sz="2000" dirty="0" smtClean="0"/>
              <a:t> per modellare e popolare l’ontologia</a:t>
            </a:r>
          </a:p>
          <a:p>
            <a:pPr>
              <a:lnSpc>
                <a:spcPct val="150000"/>
              </a:lnSpc>
            </a:pPr>
            <a:r>
              <a:rPr lang="it-IT" sz="2000" dirty="0" smtClean="0"/>
              <a:t>Per poter descrivere la relazione tra oggetti è stato usato il linguaggio RDF</a:t>
            </a:r>
            <a:endParaRPr lang="it-IT" sz="2000" b="1" i="1" dirty="0" smtClean="0"/>
          </a:p>
          <a:p>
            <a:pPr>
              <a:lnSpc>
                <a:spcPct val="150000"/>
              </a:lnSpc>
            </a:pPr>
            <a:r>
              <a:rPr lang="it-IT" sz="2000" dirty="0" smtClean="0"/>
              <a:t>Enunciati della forma: </a:t>
            </a:r>
            <a:r>
              <a:rPr lang="it-IT" sz="2000" i="1" dirty="0" smtClean="0"/>
              <a:t>SOGGETTO PREDICATO OGGETTO</a:t>
            </a:r>
          </a:p>
          <a:p>
            <a:pPr>
              <a:lnSpc>
                <a:spcPct val="150000"/>
              </a:lnSpc>
            </a:pPr>
            <a:r>
              <a:rPr lang="it-IT" sz="2000" dirty="0" smtClean="0"/>
              <a:t>Utilizzo della notazione </a:t>
            </a:r>
            <a:r>
              <a:rPr lang="it-IT" sz="2000" b="1" i="1" dirty="0" smtClean="0"/>
              <a:t>TURTLE</a:t>
            </a:r>
            <a:r>
              <a:rPr lang="it-IT" sz="2000" dirty="0" smtClean="0"/>
              <a:t>: prefissi, termini predefiniti e qualificatori</a:t>
            </a:r>
          </a:p>
          <a:p>
            <a:pPr>
              <a:lnSpc>
                <a:spcPct val="150000"/>
              </a:lnSpc>
            </a:pPr>
            <a:r>
              <a:rPr lang="it-IT" sz="2000" dirty="0" smtClean="0"/>
              <a:t>Una </a:t>
            </a:r>
            <a:r>
              <a:rPr lang="it-IT" sz="2000" b="1" i="1" dirty="0" smtClean="0"/>
              <a:t>tripla RDF </a:t>
            </a:r>
            <a:r>
              <a:rPr lang="it-IT" sz="2000" dirty="0" smtClean="0"/>
              <a:t>è rappresentata mediante un grafo in cui due nodi rappresentano il soggetto e l’oggetto e l’arco rappresenta il predicato</a:t>
            </a:r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2060" name="Picture 12" descr="Risultati immagini per virtuoso universal serv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714" y="13533326"/>
            <a:ext cx="135753" cy="13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/>
          <p:cNvSpPr/>
          <p:nvPr/>
        </p:nvSpPr>
        <p:spPr>
          <a:xfrm>
            <a:off x="3051018" y="5758003"/>
            <a:ext cx="1086415" cy="9958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Farmaco</a:t>
            </a:r>
            <a:endParaRPr lang="it-IT" sz="1100" dirty="0"/>
          </a:p>
        </p:txBody>
      </p:sp>
      <p:sp>
        <p:nvSpPr>
          <p:cNvPr id="8" name="Ovale 7"/>
          <p:cNvSpPr/>
          <p:nvPr/>
        </p:nvSpPr>
        <p:spPr>
          <a:xfrm>
            <a:off x="5649362" y="5748947"/>
            <a:ext cx="1086415" cy="9958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Farmacia</a:t>
            </a:r>
            <a:endParaRPr lang="it-IT" sz="1100" dirty="0"/>
          </a:p>
        </p:txBody>
      </p:sp>
      <p:cxnSp>
        <p:nvCxnSpPr>
          <p:cNvPr id="6" name="Connettore 2 5"/>
          <p:cNvCxnSpPr>
            <a:stCxn id="3" idx="6"/>
          </p:cNvCxnSpPr>
          <p:nvPr/>
        </p:nvCxnSpPr>
        <p:spPr>
          <a:xfrm flipV="1">
            <a:off x="4137433" y="6246888"/>
            <a:ext cx="1511929" cy="9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4489568" y="5933305"/>
            <a:ext cx="80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Si Trova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7794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Ontologia</a:t>
            </a:r>
            <a:endParaRPr lang="it-IT" dirty="0"/>
          </a:p>
        </p:txBody>
      </p:sp>
      <p:pic>
        <p:nvPicPr>
          <p:cNvPr id="2060" name="Picture 12" descr="Risultati immagini per virtuoso universal serv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714" y="13533326"/>
            <a:ext cx="135753" cy="13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72" y="2239360"/>
            <a:ext cx="1724025" cy="141922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98" y="4063779"/>
            <a:ext cx="1857375" cy="250507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703" y="2710028"/>
            <a:ext cx="1781175" cy="34099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933" y="1953564"/>
            <a:ext cx="6340239" cy="47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SPARQL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898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t-IT" sz="2000" dirty="0" smtClean="0"/>
              <a:t>Per interrogare un </a:t>
            </a:r>
            <a:r>
              <a:rPr lang="it-IT" sz="2000" dirty="0" err="1" smtClean="0"/>
              <a:t>dataset</a:t>
            </a:r>
            <a:r>
              <a:rPr lang="it-IT" sz="2000" dirty="0" smtClean="0"/>
              <a:t> RDF si utilizza SPARQL ovvero un linguaggio di    interrogazione, ma anche un protocollo applicativo che permette di fare i </a:t>
            </a:r>
            <a:r>
              <a:rPr lang="it-IT" sz="2000" dirty="0" err="1" smtClean="0"/>
              <a:t>binding</a:t>
            </a:r>
            <a:r>
              <a:rPr lang="it-IT" sz="2000" dirty="0" smtClean="0"/>
              <a:t> tramite HTTP</a:t>
            </a:r>
          </a:p>
          <a:p>
            <a:pPr>
              <a:lnSpc>
                <a:spcPct val="120000"/>
              </a:lnSpc>
            </a:pPr>
            <a:r>
              <a:rPr lang="it-IT" sz="2000" dirty="0" smtClean="0"/>
              <a:t>Dato che i dati RDF sono rappresentati come triple e più nello specifico come grafi, l’esecuzione di una </a:t>
            </a:r>
            <a:r>
              <a:rPr lang="it-IT" sz="2000" dirty="0" err="1" smtClean="0"/>
              <a:t>query</a:t>
            </a:r>
            <a:r>
              <a:rPr lang="it-IT" sz="2000" dirty="0" smtClean="0"/>
              <a:t> è un’operazione conosciuta con il termine </a:t>
            </a:r>
            <a:r>
              <a:rPr lang="it-IT" sz="2000" dirty="0" err="1" smtClean="0"/>
              <a:t>graph</a:t>
            </a:r>
            <a:r>
              <a:rPr lang="it-IT" sz="2000" dirty="0" smtClean="0"/>
              <a:t> </a:t>
            </a:r>
            <a:r>
              <a:rPr lang="it-IT" sz="2000" dirty="0" err="1" smtClean="0"/>
              <a:t>matching</a:t>
            </a:r>
            <a:endParaRPr lang="it-IT" sz="2000" dirty="0"/>
          </a:p>
          <a:p>
            <a:pPr>
              <a:lnSpc>
                <a:spcPct val="120000"/>
              </a:lnSpc>
            </a:pPr>
            <a:r>
              <a:rPr lang="it-IT" sz="2000" dirty="0" smtClean="0"/>
              <a:t>Una </a:t>
            </a:r>
            <a:r>
              <a:rPr lang="it-IT" sz="2000" dirty="0" err="1" smtClean="0"/>
              <a:t>query</a:t>
            </a:r>
            <a:r>
              <a:rPr lang="it-IT" sz="2000" dirty="0" smtClean="0"/>
              <a:t> SPARQL è un pattern composto dalla sequenza di tre elementi, ognuno dei quali può essere un termine RDF o una variabile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2060" name="Picture 12" descr="Risultati immagini per virtuoso universal serv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714" y="13533326"/>
            <a:ext cx="135753" cy="13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SPARQL-Query</a:t>
            </a:r>
            <a:endParaRPr lang="it-IT" dirty="0"/>
          </a:p>
        </p:txBody>
      </p:sp>
      <p:pic>
        <p:nvPicPr>
          <p:cNvPr id="2060" name="Picture 12" descr="Risultati immagini per virtuoso universal serv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714" y="13533326"/>
            <a:ext cx="135753" cy="13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4" y="2105824"/>
            <a:ext cx="5667375" cy="20669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458" y="3389341"/>
            <a:ext cx="7552574" cy="32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SPARQL-Query</a:t>
            </a:r>
            <a:endParaRPr lang="it-IT" dirty="0"/>
          </a:p>
        </p:txBody>
      </p:sp>
      <p:pic>
        <p:nvPicPr>
          <p:cNvPr id="2060" name="Picture 12" descr="Risultati immagini per virtuoso universal serv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714" y="13533326"/>
            <a:ext cx="135753" cy="13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979" y="2554083"/>
            <a:ext cx="5270079" cy="359886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483" y="3067639"/>
            <a:ext cx="5676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Implementazione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2130" y="2302170"/>
            <a:ext cx="5574831" cy="128577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58" y="2566085"/>
            <a:ext cx="4840164" cy="341183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040" y="4272003"/>
            <a:ext cx="6079010" cy="24431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>
            <a:off x="5174113" y="2797016"/>
            <a:ext cx="851026" cy="2960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/>
          <p:cNvSpPr/>
          <p:nvPr/>
        </p:nvSpPr>
        <p:spPr>
          <a:xfrm>
            <a:off x="8788275" y="3671951"/>
            <a:ext cx="302539" cy="51604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2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274</TotalTime>
  <Words>272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Berlino</vt:lpstr>
      <vt:lpstr>Pharma Consulting</vt:lpstr>
      <vt:lpstr>Idea di Progetto</vt:lpstr>
      <vt:lpstr>Tecnologie Utilizzate</vt:lpstr>
      <vt:lpstr>Ontologia</vt:lpstr>
      <vt:lpstr>Ontologia</vt:lpstr>
      <vt:lpstr>SPARQL</vt:lpstr>
      <vt:lpstr>SPARQL-Query</vt:lpstr>
      <vt:lpstr>SPARQL-Query</vt:lpstr>
      <vt:lpstr>Implementazione</vt:lpstr>
      <vt:lpstr>Diamo un’occhiata al sito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Consulting</dc:title>
  <dc:creator>Peppe Abagnale</dc:creator>
  <cp:lastModifiedBy>Peppe Abagnale</cp:lastModifiedBy>
  <cp:revision>35</cp:revision>
  <dcterms:created xsi:type="dcterms:W3CDTF">2019-08-31T08:51:54Z</dcterms:created>
  <dcterms:modified xsi:type="dcterms:W3CDTF">2019-09-04T11:10:40Z</dcterms:modified>
</cp:coreProperties>
</file>