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notesMasterIdLst>
    <p:notesMasterId r:id="rId14"/>
  </p:notesMasterIdLst>
  <p:sldIdLst>
    <p:sldId id="256" r:id="rId2"/>
    <p:sldId id="257" r:id="rId3"/>
    <p:sldId id="259" r:id="rId4"/>
    <p:sldId id="260" r:id="rId5"/>
    <p:sldId id="266" r:id="rId6"/>
    <p:sldId id="261" r:id="rId7"/>
    <p:sldId id="262" r:id="rId8"/>
    <p:sldId id="263" r:id="rId9"/>
    <p:sldId id="264" r:id="rId10"/>
    <p:sldId id="265" r:id="rId11"/>
    <p:sldId id="269" r:id="rId12"/>
    <p:sldId id="25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26" autoAdjust="0"/>
  </p:normalViewPr>
  <p:slideViewPr>
    <p:cSldViewPr snapToGrid="0">
      <p:cViewPr varScale="1">
        <p:scale>
          <a:sx n="57" d="100"/>
          <a:sy n="57" d="100"/>
        </p:scale>
        <p:origin x="123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8AB5C-6F11-4481-AB83-19EEA87C5A3E}" type="datetimeFigureOut">
              <a:rPr lang="it-IT" smtClean="0"/>
              <a:t>24/10/2017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34A6E-A14D-4866-9581-5B520F5E3F74}" type="slidenum">
              <a:rPr lang="it-IT" smtClean="0"/>
              <a:t>‹N›</a:t>
            </a:fld>
            <a:endParaRPr lang="it-IT"/>
          </a:p>
        </p:txBody>
      </p:sp>
    </p:spTree>
    <p:extLst>
      <p:ext uri="{BB962C8B-B14F-4D97-AF65-F5344CB8AC3E}">
        <p14:creationId xmlns:p14="http://schemas.microsoft.com/office/powerpoint/2010/main" val="296120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Salve a tutti, sono Giuseppe Abagnale, la mia tesi tratta la progettazione di </a:t>
            </a:r>
            <a:r>
              <a:rPr lang="it-IT" sz="1200" kern="1200" dirty="0" err="1">
                <a:solidFill>
                  <a:schemeClr val="tx1"/>
                </a:solidFill>
                <a:effectLst/>
                <a:latin typeface="+mn-lt"/>
                <a:ea typeface="+mn-ea"/>
                <a:cs typeface="+mn-cs"/>
              </a:rPr>
              <a:t>microappengine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ios</a:t>
            </a:r>
            <a:r>
              <a:rPr lang="it-IT" sz="1200" kern="1200" dirty="0">
                <a:solidFill>
                  <a:schemeClr val="tx1"/>
                </a:solidFill>
                <a:effectLst/>
                <a:latin typeface="+mn-lt"/>
                <a:ea typeface="+mn-ea"/>
                <a:cs typeface="+mn-cs"/>
              </a:rPr>
              <a:t>,</a:t>
            </a:r>
            <a:r>
              <a:rPr lang="it-IT" sz="1200" kern="1200" baseline="0" dirty="0">
                <a:solidFill>
                  <a:schemeClr val="tx1"/>
                </a:solidFill>
                <a:effectLst/>
                <a:latin typeface="+mn-lt"/>
                <a:ea typeface="+mn-ea"/>
                <a:cs typeface="+mn-cs"/>
              </a:rPr>
              <a:t> </a:t>
            </a:r>
            <a:r>
              <a:rPr lang="it-IT" sz="1200" kern="1200" dirty="0">
                <a:solidFill>
                  <a:schemeClr val="tx1"/>
                </a:solidFill>
                <a:effectLst/>
                <a:latin typeface="+mn-lt"/>
                <a:ea typeface="+mn-ea"/>
                <a:cs typeface="+mn-cs"/>
              </a:rPr>
              <a:t>in particolare andremo a parlare dell’isolamento delle componenti e della estendibilità.</a:t>
            </a:r>
          </a:p>
          <a:p>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1</a:t>
            </a:fld>
            <a:endParaRPr lang="it-IT"/>
          </a:p>
        </p:txBody>
      </p:sp>
    </p:spTree>
    <p:extLst>
      <p:ext uri="{BB962C8B-B14F-4D97-AF65-F5344CB8AC3E}">
        <p14:creationId xmlns:p14="http://schemas.microsoft.com/office/powerpoint/2010/main" val="671013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a:solidFill>
                  <a:schemeClr val="tx1"/>
                </a:solidFill>
                <a:latin typeface="+mn-lt"/>
                <a:ea typeface="+mn-ea"/>
                <a:cs typeface="+mn-cs"/>
              </a:rPr>
              <a:t>In futuro, si prevede che l’applicazione possa crescere e quindi potranno essere  sviluppate altre cose come :  </a:t>
            </a:r>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11</a:t>
            </a:fld>
            <a:endParaRPr lang="it-IT"/>
          </a:p>
        </p:txBody>
      </p:sp>
    </p:spTree>
    <p:extLst>
      <p:ext uri="{BB962C8B-B14F-4D97-AF65-F5344CB8AC3E}">
        <p14:creationId xmlns:p14="http://schemas.microsoft.com/office/powerpoint/2010/main" val="143194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2</a:t>
            </a:fld>
            <a:endParaRPr lang="it-IT"/>
          </a:p>
        </p:txBody>
      </p:sp>
    </p:spTree>
    <p:extLst>
      <p:ext uri="{BB962C8B-B14F-4D97-AF65-F5344CB8AC3E}">
        <p14:creationId xmlns:p14="http://schemas.microsoft.com/office/powerpoint/2010/main" val="275774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1)Il nostro obiettivo è stato quello di realizzare una nuova versione rispetto a quella </a:t>
            </a:r>
            <a:r>
              <a:rPr lang="it-IT" sz="1200" kern="1200" dirty="0" err="1">
                <a:solidFill>
                  <a:schemeClr val="tx1"/>
                </a:solidFill>
                <a:effectLst/>
                <a:latin typeface="+mn-lt"/>
                <a:ea typeface="+mn-ea"/>
                <a:cs typeface="+mn-cs"/>
              </a:rPr>
              <a:t>android</a:t>
            </a:r>
            <a:r>
              <a:rPr lang="it-IT" sz="1200" kern="1200" dirty="0">
                <a:solidFill>
                  <a:schemeClr val="tx1"/>
                </a:solidFill>
                <a:effectLst/>
                <a:latin typeface="+mn-lt"/>
                <a:ea typeface="+mn-ea"/>
                <a:cs typeface="+mn-cs"/>
              </a:rPr>
              <a:t>, cercando di rinnovare e migliorare le caratteristiche già presenti nella versione </a:t>
            </a:r>
            <a:r>
              <a:rPr lang="it-IT" sz="1200" kern="1200" dirty="0" err="1">
                <a:solidFill>
                  <a:schemeClr val="tx1"/>
                </a:solidFill>
                <a:effectLst/>
                <a:latin typeface="+mn-lt"/>
                <a:ea typeface="+mn-ea"/>
                <a:cs typeface="+mn-cs"/>
              </a:rPr>
              <a:t>android</a:t>
            </a:r>
            <a:r>
              <a:rPr lang="it-IT" sz="1200" kern="1200" dirty="0">
                <a:solidFill>
                  <a:schemeClr val="tx1"/>
                </a:solidFill>
                <a:effectLst/>
                <a:latin typeface="+mn-lt"/>
                <a:ea typeface="+mn-ea"/>
                <a:cs typeface="+mn-cs"/>
              </a:rPr>
              <a:t>.</a:t>
            </a:r>
          </a:p>
          <a:p>
            <a:r>
              <a:rPr lang="it-IT" sz="1200" kern="1200" dirty="0">
                <a:solidFill>
                  <a:schemeClr val="tx1"/>
                </a:solidFill>
                <a:effectLst/>
                <a:latin typeface="+mn-lt"/>
                <a:ea typeface="+mn-ea"/>
                <a:cs typeface="+mn-cs"/>
              </a:rPr>
              <a:t>Come è già stato accennato, nella fase di struttura, sono state individuate le seguenti entità:</a:t>
            </a:r>
          </a:p>
          <a:p>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3</a:t>
            </a:fld>
            <a:endParaRPr lang="it-IT"/>
          </a:p>
        </p:txBody>
      </p:sp>
    </p:spTree>
    <p:extLst>
      <p:ext uri="{BB962C8B-B14F-4D97-AF65-F5344CB8AC3E}">
        <p14:creationId xmlns:p14="http://schemas.microsoft.com/office/powerpoint/2010/main" val="4601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1)Per rendere più leggero il lavoro svolto dall’Engine, abbiamo deciso di far memorizzare i dati direttamente alle componenti, in modo tale che l’Engine debba solo preoccuparsi di far viaggiare i dati da una componente all’altra.</a:t>
            </a:r>
          </a:p>
          <a:p>
            <a:r>
              <a:rPr lang="it-IT" sz="1200" kern="1200" dirty="0">
                <a:solidFill>
                  <a:schemeClr val="tx1"/>
                </a:solidFill>
                <a:effectLst/>
                <a:latin typeface="+mn-lt"/>
                <a:ea typeface="+mn-ea"/>
                <a:cs typeface="+mn-cs"/>
              </a:rPr>
              <a:t>Quindi è stato creato un meccanismo di isolamento della componente attraverso l’uso dello </a:t>
            </a:r>
            <a:r>
              <a:rPr lang="it-IT" sz="1200" kern="1200" dirty="0" err="1">
                <a:solidFill>
                  <a:schemeClr val="tx1"/>
                </a:solidFill>
                <a:effectLst/>
                <a:latin typeface="+mn-lt"/>
                <a:ea typeface="+mn-ea"/>
                <a:cs typeface="+mn-cs"/>
              </a:rPr>
              <a:t>strategy</a:t>
            </a:r>
            <a:r>
              <a:rPr lang="it-IT" sz="1200" kern="1200" dirty="0">
                <a:solidFill>
                  <a:schemeClr val="tx1"/>
                </a:solidFill>
                <a:effectLst/>
                <a:latin typeface="+mn-lt"/>
                <a:ea typeface="+mn-ea"/>
                <a:cs typeface="+mn-cs"/>
              </a:rPr>
              <a:t> pattern….</a:t>
            </a:r>
          </a:p>
          <a:p>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Fine)Nell’immagine vediamo</a:t>
            </a:r>
            <a:r>
              <a:rPr lang="it-IT" sz="1200" kern="1200" baseline="0" dirty="0">
                <a:solidFill>
                  <a:schemeClr val="tx1"/>
                </a:solidFill>
                <a:effectLst/>
                <a:latin typeface="+mn-lt"/>
                <a:ea typeface="+mn-ea"/>
                <a:cs typeface="+mn-cs"/>
              </a:rPr>
              <a:t> che la classe component è la classe che interagisce con l’Engine e il </a:t>
            </a:r>
            <a:r>
              <a:rPr lang="it-IT" sz="1200" kern="1200" baseline="0" dirty="0" err="1">
                <a:solidFill>
                  <a:schemeClr val="tx1"/>
                </a:solidFill>
                <a:effectLst/>
                <a:latin typeface="+mn-lt"/>
                <a:ea typeface="+mn-ea"/>
                <a:cs typeface="+mn-cs"/>
              </a:rPr>
              <a:t>Parser</a:t>
            </a:r>
            <a:r>
              <a:rPr lang="it-IT" sz="1200" kern="1200" baseline="0" dirty="0">
                <a:solidFill>
                  <a:schemeClr val="tx1"/>
                </a:solidFill>
                <a:effectLst/>
                <a:latin typeface="+mn-lt"/>
                <a:ea typeface="+mn-ea"/>
                <a:cs typeface="+mn-cs"/>
              </a:rPr>
              <a:t>, ed avrà il compito di invocare l’oggetto controller di </a:t>
            </a:r>
            <a:r>
              <a:rPr lang="it-IT" sz="1200" kern="1200" baseline="0" dirty="0" err="1">
                <a:solidFill>
                  <a:schemeClr val="tx1"/>
                </a:solidFill>
                <a:effectLst/>
                <a:latin typeface="+mn-lt"/>
                <a:ea typeface="+mn-ea"/>
                <a:cs typeface="+mn-cs"/>
              </a:rPr>
              <a:t>componentcontroller</a:t>
            </a:r>
            <a:r>
              <a:rPr lang="it-IT" sz="1200" kern="1200" baseline="0" dirty="0">
                <a:solidFill>
                  <a:schemeClr val="tx1"/>
                </a:solidFill>
                <a:effectLst/>
                <a:latin typeface="+mn-lt"/>
                <a:ea typeface="+mn-ea"/>
                <a:cs typeface="+mn-cs"/>
              </a:rPr>
              <a:t>,</a:t>
            </a:r>
          </a:p>
          <a:p>
            <a:r>
              <a:rPr lang="it-IT" sz="1200" kern="1200" baseline="0" dirty="0">
                <a:solidFill>
                  <a:schemeClr val="tx1"/>
                </a:solidFill>
                <a:effectLst/>
                <a:latin typeface="+mn-lt"/>
                <a:ea typeface="+mn-ea"/>
                <a:cs typeface="+mn-cs"/>
              </a:rPr>
              <a:t> mentre </a:t>
            </a:r>
            <a:r>
              <a:rPr lang="it-IT" sz="1200" kern="1200" dirty="0">
                <a:solidFill>
                  <a:schemeClr val="tx1"/>
                </a:solidFill>
                <a:effectLst/>
                <a:latin typeface="+mn-lt"/>
                <a:ea typeface="+mn-ea"/>
                <a:cs typeface="+mn-cs"/>
              </a:rPr>
              <a:t>Il component controller è il protocollo che viene invocato dalla Component la quale gli passerà un’interfaccia in base all’algoritmo prescelto</a:t>
            </a:r>
          </a:p>
          <a:p>
            <a:r>
              <a:rPr lang="it-IT" sz="1200" kern="1200" dirty="0">
                <a:solidFill>
                  <a:schemeClr val="tx1"/>
                </a:solidFill>
                <a:effectLst/>
                <a:latin typeface="+mn-lt"/>
                <a:ea typeface="+mn-ea"/>
                <a:cs typeface="+mn-cs"/>
              </a:rPr>
              <a:t> </a:t>
            </a:r>
          </a:p>
          <a:p>
            <a:r>
              <a:rPr lang="it-IT" sz="1200" kern="1200" dirty="0">
                <a:solidFill>
                  <a:schemeClr val="tx1"/>
                </a:solidFill>
                <a:effectLst/>
                <a:latin typeface="+mn-lt"/>
                <a:ea typeface="+mn-ea"/>
                <a:cs typeface="+mn-cs"/>
              </a:rPr>
              <a:t>I </a:t>
            </a:r>
            <a:r>
              <a:rPr lang="it-IT" sz="1200" kern="1200" dirty="0" err="1">
                <a:solidFill>
                  <a:schemeClr val="tx1"/>
                </a:solidFill>
                <a:effectLst/>
                <a:latin typeface="+mn-lt"/>
                <a:ea typeface="+mn-ea"/>
                <a:cs typeface="+mn-cs"/>
              </a:rPr>
              <a:t>controllers</a:t>
            </a:r>
            <a:r>
              <a:rPr lang="it-IT" sz="1200" kern="1200" dirty="0">
                <a:solidFill>
                  <a:schemeClr val="tx1"/>
                </a:solidFill>
                <a:effectLst/>
                <a:latin typeface="+mn-lt"/>
                <a:ea typeface="+mn-ea"/>
                <a:cs typeface="+mn-cs"/>
              </a:rPr>
              <a:t> sono le classi che oltre ad implementare un proprio algoritmo specifico, implementano le variabili e i metodi del protocollo</a:t>
            </a:r>
          </a:p>
          <a:p>
            <a:r>
              <a:rPr lang="it-IT" sz="1200" kern="1200" baseline="0" dirty="0">
                <a:solidFill>
                  <a:schemeClr val="tx1"/>
                </a:solidFill>
                <a:effectLst/>
                <a:latin typeface="+mn-lt"/>
                <a:ea typeface="+mn-ea"/>
                <a:cs typeface="+mn-cs"/>
              </a:rPr>
              <a:t> </a:t>
            </a:r>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4</a:t>
            </a:fld>
            <a:endParaRPr lang="it-IT"/>
          </a:p>
        </p:txBody>
      </p:sp>
    </p:spTree>
    <p:extLst>
      <p:ext uri="{BB962C8B-B14F-4D97-AF65-F5344CB8AC3E}">
        <p14:creationId xmlns:p14="http://schemas.microsoft.com/office/powerpoint/2010/main" val="703919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2)Quando la componente è in fase di esecuzione i dati vengono passati al controller, invece quando devono essere spediti, vengono passati alla Component tramite il controller </a:t>
            </a:r>
            <a:r>
              <a:rPr lang="it-IT" sz="1200" kern="1200" dirty="0" err="1">
                <a:solidFill>
                  <a:schemeClr val="tx1"/>
                </a:solidFill>
                <a:effectLst/>
                <a:latin typeface="+mn-lt"/>
                <a:ea typeface="+mn-ea"/>
                <a:cs typeface="+mn-cs"/>
              </a:rPr>
              <a:t>dopodichè</a:t>
            </a:r>
            <a:r>
              <a:rPr lang="it-IT" sz="1200" kern="1200" dirty="0">
                <a:solidFill>
                  <a:schemeClr val="tx1"/>
                </a:solidFill>
                <a:effectLst/>
                <a:latin typeface="+mn-lt"/>
                <a:ea typeface="+mn-ea"/>
                <a:cs typeface="+mn-cs"/>
              </a:rPr>
              <a:t> verranno passati </a:t>
            </a:r>
            <a:r>
              <a:rPr lang="it-IT" sz="1200" kern="1200" dirty="0" err="1">
                <a:solidFill>
                  <a:schemeClr val="tx1"/>
                </a:solidFill>
                <a:effectLst/>
                <a:latin typeface="+mn-lt"/>
                <a:ea typeface="+mn-ea"/>
                <a:cs typeface="+mn-cs"/>
              </a:rPr>
              <a:t>all’engine</a:t>
            </a:r>
            <a:r>
              <a:rPr lang="it-IT" sz="1200" kern="1200" dirty="0">
                <a:solidFill>
                  <a:schemeClr val="tx1"/>
                </a:solidFill>
                <a:effectLst/>
                <a:latin typeface="+mn-lt"/>
                <a:ea typeface="+mn-ea"/>
                <a:cs typeface="+mn-cs"/>
              </a:rPr>
              <a:t>.</a:t>
            </a:r>
            <a:br>
              <a:rPr lang="it-IT" sz="1200" kern="1200" dirty="0">
                <a:solidFill>
                  <a:schemeClr val="tx1"/>
                </a:solidFill>
                <a:effectLst/>
                <a:latin typeface="+mn-lt"/>
                <a:ea typeface="+mn-ea"/>
                <a:cs typeface="+mn-cs"/>
              </a:rPr>
            </a:br>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5</a:t>
            </a:fld>
            <a:endParaRPr lang="it-IT"/>
          </a:p>
        </p:txBody>
      </p:sp>
    </p:spTree>
    <p:extLst>
      <p:ext uri="{BB962C8B-B14F-4D97-AF65-F5344CB8AC3E}">
        <p14:creationId xmlns:p14="http://schemas.microsoft.com/office/powerpoint/2010/main" val="3754344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Di conseguenza l’aggiunta di nuove componenti sarà molto più semplice</a:t>
            </a:r>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7</a:t>
            </a:fld>
            <a:endParaRPr lang="it-IT"/>
          </a:p>
        </p:txBody>
      </p:sp>
    </p:spTree>
    <p:extLst>
      <p:ext uri="{BB962C8B-B14F-4D97-AF65-F5344CB8AC3E}">
        <p14:creationId xmlns:p14="http://schemas.microsoft.com/office/powerpoint/2010/main" val="288472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Adesso viene mostrato un esempio di </a:t>
            </a:r>
            <a:r>
              <a:rPr lang="it-IT" sz="1200" kern="1200" dirty="0" err="1">
                <a:solidFill>
                  <a:schemeClr val="tx1"/>
                </a:solidFill>
                <a:effectLst/>
                <a:latin typeface="+mn-lt"/>
                <a:ea typeface="+mn-ea"/>
                <a:cs typeface="+mn-cs"/>
              </a:rPr>
              <a:t>microApp</a:t>
            </a:r>
            <a:r>
              <a:rPr lang="it-IT" sz="1200" kern="1200" dirty="0">
                <a:solidFill>
                  <a:schemeClr val="tx1"/>
                </a:solidFill>
                <a:effectLst/>
                <a:latin typeface="+mn-lt"/>
                <a:ea typeface="+mn-ea"/>
                <a:cs typeface="+mn-cs"/>
              </a:rPr>
              <a:t> che coinvolge buona parte delle componenti create.</a:t>
            </a:r>
          </a:p>
          <a:p>
            <a:endParaRPr lang="it-IT"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Tramite il pulsante compose l’utente accede all’area di editor dove potrà comporre la propria </a:t>
            </a:r>
            <a:r>
              <a:rPr lang="it-IT" sz="1200" kern="1200" dirty="0" err="1">
                <a:solidFill>
                  <a:schemeClr val="tx1"/>
                </a:solidFill>
                <a:effectLst/>
                <a:latin typeface="+mn-lt"/>
                <a:ea typeface="+mn-ea"/>
                <a:cs typeface="+mn-cs"/>
              </a:rPr>
              <a:t>microApp</a:t>
            </a:r>
            <a:r>
              <a:rPr lang="it-IT" sz="1200" kern="1200" dirty="0">
                <a:solidFill>
                  <a:schemeClr val="tx1"/>
                </a:solidFill>
                <a:effectLst/>
                <a:latin typeface="+mn-lt"/>
                <a:ea typeface="+mn-ea"/>
                <a:cs typeface="+mn-cs"/>
              </a:rPr>
              <a:t>, mentre con il pulsante </a:t>
            </a:r>
            <a:r>
              <a:rPr lang="it-IT" sz="1200" kern="1200" dirty="0" err="1">
                <a:solidFill>
                  <a:schemeClr val="tx1"/>
                </a:solidFill>
                <a:effectLst/>
                <a:latin typeface="+mn-lt"/>
                <a:ea typeface="+mn-ea"/>
                <a:cs typeface="+mn-cs"/>
              </a:rPr>
              <a:t>browse</a:t>
            </a:r>
            <a:r>
              <a:rPr lang="it-IT" sz="1200" kern="1200" dirty="0">
                <a:solidFill>
                  <a:schemeClr val="tx1"/>
                </a:solidFill>
                <a:effectLst/>
                <a:latin typeface="+mn-lt"/>
                <a:ea typeface="+mn-ea"/>
                <a:cs typeface="+mn-cs"/>
              </a:rPr>
              <a:t> l’utente accede alla lista delle </a:t>
            </a:r>
            <a:r>
              <a:rPr lang="it-IT" sz="1200" kern="1200" dirty="0" err="1">
                <a:solidFill>
                  <a:schemeClr val="tx1"/>
                </a:solidFill>
                <a:effectLst/>
                <a:latin typeface="+mn-lt"/>
                <a:ea typeface="+mn-ea"/>
                <a:cs typeface="+mn-cs"/>
              </a:rPr>
              <a:t>microApp</a:t>
            </a:r>
            <a:r>
              <a:rPr lang="it-IT" sz="1200" kern="1200" dirty="0">
                <a:solidFill>
                  <a:schemeClr val="tx1"/>
                </a:solidFill>
                <a:effectLst/>
                <a:latin typeface="+mn-lt"/>
                <a:ea typeface="+mn-ea"/>
                <a:cs typeface="+mn-cs"/>
              </a:rPr>
              <a:t> che in precedenza aveva creato.</a:t>
            </a:r>
          </a:p>
          <a:p>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8</a:t>
            </a:fld>
            <a:endParaRPr lang="it-IT"/>
          </a:p>
        </p:txBody>
      </p:sp>
    </p:spTree>
    <p:extLst>
      <p:ext uri="{BB962C8B-B14F-4D97-AF65-F5344CB8AC3E}">
        <p14:creationId xmlns:p14="http://schemas.microsoft.com/office/powerpoint/2010/main" val="19695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La </a:t>
            </a:r>
            <a:r>
              <a:rPr lang="it-IT" sz="1200" kern="1200" dirty="0" err="1">
                <a:solidFill>
                  <a:schemeClr val="tx1"/>
                </a:solidFill>
                <a:effectLst/>
                <a:latin typeface="+mn-lt"/>
                <a:ea typeface="+mn-ea"/>
                <a:cs typeface="+mn-cs"/>
              </a:rPr>
              <a:t>microApp</a:t>
            </a:r>
            <a:r>
              <a:rPr lang="it-IT" sz="1200" kern="1200" dirty="0">
                <a:solidFill>
                  <a:schemeClr val="tx1"/>
                </a:solidFill>
                <a:effectLst/>
                <a:latin typeface="+mn-lt"/>
                <a:ea typeface="+mn-ea"/>
                <a:cs typeface="+mn-cs"/>
              </a:rPr>
              <a:t> di esempio chiamata </a:t>
            </a:r>
            <a:r>
              <a:rPr lang="it-IT" sz="1200" kern="1200" dirty="0" err="1">
                <a:solidFill>
                  <a:schemeClr val="tx1"/>
                </a:solidFill>
                <a:effectLst/>
                <a:latin typeface="+mn-lt"/>
                <a:ea typeface="+mn-ea"/>
                <a:cs typeface="+mn-cs"/>
              </a:rPr>
              <a:t>TakeSend&amp;Notify</a:t>
            </a:r>
            <a:r>
              <a:rPr lang="it-IT" sz="1200" kern="1200" dirty="0">
                <a:solidFill>
                  <a:schemeClr val="tx1"/>
                </a:solidFill>
                <a:effectLst/>
                <a:latin typeface="+mn-lt"/>
                <a:ea typeface="+mn-ea"/>
                <a:cs typeface="+mn-cs"/>
              </a:rPr>
              <a:t> prevede che venga acquisita una fotografia, </a:t>
            </a:r>
            <a:r>
              <a:rPr lang="it-IT" sz="1200" kern="1200" dirty="0" err="1">
                <a:solidFill>
                  <a:schemeClr val="tx1"/>
                </a:solidFill>
                <a:effectLst/>
                <a:latin typeface="+mn-lt"/>
                <a:ea typeface="+mn-ea"/>
                <a:cs typeface="+mn-cs"/>
              </a:rPr>
              <a:t>dopodichè</a:t>
            </a:r>
            <a:r>
              <a:rPr lang="it-IT" sz="1200" kern="1200" dirty="0">
                <a:solidFill>
                  <a:schemeClr val="tx1"/>
                </a:solidFill>
                <a:effectLst/>
                <a:latin typeface="+mn-lt"/>
                <a:ea typeface="+mn-ea"/>
                <a:cs typeface="+mn-cs"/>
              </a:rPr>
              <a:t> viene visualizzata una </a:t>
            </a:r>
            <a:r>
              <a:rPr lang="it-IT" sz="1200" kern="1200" dirty="0" err="1">
                <a:solidFill>
                  <a:schemeClr val="tx1"/>
                </a:solidFill>
                <a:effectLst/>
                <a:latin typeface="+mn-lt"/>
                <a:ea typeface="+mn-ea"/>
                <a:cs typeface="+mn-cs"/>
              </a:rPr>
              <a:t>preview</a:t>
            </a:r>
            <a:r>
              <a:rPr lang="it-IT" sz="1200" kern="1200" dirty="0">
                <a:solidFill>
                  <a:schemeClr val="tx1"/>
                </a:solidFill>
                <a:effectLst/>
                <a:latin typeface="+mn-lt"/>
                <a:ea typeface="+mn-ea"/>
                <a:cs typeface="+mn-cs"/>
              </a:rPr>
              <a:t> dell’immagine precedentemente scattata e successivamente l’immagine viene salvata e inviata per email acquisendo gli indirizzi email da una lista di </a:t>
            </a:r>
            <a:r>
              <a:rPr lang="it-IT" sz="1200" kern="1200" dirty="0" err="1">
                <a:solidFill>
                  <a:schemeClr val="tx1"/>
                </a:solidFill>
                <a:effectLst/>
                <a:latin typeface="+mn-lt"/>
                <a:ea typeface="+mn-ea"/>
                <a:cs typeface="+mn-cs"/>
              </a:rPr>
              <a:t>contantti</a:t>
            </a:r>
            <a:r>
              <a:rPr lang="it-IT" sz="1200" kern="1200" dirty="0">
                <a:solidFill>
                  <a:schemeClr val="tx1"/>
                </a:solidFill>
                <a:effectLst/>
                <a:latin typeface="+mn-lt"/>
                <a:ea typeface="+mn-ea"/>
                <a:cs typeface="+mn-cs"/>
              </a:rPr>
              <a:t>. Infine insieme all’email viene spedito un messaggio per i contatti che sono sprovvisti di un indirizzo email.</a:t>
            </a:r>
          </a:p>
          <a:p>
            <a:r>
              <a:rPr lang="it-IT" sz="1200" kern="1200" dirty="0">
                <a:solidFill>
                  <a:schemeClr val="tx1"/>
                </a:solidFill>
                <a:effectLst/>
                <a:latin typeface="+mn-lt"/>
                <a:ea typeface="+mn-ea"/>
                <a:cs typeface="+mn-cs"/>
              </a:rPr>
              <a:t> </a:t>
            </a:r>
          </a:p>
          <a:p>
            <a:r>
              <a:rPr lang="it-IT" sz="1200" kern="1200" dirty="0">
                <a:solidFill>
                  <a:schemeClr val="tx1"/>
                </a:solidFill>
                <a:effectLst/>
                <a:latin typeface="+mn-lt"/>
                <a:ea typeface="+mn-ea"/>
                <a:cs typeface="+mn-cs"/>
              </a:rPr>
              <a:t>A fine composizione l’editor genera il file di </a:t>
            </a:r>
            <a:r>
              <a:rPr lang="it-IT" sz="1200" kern="1200" dirty="0" err="1">
                <a:solidFill>
                  <a:schemeClr val="tx1"/>
                </a:solidFill>
                <a:effectLst/>
                <a:latin typeface="+mn-lt"/>
                <a:ea typeface="+mn-ea"/>
                <a:cs typeface="+mn-cs"/>
              </a:rPr>
              <a:t>deploy</a:t>
            </a:r>
            <a:r>
              <a:rPr lang="it-IT" sz="1200" kern="1200" dirty="0">
                <a:solidFill>
                  <a:schemeClr val="tx1"/>
                </a:solidFill>
                <a:effectLst/>
                <a:latin typeface="+mn-lt"/>
                <a:ea typeface="+mn-ea"/>
                <a:cs typeface="+mn-cs"/>
              </a:rPr>
              <a:t> della </a:t>
            </a:r>
            <a:r>
              <a:rPr lang="it-IT" sz="1200" kern="1200" dirty="0" err="1">
                <a:solidFill>
                  <a:schemeClr val="tx1"/>
                </a:solidFill>
                <a:effectLst/>
                <a:latin typeface="+mn-lt"/>
                <a:ea typeface="+mn-ea"/>
                <a:cs typeface="+mn-cs"/>
              </a:rPr>
              <a:t>microapp</a:t>
            </a:r>
            <a:r>
              <a:rPr lang="it-IT" sz="1200" kern="1200" dirty="0">
                <a:solidFill>
                  <a:schemeClr val="tx1"/>
                </a:solidFill>
                <a:effectLst/>
                <a:latin typeface="+mn-lt"/>
                <a:ea typeface="+mn-ea"/>
                <a:cs typeface="+mn-cs"/>
              </a:rPr>
              <a:t>, e il </a:t>
            </a:r>
            <a:r>
              <a:rPr lang="it-IT" sz="1200" kern="1200" dirty="0" err="1">
                <a:solidFill>
                  <a:schemeClr val="tx1"/>
                </a:solidFill>
                <a:effectLst/>
                <a:latin typeface="+mn-lt"/>
                <a:ea typeface="+mn-ea"/>
                <a:cs typeface="+mn-cs"/>
              </a:rPr>
              <a:t>parser</a:t>
            </a:r>
            <a:r>
              <a:rPr lang="it-IT" sz="1200" kern="1200" dirty="0">
                <a:solidFill>
                  <a:schemeClr val="tx1"/>
                </a:solidFill>
                <a:effectLst/>
                <a:latin typeface="+mn-lt"/>
                <a:ea typeface="+mn-ea"/>
                <a:cs typeface="+mn-cs"/>
              </a:rPr>
              <a:t> si occupa di creare un grafo diretto aciclico. Infine il grafo viene inviato all’Engine che provvederà ad eseguire le </a:t>
            </a:r>
            <a:r>
              <a:rPr lang="it-IT" sz="1200" kern="1200" dirty="0" err="1">
                <a:solidFill>
                  <a:schemeClr val="tx1"/>
                </a:solidFill>
                <a:effectLst/>
                <a:latin typeface="+mn-lt"/>
                <a:ea typeface="+mn-ea"/>
                <a:cs typeface="+mn-cs"/>
              </a:rPr>
              <a:t>microApp</a:t>
            </a:r>
            <a:r>
              <a:rPr lang="it-IT" sz="1200" kern="1200" dirty="0">
                <a:solidFill>
                  <a:schemeClr val="tx1"/>
                </a:solidFill>
                <a:effectLst/>
                <a:latin typeface="+mn-lt"/>
                <a:ea typeface="+mn-ea"/>
                <a:cs typeface="+mn-cs"/>
              </a:rPr>
              <a:t>.</a:t>
            </a:r>
          </a:p>
          <a:p>
            <a:r>
              <a:rPr lang="it-IT" sz="1200" kern="1200" dirty="0">
                <a:solidFill>
                  <a:schemeClr val="tx1"/>
                </a:solidFill>
                <a:effectLst/>
                <a:latin typeface="+mn-lt"/>
                <a:ea typeface="+mn-ea"/>
                <a:cs typeface="+mn-cs"/>
              </a:rPr>
              <a:t> </a:t>
            </a:r>
          </a:p>
          <a:p>
            <a:r>
              <a:rPr lang="it-IT" sz="1200" kern="1200" dirty="0">
                <a:solidFill>
                  <a:schemeClr val="tx1"/>
                </a:solidFill>
                <a:effectLst/>
                <a:latin typeface="+mn-lt"/>
                <a:ea typeface="+mn-ea"/>
                <a:cs typeface="+mn-cs"/>
              </a:rPr>
              <a:t>L’esecuzione partirà dal primo elemento definito che troviamo nel file, la componente camera, per poi proseguire con le altre componenti collegate, tenendo in considerazione la necessità di più input da parte della componente mail che otterrà gli elementi da </a:t>
            </a:r>
            <a:r>
              <a:rPr lang="it-IT" sz="1200" kern="1200" dirty="0" err="1">
                <a:solidFill>
                  <a:schemeClr val="tx1"/>
                </a:solidFill>
                <a:effectLst/>
                <a:latin typeface="+mn-lt"/>
                <a:ea typeface="+mn-ea"/>
                <a:cs typeface="+mn-cs"/>
              </a:rPr>
              <a:t>preview</a:t>
            </a:r>
            <a:r>
              <a:rPr lang="it-IT" sz="1200" kern="1200" dirty="0">
                <a:solidFill>
                  <a:schemeClr val="tx1"/>
                </a:solidFill>
                <a:effectLst/>
                <a:latin typeface="+mn-lt"/>
                <a:ea typeface="+mn-ea"/>
                <a:cs typeface="+mn-cs"/>
              </a:rPr>
              <a:t> e </a:t>
            </a:r>
            <a:r>
              <a:rPr lang="it-IT" sz="1200" kern="1200" dirty="0" err="1">
                <a:solidFill>
                  <a:schemeClr val="tx1"/>
                </a:solidFill>
                <a:effectLst/>
                <a:latin typeface="+mn-lt"/>
                <a:ea typeface="+mn-ea"/>
                <a:cs typeface="+mn-cs"/>
              </a:rPr>
              <a:t>contact</a:t>
            </a:r>
            <a:r>
              <a:rPr lang="it-IT" sz="1200" kern="1200" dirty="0">
                <a:solidFill>
                  <a:schemeClr val="tx1"/>
                </a:solidFill>
                <a:effectLst/>
                <a:latin typeface="+mn-lt"/>
                <a:ea typeface="+mn-ea"/>
                <a:cs typeface="+mn-cs"/>
              </a:rPr>
              <a:t>.</a:t>
            </a:r>
          </a:p>
          <a:p>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9</a:t>
            </a:fld>
            <a:endParaRPr lang="it-IT"/>
          </a:p>
        </p:txBody>
      </p:sp>
    </p:spTree>
    <p:extLst>
      <p:ext uri="{BB962C8B-B14F-4D97-AF65-F5344CB8AC3E}">
        <p14:creationId xmlns:p14="http://schemas.microsoft.com/office/powerpoint/2010/main" val="1904943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Eseguita l’inizializzazione, trasparente per l’utente, viene avviata la prima componente camera che ci permette di scattare una foto, la componente successiva è la </a:t>
            </a:r>
            <a:r>
              <a:rPr lang="it-IT" sz="1200" kern="1200" dirty="0" err="1">
                <a:solidFill>
                  <a:schemeClr val="tx1"/>
                </a:solidFill>
                <a:effectLst/>
                <a:latin typeface="+mn-lt"/>
                <a:ea typeface="+mn-ea"/>
                <a:cs typeface="+mn-cs"/>
              </a:rPr>
              <a:t>preview</a:t>
            </a:r>
            <a:r>
              <a:rPr lang="it-IT" sz="1200" kern="1200" dirty="0">
                <a:solidFill>
                  <a:schemeClr val="tx1"/>
                </a:solidFill>
                <a:effectLst/>
                <a:latin typeface="+mn-lt"/>
                <a:ea typeface="+mn-ea"/>
                <a:cs typeface="+mn-cs"/>
              </a:rPr>
              <a:t> che non è altro che un’anteprima dell’immagine appena scattata. </a:t>
            </a:r>
            <a:br>
              <a:rPr lang="it-IT" sz="1200" kern="1200" dirty="0">
                <a:solidFill>
                  <a:schemeClr val="tx1"/>
                </a:solidFill>
                <a:effectLst/>
                <a:latin typeface="+mn-lt"/>
                <a:ea typeface="+mn-ea"/>
                <a:cs typeface="+mn-cs"/>
              </a:rPr>
            </a:br>
            <a:r>
              <a:rPr lang="it-IT" sz="1200" kern="1200" dirty="0">
                <a:solidFill>
                  <a:schemeClr val="tx1"/>
                </a:solidFill>
                <a:effectLst/>
                <a:latin typeface="+mn-lt"/>
                <a:ea typeface="+mn-ea"/>
                <a:cs typeface="+mn-cs"/>
              </a:rPr>
              <a:t>Come si può notare ci sono due pulsanti </a:t>
            </a:r>
            <a:r>
              <a:rPr lang="it-IT" sz="1200" kern="1200" dirty="0" err="1">
                <a:solidFill>
                  <a:schemeClr val="tx1"/>
                </a:solidFill>
                <a:effectLst/>
                <a:latin typeface="+mn-lt"/>
                <a:ea typeface="+mn-ea"/>
                <a:cs typeface="+mn-cs"/>
              </a:rPr>
              <a:t>next</a:t>
            </a:r>
            <a:r>
              <a:rPr lang="it-IT" sz="1200" kern="1200" dirty="0">
                <a:solidFill>
                  <a:schemeClr val="tx1"/>
                </a:solidFill>
                <a:effectLst/>
                <a:latin typeface="+mn-lt"/>
                <a:ea typeface="+mn-ea"/>
                <a:cs typeface="+mn-cs"/>
              </a:rPr>
              <a:t> e </a:t>
            </a:r>
            <a:r>
              <a:rPr lang="it-IT" sz="1200" kern="1200" dirty="0" err="1">
                <a:solidFill>
                  <a:schemeClr val="tx1"/>
                </a:solidFill>
                <a:effectLst/>
                <a:latin typeface="+mn-lt"/>
                <a:ea typeface="+mn-ea"/>
                <a:cs typeface="+mn-cs"/>
              </a:rPr>
              <a:t>prev</a:t>
            </a:r>
            <a:r>
              <a:rPr lang="it-IT" sz="1200" kern="1200" dirty="0">
                <a:solidFill>
                  <a:schemeClr val="tx1"/>
                </a:solidFill>
                <a:effectLst/>
                <a:latin typeface="+mn-lt"/>
                <a:ea typeface="+mn-ea"/>
                <a:cs typeface="+mn-cs"/>
              </a:rPr>
              <a:t>, che servono per passare da una componente successiva all’altra.</a:t>
            </a:r>
          </a:p>
          <a:p>
            <a:r>
              <a:rPr lang="it-IT" sz="1200" kern="1200" dirty="0">
                <a:solidFill>
                  <a:schemeClr val="tx1"/>
                </a:solidFill>
                <a:effectLst/>
                <a:latin typeface="+mn-lt"/>
                <a:ea typeface="+mn-ea"/>
                <a:cs typeface="+mn-cs"/>
              </a:rPr>
              <a:t>Dopo la </a:t>
            </a:r>
            <a:r>
              <a:rPr lang="it-IT" sz="1200" kern="1200" dirty="0" err="1">
                <a:solidFill>
                  <a:schemeClr val="tx1"/>
                </a:solidFill>
                <a:effectLst/>
                <a:latin typeface="+mn-lt"/>
                <a:ea typeface="+mn-ea"/>
                <a:cs typeface="+mn-cs"/>
              </a:rPr>
              <a:t>preview</a:t>
            </a:r>
            <a:r>
              <a:rPr lang="it-IT" sz="1200" kern="1200" dirty="0">
                <a:solidFill>
                  <a:schemeClr val="tx1"/>
                </a:solidFill>
                <a:effectLst/>
                <a:latin typeface="+mn-lt"/>
                <a:ea typeface="+mn-ea"/>
                <a:cs typeface="+mn-cs"/>
              </a:rPr>
              <a:t> l’immagine viene salvata.</a:t>
            </a:r>
            <a:br>
              <a:rPr lang="it-IT" sz="1200" kern="1200" dirty="0">
                <a:solidFill>
                  <a:schemeClr val="tx1"/>
                </a:solidFill>
                <a:effectLst/>
                <a:latin typeface="+mn-lt"/>
                <a:ea typeface="+mn-ea"/>
                <a:cs typeface="+mn-cs"/>
              </a:rPr>
            </a:br>
            <a:r>
              <a:rPr lang="it-IT" sz="1200" kern="1200" dirty="0">
                <a:solidFill>
                  <a:schemeClr val="tx1"/>
                </a:solidFill>
                <a:effectLst/>
                <a:latin typeface="+mn-lt"/>
                <a:ea typeface="+mn-ea"/>
                <a:cs typeface="+mn-cs"/>
              </a:rPr>
              <a:t>Successivamente abbiamo la componente </a:t>
            </a:r>
            <a:r>
              <a:rPr lang="it-IT" sz="1200" kern="1200" dirty="0" err="1">
                <a:solidFill>
                  <a:schemeClr val="tx1"/>
                </a:solidFill>
                <a:effectLst/>
                <a:latin typeface="+mn-lt"/>
                <a:ea typeface="+mn-ea"/>
                <a:cs typeface="+mn-cs"/>
              </a:rPr>
              <a:t>select</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contact</a:t>
            </a:r>
            <a:r>
              <a:rPr lang="it-IT" sz="1200" kern="1200" dirty="0">
                <a:solidFill>
                  <a:schemeClr val="tx1"/>
                </a:solidFill>
                <a:effectLst/>
                <a:latin typeface="+mn-lt"/>
                <a:ea typeface="+mn-ea"/>
                <a:cs typeface="+mn-cs"/>
              </a:rPr>
              <a:t> che ci permette di visualizzare la rubrica dell’</a:t>
            </a:r>
            <a:r>
              <a:rPr lang="it-IT" sz="1200" kern="1200" dirty="0" err="1">
                <a:solidFill>
                  <a:schemeClr val="tx1"/>
                </a:solidFill>
                <a:effectLst/>
                <a:latin typeface="+mn-lt"/>
                <a:ea typeface="+mn-ea"/>
                <a:cs typeface="+mn-cs"/>
              </a:rPr>
              <a:t>iphone</a:t>
            </a:r>
            <a:r>
              <a:rPr lang="it-IT" sz="1200" kern="1200" dirty="0">
                <a:solidFill>
                  <a:schemeClr val="tx1"/>
                </a:solidFill>
                <a:effectLst/>
                <a:latin typeface="+mn-lt"/>
                <a:ea typeface="+mn-ea"/>
                <a:cs typeface="+mn-cs"/>
              </a:rPr>
              <a:t> e selezionare i contatti, una volta selezionati i contatti questi possono essere visualizzati per vedere tutte le informazioni in modo più dettagliato.</a:t>
            </a:r>
          </a:p>
          <a:p>
            <a:r>
              <a:rPr lang="it-IT" sz="1200" kern="1200" dirty="0">
                <a:solidFill>
                  <a:schemeClr val="tx1"/>
                </a:solidFill>
                <a:effectLst/>
                <a:latin typeface="+mn-lt"/>
                <a:ea typeface="+mn-ea"/>
                <a:cs typeface="+mn-cs"/>
              </a:rPr>
              <a:t> </a:t>
            </a:r>
          </a:p>
          <a:p>
            <a:r>
              <a:rPr lang="it-IT" sz="1200" kern="1200" dirty="0">
                <a:solidFill>
                  <a:schemeClr val="tx1"/>
                </a:solidFill>
                <a:effectLst/>
                <a:latin typeface="+mn-lt"/>
                <a:ea typeface="+mn-ea"/>
                <a:cs typeface="+mn-cs"/>
              </a:rPr>
              <a:t>Infine abbiamo la componente email e quella per gli SMS  dove verranno caricate le informazioni dei contatti, compilati i vari campi e spedite.</a:t>
            </a:r>
            <a:endParaRPr lang="it-IT" dirty="0"/>
          </a:p>
        </p:txBody>
      </p:sp>
      <p:sp>
        <p:nvSpPr>
          <p:cNvPr id="4" name="Segnaposto numero diapositiva 3"/>
          <p:cNvSpPr>
            <a:spLocks noGrp="1"/>
          </p:cNvSpPr>
          <p:nvPr>
            <p:ph type="sldNum" sz="quarter" idx="10"/>
          </p:nvPr>
        </p:nvSpPr>
        <p:spPr/>
        <p:txBody>
          <a:bodyPr/>
          <a:lstStyle/>
          <a:p>
            <a:fld id="{3B334A6E-A14D-4866-9581-5B520F5E3F74}" type="slidenum">
              <a:rPr lang="it-IT" smtClean="0"/>
              <a:t>10</a:t>
            </a:fld>
            <a:endParaRPr lang="it-IT"/>
          </a:p>
        </p:txBody>
      </p:sp>
    </p:spTree>
    <p:extLst>
      <p:ext uri="{BB962C8B-B14F-4D97-AF65-F5344CB8AC3E}">
        <p14:creationId xmlns:p14="http://schemas.microsoft.com/office/powerpoint/2010/main" val="3158929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B880F1F-74E0-4833-844E-7769106ACB18}" type="datetimeFigureOut">
              <a:rPr lang="it-IT" smtClean="0"/>
              <a:t>24/10/2017</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133510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B880F1F-74E0-4833-844E-7769106ACB18}" type="datetimeFigureOut">
              <a:rPr lang="it-IT" smtClean="0"/>
              <a:t>24/10/2017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217083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B880F1F-74E0-4833-844E-7769106ACB18}" type="datetimeFigureOut">
              <a:rPr lang="it-IT" smtClean="0"/>
              <a:t>24/10/2017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3905114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B880F1F-74E0-4833-844E-7769106ACB18}" type="datetimeFigureOut">
              <a:rPr lang="it-IT" smtClean="0"/>
              <a:t>24/10/2017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F3ABE6-B064-4C7B-A962-675EF132E5E3}"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2215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B880F1F-74E0-4833-844E-7769106ACB18}" type="datetimeFigureOut">
              <a:rPr lang="it-IT" smtClean="0"/>
              <a:t>24/10/2017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2841251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3" name="Date Placeholder 2"/>
          <p:cNvSpPr>
            <a:spLocks noGrp="1"/>
          </p:cNvSpPr>
          <p:nvPr>
            <p:ph type="dt" sz="half" idx="10"/>
          </p:nvPr>
        </p:nvSpPr>
        <p:spPr/>
        <p:txBody>
          <a:bodyPr/>
          <a:lstStyle/>
          <a:p>
            <a:fld id="{4B880F1F-74E0-4833-844E-7769106ACB18}" type="datetimeFigureOut">
              <a:rPr lang="it-IT" smtClean="0"/>
              <a:t>24/10/2017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517530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3" name="Date Placeholder 2"/>
          <p:cNvSpPr>
            <a:spLocks noGrp="1"/>
          </p:cNvSpPr>
          <p:nvPr>
            <p:ph type="dt" sz="half" idx="10"/>
          </p:nvPr>
        </p:nvSpPr>
        <p:spPr/>
        <p:txBody>
          <a:bodyPr/>
          <a:lstStyle/>
          <a:p>
            <a:fld id="{4B880F1F-74E0-4833-844E-7769106ACB18}" type="datetimeFigureOut">
              <a:rPr lang="it-IT" smtClean="0"/>
              <a:t>24/10/2017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4115574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880F1F-74E0-4833-844E-7769106ACB18}" type="datetimeFigureOut">
              <a:rPr lang="it-IT" smtClean="0"/>
              <a:t>24/10/2017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1529005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880F1F-74E0-4833-844E-7769106ACB18}" type="datetimeFigureOut">
              <a:rPr lang="it-IT" smtClean="0"/>
              <a:t>24/10/2017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237292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880F1F-74E0-4833-844E-7769106ACB18}" type="datetimeFigureOut">
              <a:rPr lang="it-IT" smtClean="0"/>
              <a:t>24/10/2017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303161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4B880F1F-74E0-4833-844E-7769106ACB18}" type="datetimeFigureOut">
              <a:rPr lang="it-IT" smtClean="0"/>
              <a:t>24/10/2017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317693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B880F1F-74E0-4833-844E-7769106ACB18}" type="datetimeFigureOut">
              <a:rPr lang="it-IT" smtClean="0"/>
              <a:t>24/10/2017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156179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B880F1F-74E0-4833-844E-7769106ACB18}" type="datetimeFigureOut">
              <a:rPr lang="it-IT" smtClean="0"/>
              <a:t>24/10/2017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176958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4B880F1F-74E0-4833-844E-7769106ACB18}" type="datetimeFigureOut">
              <a:rPr lang="it-IT" smtClean="0"/>
              <a:t>24/10/2017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1068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80F1F-74E0-4833-844E-7769106ACB18}" type="datetimeFigureOut">
              <a:rPr lang="it-IT" smtClean="0"/>
              <a:t>24/10/2017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2304407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B880F1F-74E0-4833-844E-7769106ACB18}" type="datetimeFigureOut">
              <a:rPr lang="it-IT" smtClean="0"/>
              <a:t>24/10/2017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261332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4B880F1F-74E0-4833-844E-7769106ACB18}" type="datetimeFigureOut">
              <a:rPr lang="it-IT" smtClean="0"/>
              <a:t>24/10/2017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F3ABE6-B064-4C7B-A962-675EF132E5E3}" type="slidenum">
              <a:rPr lang="it-IT" smtClean="0"/>
              <a:t>‹N›</a:t>
            </a:fld>
            <a:endParaRPr lang="it-IT"/>
          </a:p>
        </p:txBody>
      </p:sp>
    </p:spTree>
    <p:extLst>
      <p:ext uri="{BB962C8B-B14F-4D97-AF65-F5344CB8AC3E}">
        <p14:creationId xmlns:p14="http://schemas.microsoft.com/office/powerpoint/2010/main" val="89648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880F1F-74E0-4833-844E-7769106ACB18}" type="datetimeFigureOut">
              <a:rPr lang="it-IT" smtClean="0"/>
              <a:t>24/10/2017</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F3ABE6-B064-4C7B-A962-675EF132E5E3}" type="slidenum">
              <a:rPr lang="it-IT" smtClean="0"/>
              <a:t>‹N›</a:t>
            </a:fld>
            <a:endParaRPr lang="it-IT"/>
          </a:p>
        </p:txBody>
      </p:sp>
    </p:spTree>
    <p:extLst>
      <p:ext uri="{BB962C8B-B14F-4D97-AF65-F5344CB8AC3E}">
        <p14:creationId xmlns:p14="http://schemas.microsoft.com/office/powerpoint/2010/main" val="2599290282"/>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 id="214748424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4"/>
          <p:cNvSpPr txBox="1"/>
          <p:nvPr/>
        </p:nvSpPr>
        <p:spPr>
          <a:xfrm>
            <a:off x="1041009" y="2210217"/>
            <a:ext cx="10410093" cy="4308872"/>
          </a:xfrm>
          <a:prstGeom prst="rect">
            <a:avLst/>
          </a:prstGeom>
          <a:noFill/>
        </p:spPr>
        <p:txBody>
          <a:bodyPr wrap="square" rtlCol="0">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b="1" dirty="0">
                <a:solidFill>
                  <a:srgbClr val="002060"/>
                </a:solidFill>
                <a:latin typeface="Georgia" panose="02040502050405020303" pitchFamily="18" charset="0"/>
              </a:rPr>
              <a:t>UNIVERSITÀ DEGLI STUDI DI SALERNO</a:t>
            </a:r>
          </a:p>
          <a:p>
            <a:pPr algn="ctr"/>
            <a:r>
              <a:rPr lang="it-IT" b="1" dirty="0">
                <a:solidFill>
                  <a:srgbClr val="002060"/>
                </a:solidFill>
                <a:latin typeface="Georgia" panose="02040502050405020303" pitchFamily="18" charset="0"/>
              </a:rPr>
              <a:t>DIPARTIMENTO DI INFORMATICA</a:t>
            </a:r>
          </a:p>
          <a:p>
            <a:pPr algn="ctr"/>
            <a:endParaRPr lang="it-IT" b="1" dirty="0">
              <a:solidFill>
                <a:srgbClr val="002060"/>
              </a:solidFill>
              <a:latin typeface="Georgia" panose="02040502050405020303" pitchFamily="18" charset="0"/>
            </a:endParaRPr>
          </a:p>
          <a:p>
            <a:pPr algn="ctr"/>
            <a:r>
              <a:rPr lang="it-IT" sz="2400" b="1" dirty="0">
                <a:solidFill>
                  <a:srgbClr val="002060"/>
                </a:solidFill>
                <a:latin typeface="Georgia" panose="02040502050405020303" pitchFamily="18" charset="0"/>
              </a:rPr>
              <a:t>Progettazione di </a:t>
            </a:r>
            <a:r>
              <a:rPr lang="it-IT" sz="2400" b="1" dirty="0" err="1">
                <a:solidFill>
                  <a:srgbClr val="002060"/>
                </a:solidFill>
                <a:latin typeface="Georgia" panose="02040502050405020303" pitchFamily="18" charset="0"/>
              </a:rPr>
              <a:t>MicroAppEngine</a:t>
            </a:r>
            <a:r>
              <a:rPr lang="it-IT" sz="2400" b="1" dirty="0">
                <a:solidFill>
                  <a:srgbClr val="002060"/>
                </a:solidFill>
                <a:latin typeface="Georgia" panose="02040502050405020303" pitchFamily="18" charset="0"/>
              </a:rPr>
              <a:t> </a:t>
            </a:r>
            <a:r>
              <a:rPr lang="it-IT" sz="2400" b="1" dirty="0" err="1">
                <a:solidFill>
                  <a:srgbClr val="002060"/>
                </a:solidFill>
                <a:latin typeface="Georgia" panose="02040502050405020303" pitchFamily="18" charset="0"/>
              </a:rPr>
              <a:t>iOS</a:t>
            </a:r>
            <a:r>
              <a:rPr lang="it-IT" sz="2400" b="1" dirty="0">
                <a:solidFill>
                  <a:srgbClr val="002060"/>
                </a:solidFill>
                <a:latin typeface="Georgia" panose="02040502050405020303" pitchFamily="18" charset="0"/>
              </a:rPr>
              <a:t>:</a:t>
            </a:r>
          </a:p>
          <a:p>
            <a:pPr algn="ctr"/>
            <a:r>
              <a:rPr lang="it-IT" sz="2400" b="1" dirty="0">
                <a:solidFill>
                  <a:srgbClr val="002060"/>
                </a:solidFill>
                <a:latin typeface="Georgia" panose="02040502050405020303" pitchFamily="18" charset="0"/>
              </a:rPr>
              <a:t>Isolamento delle Componenti ed Estendibilità</a:t>
            </a:r>
          </a:p>
          <a:p>
            <a:pPr algn="ctr"/>
            <a:endParaRPr lang="it-IT" sz="2400" b="1" dirty="0">
              <a:solidFill>
                <a:srgbClr val="002060"/>
              </a:solidFill>
              <a:latin typeface="Georgia" panose="02040502050405020303" pitchFamily="18" charset="0"/>
            </a:endParaRPr>
          </a:p>
          <a:p>
            <a:pPr algn="ctr"/>
            <a:endParaRPr lang="it-IT" sz="2400" b="1" dirty="0">
              <a:solidFill>
                <a:srgbClr val="002060"/>
              </a:solidFill>
              <a:latin typeface="Georgia" panose="02040502050405020303" pitchFamily="18" charset="0"/>
            </a:endParaRPr>
          </a:p>
          <a:p>
            <a:pPr algn="ctr"/>
            <a:r>
              <a:rPr lang="it-IT" sz="2400" dirty="0">
                <a:solidFill>
                  <a:srgbClr val="002060"/>
                </a:solidFill>
                <a:latin typeface="Georgia" panose="02040502050405020303" pitchFamily="18" charset="0"/>
              </a:rPr>
              <a:t>RELATORI:	</a:t>
            </a:r>
            <a:r>
              <a:rPr lang="it-IT" sz="2400" dirty="0">
                <a:latin typeface="Georgia" panose="02040502050405020303" pitchFamily="18" charset="0"/>
              </a:rPr>
              <a:t>				       </a:t>
            </a:r>
            <a:r>
              <a:rPr lang="it-IT" sz="2400" dirty="0">
                <a:solidFill>
                  <a:srgbClr val="002060"/>
                </a:solidFill>
                <a:latin typeface="Georgia" panose="02040502050405020303" pitchFamily="18" charset="0"/>
              </a:rPr>
              <a:t>CANDIDATO:</a:t>
            </a:r>
          </a:p>
          <a:p>
            <a:pPr algn="ctr"/>
            <a:r>
              <a:rPr lang="it-IT" sz="2000" dirty="0">
                <a:solidFill>
                  <a:srgbClr val="002060"/>
                </a:solidFill>
                <a:latin typeface="Georgia" panose="02040502050405020303" pitchFamily="18" charset="0"/>
              </a:rPr>
              <a:t>     Prof.  Genoveffa  Tortora				Giuseppe  Abagnale</a:t>
            </a:r>
          </a:p>
          <a:p>
            <a:pPr algn="ctr"/>
            <a:r>
              <a:rPr lang="it-IT" sz="2000" dirty="0">
                <a:solidFill>
                  <a:srgbClr val="002060"/>
                </a:solidFill>
                <a:latin typeface="Georgia" panose="02040502050405020303" pitchFamily="18" charset="0"/>
              </a:rPr>
              <a:t> Dott.  Michele  Risi				           Matr.0512101956</a:t>
            </a:r>
          </a:p>
          <a:p>
            <a:pPr algn="ctr"/>
            <a:r>
              <a:rPr lang="it-IT" sz="2000" dirty="0">
                <a:solidFill>
                  <a:srgbClr val="002060"/>
                </a:solidFill>
                <a:latin typeface="Georgia" panose="02040502050405020303" pitchFamily="18" charset="0"/>
              </a:rPr>
              <a:t> 				</a:t>
            </a:r>
          </a:p>
          <a:p>
            <a:pPr algn="ctr"/>
            <a:endParaRPr lang="it-IT" sz="2000" dirty="0">
              <a:solidFill>
                <a:srgbClr val="002060"/>
              </a:solidFill>
              <a:latin typeface="Georgia" panose="02040502050405020303" pitchFamily="18" charset="0"/>
            </a:endParaRPr>
          </a:p>
          <a:p>
            <a:pPr algn="ctr"/>
            <a:r>
              <a:rPr lang="it-IT" sz="2000" b="1" dirty="0">
                <a:solidFill>
                  <a:srgbClr val="002060"/>
                </a:solidFill>
                <a:latin typeface="Georgia" panose="02040502050405020303" pitchFamily="18" charset="0"/>
              </a:rPr>
              <a:t>ANNO ACCADEMICO 2016-2017</a:t>
            </a:r>
            <a:endParaRPr lang="it-IT" sz="2000" dirty="0">
              <a:solidFill>
                <a:srgbClr val="002060"/>
              </a:solidFill>
              <a:latin typeface="Georgia" panose="02040502050405020303" pitchFamily="18"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180" y="400467"/>
            <a:ext cx="1809750" cy="18097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04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678525" y="0"/>
            <a:ext cx="9826087" cy="1280890"/>
          </a:xfrm>
        </p:spPr>
        <p:txBody>
          <a:bodyPr/>
          <a:lstStyle/>
          <a:p>
            <a:r>
              <a:rPr lang="it-IT" dirty="0">
                <a:solidFill>
                  <a:srgbClr val="002060"/>
                </a:solidFill>
                <a:latin typeface="Georgia" panose="02040502050405020303" pitchFamily="18" charset="0"/>
              </a:rPr>
              <a:t>Esecuzione di </a:t>
            </a:r>
            <a:r>
              <a:rPr lang="it-IT" dirty="0" err="1">
                <a:solidFill>
                  <a:srgbClr val="002060"/>
                </a:solidFill>
                <a:latin typeface="Georgia" panose="02040502050405020303" pitchFamily="18" charset="0"/>
              </a:rPr>
              <a:t>TakeSend&amp;Notify</a:t>
            </a:r>
            <a:endParaRPr lang="it-IT" dirty="0">
              <a:solidFill>
                <a:srgbClr val="002060"/>
              </a:solidFill>
              <a:latin typeface="Georgia" panose="02040502050405020303" pitchFamily="18" charset="0"/>
            </a:endParaRPr>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49" y="1089496"/>
            <a:ext cx="3533775" cy="5457825"/>
          </a:xfrm>
          <a:prstGeom prst="rect">
            <a:avLst/>
          </a:prstGeom>
        </p:spPr>
      </p:pic>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622" y="1009006"/>
            <a:ext cx="3533775" cy="5565147"/>
          </a:xfrm>
          <a:prstGeom prst="rect">
            <a:avLst/>
          </a:prstGeom>
        </p:spPr>
      </p:pic>
      <p:pic>
        <p:nvPicPr>
          <p:cNvPr id="10" name="Immagin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983" y="1089496"/>
            <a:ext cx="3533775" cy="5511487"/>
          </a:xfrm>
          <a:prstGeom prst="rect">
            <a:avLst/>
          </a:prstGeom>
        </p:spPr>
      </p:pic>
      <p:sp>
        <p:nvSpPr>
          <p:cNvPr id="11" name="Freccia a destra 10"/>
          <p:cNvSpPr/>
          <p:nvPr/>
        </p:nvSpPr>
        <p:spPr>
          <a:xfrm>
            <a:off x="3582488" y="3586862"/>
            <a:ext cx="720304"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p:cNvSpPr/>
          <p:nvPr/>
        </p:nvSpPr>
        <p:spPr>
          <a:xfrm>
            <a:off x="7366977" y="3586861"/>
            <a:ext cx="720304"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9014" y="1135355"/>
            <a:ext cx="3914505" cy="6045853"/>
          </a:xfrm>
          <a:prstGeom prst="rect">
            <a:avLst/>
          </a:prstGeom>
        </p:spPr>
      </p:pic>
      <p:pic>
        <p:nvPicPr>
          <p:cNvPr id="14" name="Immagin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5117" y="795082"/>
            <a:ext cx="3981756" cy="6149720"/>
          </a:xfrm>
          <a:prstGeom prst="rect">
            <a:avLst/>
          </a:prstGeom>
        </p:spPr>
      </p:pic>
      <p:sp>
        <p:nvSpPr>
          <p:cNvPr id="15" name="Freccia a destra 14"/>
          <p:cNvSpPr/>
          <p:nvPr/>
        </p:nvSpPr>
        <p:spPr>
          <a:xfrm>
            <a:off x="5014590" y="3586861"/>
            <a:ext cx="1105469"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3031" y="896500"/>
            <a:ext cx="3818436" cy="5897477"/>
          </a:xfrm>
          <a:prstGeom prst="rect">
            <a:avLst/>
          </a:prstGeom>
        </p:spPr>
      </p:pic>
      <p:pic>
        <p:nvPicPr>
          <p:cNvPr id="17" name="Immagin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12417" y="1009006"/>
            <a:ext cx="3759929" cy="5807114"/>
          </a:xfrm>
          <a:prstGeom prst="rect">
            <a:avLst/>
          </a:prstGeom>
        </p:spPr>
      </p:pic>
      <p:sp>
        <p:nvSpPr>
          <p:cNvPr id="18" name="Freccia a destra 17"/>
          <p:cNvSpPr/>
          <p:nvPr/>
        </p:nvSpPr>
        <p:spPr>
          <a:xfrm>
            <a:off x="5198884" y="3570712"/>
            <a:ext cx="1105469"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7395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5" grpId="0" animBg="1"/>
      <p:bldP spid="15" grpId="1"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3" y="238691"/>
            <a:ext cx="9905998" cy="1478570"/>
          </a:xfrm>
        </p:spPr>
        <p:txBody>
          <a:bodyPr/>
          <a:lstStyle/>
          <a:p>
            <a:r>
              <a:rPr lang="it-IT" dirty="0">
                <a:solidFill>
                  <a:srgbClr val="002060"/>
                </a:solidFill>
                <a:latin typeface="Georgia" panose="02040502050405020303" pitchFamily="18" charset="0"/>
              </a:rPr>
              <a:t>Sviluppi Futuri</a:t>
            </a:r>
          </a:p>
        </p:txBody>
      </p:sp>
      <p:sp>
        <p:nvSpPr>
          <p:cNvPr id="3" name="Segnaposto contenuto 2"/>
          <p:cNvSpPr>
            <a:spLocks noGrp="1"/>
          </p:cNvSpPr>
          <p:nvPr>
            <p:ph idx="1"/>
          </p:nvPr>
        </p:nvSpPr>
        <p:spPr>
          <a:xfrm>
            <a:off x="1141413" y="1517967"/>
            <a:ext cx="9905999" cy="3541714"/>
          </a:xfrm>
        </p:spPr>
        <p:txBody>
          <a:bodyPr>
            <a:noAutofit/>
          </a:bodyPr>
          <a:lstStyle/>
          <a:p>
            <a:r>
              <a:rPr lang="it-IT" dirty="0">
                <a:solidFill>
                  <a:srgbClr val="002060"/>
                </a:solidFill>
                <a:latin typeface="Georgia" panose="02040502050405020303" pitchFamily="18" charset="0"/>
              </a:rPr>
              <a:t>Realizzazione di un Editor Visuale</a:t>
            </a:r>
          </a:p>
          <a:p>
            <a:r>
              <a:rPr lang="it-IT" dirty="0">
                <a:solidFill>
                  <a:srgbClr val="002060"/>
                </a:solidFill>
                <a:latin typeface="Georgia" panose="02040502050405020303" pitchFamily="18" charset="0"/>
              </a:rPr>
              <a:t>Aggiunta di nuove componenti più avanzate</a:t>
            </a:r>
          </a:p>
          <a:p>
            <a:r>
              <a:rPr lang="it-IT" dirty="0">
                <a:solidFill>
                  <a:srgbClr val="002060"/>
                </a:solidFill>
                <a:latin typeface="Georgia" panose="02040502050405020303" pitchFamily="18" charset="0"/>
              </a:rPr>
              <a:t>Aggiunta di servizi web e domotica</a:t>
            </a:r>
          </a:p>
          <a:p>
            <a:r>
              <a:rPr lang="it-IT" dirty="0">
                <a:solidFill>
                  <a:srgbClr val="002060"/>
                </a:solidFill>
                <a:latin typeface="Georgia" panose="02040502050405020303" pitchFamily="18" charset="0"/>
              </a:rPr>
              <a:t>Personalizzazione della User Interface</a:t>
            </a:r>
          </a:p>
        </p:txBody>
      </p:sp>
    </p:spTree>
    <p:extLst>
      <p:ext uri="{BB962C8B-B14F-4D97-AF65-F5344CB8AC3E}">
        <p14:creationId xmlns:p14="http://schemas.microsoft.com/office/powerpoint/2010/main" val="53085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86854"/>
            <a:ext cx="12192001" cy="8352430"/>
          </a:xfrm>
          <a:prstGeom prst="rect">
            <a:avLst/>
          </a:prstGeom>
        </p:spPr>
      </p:pic>
    </p:spTree>
    <p:extLst>
      <p:ext uri="{BB962C8B-B14F-4D97-AF65-F5344CB8AC3E}">
        <p14:creationId xmlns:p14="http://schemas.microsoft.com/office/powerpoint/2010/main" val="334753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a:solidFill>
                  <a:srgbClr val="002060"/>
                </a:solidFill>
                <a:latin typeface="Georgia" panose="02040502050405020303" pitchFamily="18" charset="0"/>
              </a:rPr>
              <a:t>MicroApp</a:t>
            </a:r>
            <a:r>
              <a:rPr lang="it-IT" dirty="0">
                <a:solidFill>
                  <a:srgbClr val="002060"/>
                </a:solidFill>
                <a:latin typeface="Georgia" panose="02040502050405020303" pitchFamily="18" charset="0"/>
              </a:rPr>
              <a:t> </a:t>
            </a:r>
            <a:r>
              <a:rPr lang="it-IT" dirty="0" err="1">
                <a:solidFill>
                  <a:srgbClr val="002060"/>
                </a:solidFill>
                <a:latin typeface="Georgia" panose="02040502050405020303" pitchFamily="18" charset="0"/>
              </a:rPr>
              <a:t>iOS</a:t>
            </a:r>
            <a:br>
              <a:rPr lang="it-IT" dirty="0">
                <a:latin typeface="Georgia" panose="02040502050405020303" pitchFamily="18" charset="0"/>
              </a:rPr>
            </a:br>
            <a:endParaRPr lang="it-IT" dirty="0">
              <a:latin typeface="Georgia" panose="02040502050405020303" pitchFamily="18" charset="0"/>
            </a:endParaRPr>
          </a:p>
        </p:txBody>
      </p:sp>
      <p:sp>
        <p:nvSpPr>
          <p:cNvPr id="3" name="Segnaposto contenuto 2"/>
          <p:cNvSpPr>
            <a:spLocks noGrp="1"/>
          </p:cNvSpPr>
          <p:nvPr>
            <p:ph idx="1"/>
          </p:nvPr>
        </p:nvSpPr>
        <p:spPr>
          <a:xfrm>
            <a:off x="1636712" y="1659357"/>
            <a:ext cx="8915400" cy="3650105"/>
          </a:xfrm>
        </p:spPr>
        <p:txBody>
          <a:bodyPr>
            <a:normAutofit fontScale="85000" lnSpcReduction="20000"/>
          </a:bodyPr>
          <a:lstStyle/>
          <a:p>
            <a:pPr>
              <a:lnSpc>
                <a:spcPct val="120000"/>
              </a:lnSpc>
            </a:pPr>
            <a:r>
              <a:rPr lang="it-IT" dirty="0">
                <a:solidFill>
                  <a:srgbClr val="002060"/>
                </a:solidFill>
                <a:latin typeface="Georgia" panose="02040502050405020303" pitchFamily="18" charset="0"/>
              </a:rPr>
              <a:t>Si basa sull’idea di dare la possibilità all’utente di creare e modellare a proprio piacimento delle applicazioni ad hoc senza avere delle conoscenze informatiche</a:t>
            </a:r>
          </a:p>
          <a:p>
            <a:endParaRPr lang="it-IT" dirty="0">
              <a:latin typeface="Georgia" panose="02040502050405020303" pitchFamily="18" charset="0"/>
            </a:endParaRPr>
          </a:p>
          <a:p>
            <a:pPr marL="0" indent="0">
              <a:buNone/>
            </a:pPr>
            <a:r>
              <a:rPr lang="it-IT" sz="2800" dirty="0">
                <a:solidFill>
                  <a:schemeClr val="accent2">
                    <a:lumMod val="75000"/>
                  </a:schemeClr>
                </a:solidFill>
                <a:latin typeface="Georgia" panose="02040502050405020303" pitchFamily="18" charset="0"/>
              </a:rPr>
              <a:t>   </a:t>
            </a:r>
            <a:r>
              <a:rPr lang="it-IT" sz="2800" dirty="0">
                <a:solidFill>
                  <a:schemeClr val="accent2">
                    <a:lumMod val="50000"/>
                  </a:schemeClr>
                </a:solidFill>
                <a:latin typeface="Georgia" panose="02040502050405020303" pitchFamily="18" charset="0"/>
              </a:rPr>
              <a:t>In che modo?</a:t>
            </a:r>
          </a:p>
          <a:p>
            <a:pPr marL="0" indent="0">
              <a:buNone/>
            </a:pPr>
            <a:endParaRPr lang="it-IT" sz="2800" dirty="0">
              <a:solidFill>
                <a:schemeClr val="accent1">
                  <a:lumMod val="75000"/>
                </a:schemeClr>
              </a:solidFill>
              <a:latin typeface="Georgia" panose="02040502050405020303" pitchFamily="18" charset="0"/>
            </a:endParaRPr>
          </a:p>
          <a:p>
            <a:pPr>
              <a:lnSpc>
                <a:spcPct val="110000"/>
              </a:lnSpc>
            </a:pPr>
            <a:r>
              <a:rPr lang="it-IT" dirty="0">
                <a:solidFill>
                  <a:srgbClr val="002060"/>
                </a:solidFill>
                <a:latin typeface="Georgia" panose="02040502050405020303" pitchFamily="18" charset="0"/>
              </a:rPr>
              <a:t>Attraverso un’interfaccia grafica che consente di selezionare ed inserire delle componenti che collegandole tra loro permettono la creazione della </a:t>
            </a:r>
            <a:r>
              <a:rPr lang="it-IT" dirty="0" err="1">
                <a:solidFill>
                  <a:srgbClr val="002060"/>
                </a:solidFill>
                <a:latin typeface="Georgia" panose="02040502050405020303" pitchFamily="18" charset="0"/>
              </a:rPr>
              <a:t>microApp</a:t>
            </a:r>
            <a:r>
              <a:rPr lang="it-IT" dirty="0">
                <a:solidFill>
                  <a:srgbClr val="002060"/>
                </a:solidFill>
                <a:latin typeface="Georgia" panose="02040502050405020303" pitchFamily="18" charset="0"/>
              </a:rPr>
              <a:t> desiderata</a:t>
            </a:r>
          </a:p>
          <a:p>
            <a:pPr marL="0" indent="0">
              <a:buNone/>
            </a:pPr>
            <a:endParaRPr lang="it-IT" dirty="0">
              <a:latin typeface="Georgia" panose="02040502050405020303" pitchFamily="18" charset="0"/>
            </a:endParaRPr>
          </a:p>
          <a:p>
            <a:endParaRPr lang="it-IT" dirty="0">
              <a:latin typeface="Georgia" panose="02040502050405020303" pitchFamily="18" charset="0"/>
            </a:endParaRPr>
          </a:p>
          <a:p>
            <a:endParaRPr lang="it-IT" dirty="0">
              <a:latin typeface="Georgia" panose="02040502050405020303" pitchFamily="18" charset="0"/>
            </a:endParaRPr>
          </a:p>
          <a:p>
            <a:endParaRPr lang="it-IT" dirty="0">
              <a:latin typeface="Georgia" panose="02040502050405020303" pitchFamily="18" charset="0"/>
            </a:endParaRPr>
          </a:p>
        </p:txBody>
      </p:sp>
    </p:spTree>
    <p:extLst>
      <p:ext uri="{BB962C8B-B14F-4D97-AF65-F5344CB8AC3E}">
        <p14:creationId xmlns:p14="http://schemas.microsoft.com/office/powerpoint/2010/main" val="318785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88207"/>
            <a:ext cx="10515600" cy="1325563"/>
          </a:xfrm>
        </p:spPr>
        <p:txBody>
          <a:bodyPr/>
          <a:lstStyle/>
          <a:p>
            <a:pPr algn="ctr"/>
            <a:r>
              <a:rPr lang="it-IT" dirty="0">
                <a:solidFill>
                  <a:srgbClr val="002060"/>
                </a:solidFill>
                <a:latin typeface="Georgia" panose="02040502050405020303" pitchFamily="18" charset="0"/>
              </a:rPr>
              <a:t>Struttura di </a:t>
            </a:r>
            <a:r>
              <a:rPr lang="it-IT" dirty="0" err="1">
                <a:solidFill>
                  <a:srgbClr val="002060"/>
                </a:solidFill>
                <a:latin typeface="Georgia" panose="02040502050405020303" pitchFamily="18" charset="0"/>
              </a:rPr>
              <a:t>MicroAppEngine</a:t>
            </a:r>
            <a:r>
              <a:rPr lang="it-IT" dirty="0">
                <a:solidFill>
                  <a:srgbClr val="002060"/>
                </a:solidFill>
                <a:latin typeface="Georgia" panose="02040502050405020303" pitchFamily="18" charset="0"/>
              </a:rPr>
              <a:t> </a:t>
            </a:r>
            <a:r>
              <a:rPr lang="it-IT" dirty="0" err="1">
                <a:solidFill>
                  <a:srgbClr val="002060"/>
                </a:solidFill>
                <a:latin typeface="Georgia" panose="02040502050405020303" pitchFamily="18" charset="0"/>
              </a:rPr>
              <a:t>iOS</a:t>
            </a:r>
            <a:endParaRPr lang="it-IT" dirty="0">
              <a:solidFill>
                <a:srgbClr val="002060"/>
              </a:solidFill>
              <a:latin typeface="Georgia" panose="02040502050405020303" pitchFamily="18" charset="0"/>
            </a:endParaRPr>
          </a:p>
        </p:txBody>
      </p:sp>
      <p:sp>
        <p:nvSpPr>
          <p:cNvPr id="5" name="Segnaposto contenuto 5"/>
          <p:cNvSpPr>
            <a:spLocks noGrp="1"/>
          </p:cNvSpPr>
          <p:nvPr>
            <p:ph idx="1"/>
          </p:nvPr>
        </p:nvSpPr>
        <p:spPr>
          <a:xfrm>
            <a:off x="457199" y="1169683"/>
            <a:ext cx="5825067" cy="5688317"/>
          </a:xfrm>
        </p:spPr>
        <p:txBody>
          <a:bodyPr>
            <a:noAutofit/>
          </a:bodyPr>
          <a:lstStyle/>
          <a:p>
            <a:pPr>
              <a:lnSpc>
                <a:spcPct val="100000"/>
              </a:lnSpc>
            </a:pPr>
            <a:r>
              <a:rPr lang="it-IT" sz="1900" dirty="0" err="1">
                <a:solidFill>
                  <a:schemeClr val="accent2">
                    <a:lumMod val="50000"/>
                  </a:schemeClr>
                </a:solidFill>
                <a:latin typeface="Georgia" panose="02040502050405020303" pitchFamily="18" charset="0"/>
              </a:rPr>
              <a:t>MicroAppViewController</a:t>
            </a:r>
            <a:r>
              <a:rPr lang="it-IT" sz="1900" dirty="0">
                <a:solidFill>
                  <a:schemeClr val="accent2">
                    <a:lumMod val="50000"/>
                  </a:schemeClr>
                </a:solidFill>
                <a:latin typeface="Georgia" panose="02040502050405020303" pitchFamily="18" charset="0"/>
              </a:rPr>
              <a:t>:  </a:t>
            </a:r>
            <a:r>
              <a:rPr lang="it-IT" sz="1900" dirty="0">
                <a:solidFill>
                  <a:srgbClr val="002060"/>
                </a:solidFill>
                <a:latin typeface="Georgia" panose="02040502050405020303" pitchFamily="18" charset="0"/>
              </a:rPr>
              <a:t>si occupa di coordinare il flusso di esecuzione delle varie componenti</a:t>
            </a:r>
          </a:p>
          <a:p>
            <a:pPr>
              <a:lnSpc>
                <a:spcPct val="100000"/>
              </a:lnSpc>
            </a:pPr>
            <a:endParaRPr lang="it-IT" sz="800" dirty="0">
              <a:solidFill>
                <a:srgbClr val="002060"/>
              </a:solidFill>
              <a:latin typeface="Georgia" panose="02040502050405020303" pitchFamily="18" charset="0"/>
            </a:endParaRPr>
          </a:p>
          <a:p>
            <a:pPr>
              <a:lnSpc>
                <a:spcPct val="100000"/>
              </a:lnSpc>
            </a:pPr>
            <a:r>
              <a:rPr lang="it-IT" sz="1900" dirty="0" err="1">
                <a:solidFill>
                  <a:schemeClr val="accent2">
                    <a:lumMod val="50000"/>
                  </a:schemeClr>
                </a:solidFill>
                <a:latin typeface="Georgia" panose="02040502050405020303" pitchFamily="18" charset="0"/>
              </a:rPr>
              <a:t>Deploy</a:t>
            </a:r>
            <a:r>
              <a:rPr lang="it-IT" sz="1900" dirty="0">
                <a:solidFill>
                  <a:schemeClr val="accent2">
                    <a:lumMod val="50000"/>
                  </a:schemeClr>
                </a:solidFill>
                <a:latin typeface="Georgia" panose="02040502050405020303" pitchFamily="18" charset="0"/>
              </a:rPr>
              <a:t> </a:t>
            </a:r>
            <a:r>
              <a:rPr lang="it-IT" sz="1900" dirty="0" err="1">
                <a:solidFill>
                  <a:schemeClr val="accent2">
                    <a:lumMod val="50000"/>
                  </a:schemeClr>
                </a:solidFill>
                <a:latin typeface="Georgia" panose="02040502050405020303" pitchFamily="18" charset="0"/>
              </a:rPr>
              <a:t>Parser</a:t>
            </a:r>
            <a:r>
              <a:rPr lang="it-IT" sz="1900" dirty="0">
                <a:solidFill>
                  <a:schemeClr val="accent2">
                    <a:lumMod val="50000"/>
                  </a:schemeClr>
                </a:solidFill>
                <a:latin typeface="Georgia" panose="02040502050405020303" pitchFamily="18" charset="0"/>
              </a:rPr>
              <a:t>:  </a:t>
            </a:r>
            <a:r>
              <a:rPr lang="it-IT" sz="1900" dirty="0">
                <a:solidFill>
                  <a:srgbClr val="002060"/>
                </a:solidFill>
                <a:latin typeface="Georgia" panose="02040502050405020303" pitchFamily="18" charset="0"/>
              </a:rPr>
              <a:t>si occupa di analizzare il file di </a:t>
            </a:r>
            <a:r>
              <a:rPr lang="it-IT" sz="1900" dirty="0" err="1">
                <a:solidFill>
                  <a:srgbClr val="002060"/>
                </a:solidFill>
                <a:latin typeface="Georgia" panose="02040502050405020303" pitchFamily="18" charset="0"/>
              </a:rPr>
              <a:t>deploy</a:t>
            </a:r>
            <a:r>
              <a:rPr lang="it-IT" sz="1900" dirty="0">
                <a:solidFill>
                  <a:srgbClr val="002060"/>
                </a:solidFill>
                <a:latin typeface="Georgia" panose="02040502050405020303" pitchFamily="18" charset="0"/>
              </a:rPr>
              <a:t>, di ricavare l’insieme delle componenti e il flusso di dati che formano la </a:t>
            </a:r>
            <a:r>
              <a:rPr lang="it-IT" sz="1900" dirty="0" err="1">
                <a:solidFill>
                  <a:srgbClr val="002060"/>
                </a:solidFill>
                <a:latin typeface="Georgia" panose="02040502050405020303" pitchFamily="18" charset="0"/>
              </a:rPr>
              <a:t>microApp</a:t>
            </a:r>
            <a:endParaRPr lang="it-IT" sz="1900" dirty="0">
              <a:solidFill>
                <a:srgbClr val="002060"/>
              </a:solidFill>
              <a:latin typeface="Georgia" panose="02040502050405020303" pitchFamily="18" charset="0"/>
            </a:endParaRPr>
          </a:p>
          <a:p>
            <a:pPr>
              <a:lnSpc>
                <a:spcPct val="100000"/>
              </a:lnSpc>
            </a:pPr>
            <a:endParaRPr lang="it-IT" sz="800" dirty="0">
              <a:solidFill>
                <a:srgbClr val="002060"/>
              </a:solidFill>
              <a:latin typeface="Georgia" panose="02040502050405020303" pitchFamily="18" charset="0"/>
            </a:endParaRPr>
          </a:p>
          <a:p>
            <a:pPr>
              <a:lnSpc>
                <a:spcPct val="100000"/>
              </a:lnSpc>
            </a:pPr>
            <a:r>
              <a:rPr lang="it-IT" sz="1900" dirty="0">
                <a:solidFill>
                  <a:schemeClr val="accent2">
                    <a:lumMod val="50000"/>
                  </a:schemeClr>
                </a:solidFill>
                <a:latin typeface="Georgia" panose="02040502050405020303" pitchFamily="18" charset="0"/>
              </a:rPr>
              <a:t>Component</a:t>
            </a:r>
            <a:r>
              <a:rPr lang="it-IT" sz="1900" b="1" dirty="0">
                <a:solidFill>
                  <a:schemeClr val="accent2">
                    <a:lumMod val="50000"/>
                  </a:schemeClr>
                </a:solidFill>
                <a:latin typeface="Georgia" panose="02040502050405020303" pitchFamily="18" charset="0"/>
              </a:rPr>
              <a:t>:  </a:t>
            </a:r>
            <a:r>
              <a:rPr lang="it-IT" sz="1900" dirty="0">
                <a:solidFill>
                  <a:srgbClr val="002060"/>
                </a:solidFill>
                <a:latin typeface="Georgia" panose="02040502050405020303" pitchFamily="18" charset="0"/>
              </a:rPr>
              <a:t>questa classe</a:t>
            </a:r>
            <a:r>
              <a:rPr lang="it-IT" sz="1900" b="1" dirty="0">
                <a:solidFill>
                  <a:srgbClr val="002060"/>
                </a:solidFill>
                <a:latin typeface="Georgia" panose="02040502050405020303" pitchFamily="18" charset="0"/>
              </a:rPr>
              <a:t> </a:t>
            </a:r>
            <a:r>
              <a:rPr lang="it-IT" sz="1900" dirty="0">
                <a:solidFill>
                  <a:srgbClr val="002060"/>
                </a:solidFill>
                <a:latin typeface="Georgia" panose="02040502050405020303" pitchFamily="18" charset="0"/>
              </a:rPr>
              <a:t>descrive una componente generica, che</a:t>
            </a:r>
            <a:r>
              <a:rPr lang="it-IT" sz="1900" b="1" dirty="0">
                <a:solidFill>
                  <a:srgbClr val="002060"/>
                </a:solidFill>
                <a:latin typeface="Georgia" panose="02040502050405020303" pitchFamily="18" charset="0"/>
              </a:rPr>
              <a:t> </a:t>
            </a:r>
            <a:r>
              <a:rPr lang="it-IT" sz="1900" dirty="0">
                <a:solidFill>
                  <a:srgbClr val="002060"/>
                </a:solidFill>
                <a:latin typeface="Georgia" panose="02040502050405020303" pitchFamily="18" charset="0"/>
              </a:rPr>
              <a:t>sarà utilizzata dal sistema come contenitore di informazioni</a:t>
            </a:r>
          </a:p>
          <a:p>
            <a:pPr>
              <a:lnSpc>
                <a:spcPct val="100000"/>
              </a:lnSpc>
            </a:pPr>
            <a:endParaRPr lang="it-IT" sz="800" dirty="0">
              <a:solidFill>
                <a:srgbClr val="002060"/>
              </a:solidFill>
              <a:latin typeface="Georgia" panose="02040502050405020303" pitchFamily="18" charset="0"/>
            </a:endParaRPr>
          </a:p>
          <a:p>
            <a:pPr>
              <a:lnSpc>
                <a:spcPct val="100000"/>
              </a:lnSpc>
            </a:pPr>
            <a:r>
              <a:rPr lang="it-IT" sz="1900" dirty="0">
                <a:solidFill>
                  <a:schemeClr val="accent2">
                    <a:lumMod val="50000"/>
                  </a:schemeClr>
                </a:solidFill>
                <a:latin typeface="Georgia" panose="02040502050405020303" pitchFamily="18" charset="0"/>
              </a:rPr>
              <a:t>Component Controller: </a:t>
            </a:r>
            <a:r>
              <a:rPr lang="it-IT" sz="1900" dirty="0">
                <a:solidFill>
                  <a:srgbClr val="002060"/>
                </a:solidFill>
                <a:latin typeface="Georgia" panose="02040502050405020303" pitchFamily="18" charset="0"/>
              </a:rPr>
              <a:t>un protocollo che descrive la logica applicativa di una componente</a:t>
            </a:r>
          </a:p>
          <a:p>
            <a:pPr>
              <a:lnSpc>
                <a:spcPct val="100000"/>
              </a:lnSpc>
            </a:pPr>
            <a:endParaRPr lang="it-IT" sz="800" dirty="0">
              <a:solidFill>
                <a:srgbClr val="002060"/>
              </a:solidFill>
              <a:latin typeface="Georgia" panose="02040502050405020303" pitchFamily="18" charset="0"/>
            </a:endParaRPr>
          </a:p>
          <a:p>
            <a:pPr>
              <a:lnSpc>
                <a:spcPct val="100000"/>
              </a:lnSpc>
            </a:pPr>
            <a:r>
              <a:rPr lang="it-IT" sz="1900" dirty="0" err="1">
                <a:solidFill>
                  <a:schemeClr val="accent2">
                    <a:lumMod val="50000"/>
                  </a:schemeClr>
                </a:solidFill>
                <a:latin typeface="Georgia" panose="02040502050405020303" pitchFamily="18" charset="0"/>
              </a:rPr>
              <a:t>Controllers</a:t>
            </a:r>
            <a:r>
              <a:rPr lang="it-IT" sz="1900" dirty="0">
                <a:solidFill>
                  <a:srgbClr val="002060"/>
                </a:solidFill>
                <a:latin typeface="Georgia" panose="02040502050405020303" pitchFamily="18" charset="0"/>
              </a:rPr>
              <a:t>: sono le componenti che permettono di fornire una data funzionalità</a:t>
            </a:r>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025" y="1413770"/>
            <a:ext cx="5311776" cy="4476750"/>
          </a:xfrm>
          <a:prstGeom prst="rect">
            <a:avLst/>
          </a:prstGeom>
        </p:spPr>
      </p:pic>
    </p:spTree>
    <p:extLst>
      <p:ext uri="{BB962C8B-B14F-4D97-AF65-F5344CB8AC3E}">
        <p14:creationId xmlns:p14="http://schemas.microsoft.com/office/powerpoint/2010/main" val="241952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497388" y="-84406"/>
            <a:ext cx="8911687" cy="1316047"/>
          </a:xfrm>
        </p:spPr>
        <p:txBody>
          <a:bodyPr/>
          <a:lstStyle/>
          <a:p>
            <a:r>
              <a:rPr lang="it-IT" dirty="0">
                <a:solidFill>
                  <a:srgbClr val="002060"/>
                </a:solidFill>
                <a:latin typeface="Georgia" panose="02040502050405020303" pitchFamily="18" charset="0"/>
              </a:rPr>
              <a:t>Isolamento della Componente</a:t>
            </a:r>
          </a:p>
        </p:txBody>
      </p:sp>
      <p:sp>
        <p:nvSpPr>
          <p:cNvPr id="5" name="Segnaposto contenuto 5"/>
          <p:cNvSpPr>
            <a:spLocks noGrp="1"/>
          </p:cNvSpPr>
          <p:nvPr>
            <p:ph idx="1"/>
          </p:nvPr>
        </p:nvSpPr>
        <p:spPr>
          <a:xfrm>
            <a:off x="1227397" y="1471310"/>
            <a:ext cx="6339263" cy="4718993"/>
          </a:xfrm>
        </p:spPr>
        <p:txBody>
          <a:bodyPr>
            <a:normAutofit fontScale="70000" lnSpcReduction="20000"/>
          </a:bodyPr>
          <a:lstStyle/>
          <a:p>
            <a:r>
              <a:rPr lang="it-IT" sz="3200" dirty="0">
                <a:solidFill>
                  <a:srgbClr val="002060"/>
                </a:solidFill>
                <a:latin typeface="Georgia" panose="02040502050405020303" pitchFamily="18" charset="0"/>
              </a:rPr>
              <a:t>Per quanto riguarda il meccanismo di isolamento della componente, è stata utilizzata come architettura, </a:t>
            </a:r>
            <a:r>
              <a:rPr lang="it-IT" sz="3200" dirty="0">
                <a:solidFill>
                  <a:schemeClr val="tx2">
                    <a:lumMod val="50000"/>
                  </a:schemeClr>
                </a:solidFill>
                <a:latin typeface="Georgia" panose="02040502050405020303" pitchFamily="18" charset="0"/>
              </a:rPr>
              <a:t>lo</a:t>
            </a:r>
            <a:r>
              <a:rPr lang="it-IT" sz="3200" dirty="0">
                <a:solidFill>
                  <a:schemeClr val="accent2">
                    <a:lumMod val="50000"/>
                  </a:schemeClr>
                </a:solidFill>
                <a:latin typeface="Georgia" panose="02040502050405020303" pitchFamily="18" charset="0"/>
              </a:rPr>
              <a:t> </a:t>
            </a:r>
            <a:r>
              <a:rPr lang="it-IT" sz="3200" dirty="0" err="1">
                <a:solidFill>
                  <a:schemeClr val="accent2">
                    <a:lumMod val="50000"/>
                  </a:schemeClr>
                </a:solidFill>
                <a:latin typeface="Georgia" panose="02040502050405020303" pitchFamily="18" charset="0"/>
              </a:rPr>
              <a:t>Strategy</a:t>
            </a:r>
            <a:r>
              <a:rPr lang="it-IT" sz="3200" dirty="0">
                <a:solidFill>
                  <a:schemeClr val="accent2">
                    <a:lumMod val="50000"/>
                  </a:schemeClr>
                </a:solidFill>
                <a:latin typeface="Georgia" panose="02040502050405020303" pitchFamily="18" charset="0"/>
              </a:rPr>
              <a:t> Pattern</a:t>
            </a:r>
            <a:r>
              <a:rPr lang="it-IT" sz="3200" dirty="0">
                <a:solidFill>
                  <a:srgbClr val="002060"/>
                </a:solidFill>
                <a:latin typeface="Georgia" panose="02040502050405020303" pitchFamily="18" charset="0"/>
              </a:rPr>
              <a:t>, uno dei pattern fondamentali, definiti dalla gang of </a:t>
            </a:r>
            <a:r>
              <a:rPr lang="it-IT" sz="3200" dirty="0" err="1">
                <a:solidFill>
                  <a:srgbClr val="002060"/>
                </a:solidFill>
                <a:latin typeface="Georgia" panose="02040502050405020303" pitchFamily="18" charset="0"/>
              </a:rPr>
              <a:t>four</a:t>
            </a:r>
            <a:endParaRPr lang="it-IT" sz="3200" dirty="0">
              <a:solidFill>
                <a:srgbClr val="002060"/>
              </a:solidFill>
              <a:latin typeface="Georgia" panose="02040502050405020303" pitchFamily="18" charset="0"/>
            </a:endParaRPr>
          </a:p>
          <a:p>
            <a:endParaRPr lang="it-IT" sz="2900" dirty="0">
              <a:solidFill>
                <a:srgbClr val="002060"/>
              </a:solidFill>
              <a:latin typeface="Georgia" panose="02040502050405020303" pitchFamily="18" charset="0"/>
            </a:endParaRPr>
          </a:p>
          <a:p>
            <a:endParaRPr lang="it-IT" sz="2900" dirty="0">
              <a:solidFill>
                <a:srgbClr val="002060"/>
              </a:solidFill>
              <a:latin typeface="Georgia" panose="02040502050405020303" pitchFamily="18" charset="0"/>
            </a:endParaRPr>
          </a:p>
          <a:p>
            <a:r>
              <a:rPr lang="it-IT" sz="3100" dirty="0">
                <a:solidFill>
                  <a:srgbClr val="002060"/>
                </a:solidFill>
                <a:latin typeface="Georgia" panose="02040502050405020303" pitchFamily="18" charset="0"/>
              </a:rPr>
              <a:t>Il suo obiettivo è quello di isolare un algoritmo all’interno di un oggetto, in maniera tale da risultare utile in quelle situazioni dove sia necessario modificare dinamicamente gli algoritmi utilizzati da un’applicazione</a:t>
            </a:r>
          </a:p>
          <a:p>
            <a:endParaRPr lang="it-IT" dirty="0"/>
          </a:p>
          <a:p>
            <a:endParaRPr lang="it-IT"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144" y="1231641"/>
            <a:ext cx="3684894" cy="5198332"/>
          </a:xfrm>
          <a:prstGeom prst="rect">
            <a:avLst/>
          </a:prstGeom>
        </p:spPr>
      </p:pic>
    </p:spTree>
    <p:extLst>
      <p:ext uri="{BB962C8B-B14F-4D97-AF65-F5344CB8AC3E}">
        <p14:creationId xmlns:p14="http://schemas.microsoft.com/office/powerpoint/2010/main" val="187481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87957" y="337165"/>
            <a:ext cx="9905998" cy="1478570"/>
          </a:xfrm>
        </p:spPr>
        <p:txBody>
          <a:bodyPr/>
          <a:lstStyle/>
          <a:p>
            <a:r>
              <a:rPr lang="it-IT" dirty="0">
                <a:solidFill>
                  <a:srgbClr val="002060"/>
                </a:solidFill>
                <a:latin typeface="Georgia" panose="02040502050405020303" pitchFamily="18" charset="0"/>
              </a:rPr>
              <a:t>La classe Component</a:t>
            </a:r>
          </a:p>
        </p:txBody>
      </p:sp>
      <p:sp>
        <p:nvSpPr>
          <p:cNvPr id="6" name="Segnaposto contenuto 5"/>
          <p:cNvSpPr>
            <a:spLocks noGrp="1"/>
          </p:cNvSpPr>
          <p:nvPr>
            <p:ph idx="1"/>
          </p:nvPr>
        </p:nvSpPr>
        <p:spPr>
          <a:xfrm>
            <a:off x="1087957" y="2133600"/>
            <a:ext cx="6541141" cy="4152900"/>
          </a:xfrm>
        </p:spPr>
        <p:txBody>
          <a:bodyPr>
            <a:normAutofit/>
          </a:bodyPr>
          <a:lstStyle/>
          <a:p>
            <a:r>
              <a:rPr lang="it-IT" dirty="0">
                <a:solidFill>
                  <a:srgbClr val="002060"/>
                </a:solidFill>
                <a:latin typeface="Georgia" panose="02040502050405020303" pitchFamily="18" charset="0"/>
              </a:rPr>
              <a:t>Questa classe interagisce con l’Engine e si occupa di memorizzare nel suo </a:t>
            </a:r>
            <a:r>
              <a:rPr lang="it-IT" dirty="0" err="1">
                <a:solidFill>
                  <a:srgbClr val="002060"/>
                </a:solidFill>
                <a:latin typeface="Georgia" panose="02040502050405020303" pitchFamily="18" charset="0"/>
              </a:rPr>
              <a:t>DataCollection</a:t>
            </a:r>
            <a:r>
              <a:rPr lang="it-IT" dirty="0">
                <a:solidFill>
                  <a:srgbClr val="002060"/>
                </a:solidFill>
                <a:latin typeface="Georgia" panose="02040502050405020303" pitchFamily="18" charset="0"/>
              </a:rPr>
              <a:t> i dati provenienti dalle altre componenti, di spedire i suoi dati in output all’Engine e fornire informazioni riguardanti le componenti mittenti e destinatarie</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3963" y="2133600"/>
            <a:ext cx="3287973" cy="3204884"/>
          </a:xfrm>
          <a:prstGeom prst="rect">
            <a:avLst/>
          </a:prstGeom>
        </p:spPr>
      </p:pic>
      <p:sp>
        <p:nvSpPr>
          <p:cNvPr id="4" name="CasellaDiTesto 3"/>
          <p:cNvSpPr txBox="1"/>
          <p:nvPr/>
        </p:nvSpPr>
        <p:spPr>
          <a:xfrm>
            <a:off x="715293" y="1815735"/>
            <a:ext cx="7286468" cy="4154984"/>
          </a:xfrm>
          <a:prstGeom prst="rect">
            <a:avLst/>
          </a:prstGeom>
          <a:noFill/>
        </p:spPr>
        <p:txBody>
          <a:bodyPr wrap="square" rtlCol="0">
            <a:spAutoFit/>
          </a:bodyPr>
          <a:lstStyle/>
          <a:p>
            <a:pPr marL="285750" indent="-285750">
              <a:buFont typeface="Arial" panose="020B0604020202020204" pitchFamily="34" charset="0"/>
              <a:buChar char="•"/>
            </a:pPr>
            <a:r>
              <a:rPr lang="it-IT" sz="2400" dirty="0">
                <a:solidFill>
                  <a:srgbClr val="002060"/>
                </a:solidFill>
                <a:latin typeface="Georgia" panose="02040502050405020303" pitchFamily="18" charset="0"/>
              </a:rPr>
              <a:t>I metodi </a:t>
            </a:r>
            <a:r>
              <a:rPr lang="it-IT" sz="2400" dirty="0" err="1">
                <a:solidFill>
                  <a:schemeClr val="accent2">
                    <a:lumMod val="50000"/>
                  </a:schemeClr>
                </a:solidFill>
                <a:latin typeface="Georgia" panose="02040502050405020303" pitchFamily="18" charset="0"/>
              </a:rPr>
              <a:t>setInputs</a:t>
            </a:r>
            <a:r>
              <a:rPr lang="it-IT" sz="2400" dirty="0">
                <a:solidFill>
                  <a:schemeClr val="accent2">
                    <a:lumMod val="50000"/>
                  </a:schemeClr>
                </a:solidFill>
                <a:latin typeface="Georgia" panose="02040502050405020303" pitchFamily="18" charset="0"/>
              </a:rPr>
              <a:t>() </a:t>
            </a:r>
            <a:r>
              <a:rPr lang="it-IT" sz="2400" dirty="0">
                <a:solidFill>
                  <a:srgbClr val="002060"/>
                </a:solidFill>
                <a:latin typeface="Georgia" panose="02040502050405020303" pitchFamily="18" charset="0"/>
              </a:rPr>
              <a:t>e </a:t>
            </a:r>
            <a:r>
              <a:rPr lang="it-IT" sz="2400" dirty="0" err="1">
                <a:solidFill>
                  <a:schemeClr val="accent2">
                    <a:lumMod val="50000"/>
                  </a:schemeClr>
                </a:solidFill>
                <a:latin typeface="Georgia" panose="02040502050405020303" pitchFamily="18" charset="0"/>
              </a:rPr>
              <a:t>getOutput</a:t>
            </a:r>
            <a:r>
              <a:rPr lang="it-IT" sz="2400" dirty="0">
                <a:solidFill>
                  <a:schemeClr val="accent2">
                    <a:lumMod val="50000"/>
                  </a:schemeClr>
                </a:solidFill>
                <a:latin typeface="Georgia" panose="02040502050405020303" pitchFamily="18" charset="0"/>
              </a:rPr>
              <a:t>() </a:t>
            </a:r>
            <a:r>
              <a:rPr lang="it-IT" sz="2400" dirty="0">
                <a:solidFill>
                  <a:srgbClr val="002060"/>
                </a:solidFill>
                <a:latin typeface="Georgia" panose="02040502050405020303" pitchFamily="18" charset="0"/>
              </a:rPr>
              <a:t>implementati da Component, vengono invocati dalla classe </a:t>
            </a:r>
            <a:r>
              <a:rPr lang="it-IT" sz="2400" dirty="0" err="1">
                <a:solidFill>
                  <a:srgbClr val="002060"/>
                </a:solidFill>
                <a:latin typeface="Georgia" panose="02040502050405020303" pitchFamily="18" charset="0"/>
              </a:rPr>
              <a:t>MicroAppViewController</a:t>
            </a:r>
            <a:r>
              <a:rPr lang="it-IT" sz="2400" dirty="0">
                <a:solidFill>
                  <a:srgbClr val="002060"/>
                </a:solidFill>
                <a:latin typeface="Georgia" panose="02040502050405020303" pitchFamily="18" charset="0"/>
              </a:rPr>
              <a:t> e interagiscono con il protocollo Component Controller</a:t>
            </a:r>
          </a:p>
          <a:p>
            <a:pPr marL="285750" indent="-285750">
              <a:buFont typeface="Arial" panose="020B0604020202020204" pitchFamily="34" charset="0"/>
              <a:buChar char="•"/>
            </a:pPr>
            <a:endParaRPr lang="it-IT" sz="2400" dirty="0">
              <a:solidFill>
                <a:srgbClr val="002060"/>
              </a:solidFill>
              <a:latin typeface="Georgia" panose="02040502050405020303" pitchFamily="18" charset="0"/>
            </a:endParaRPr>
          </a:p>
          <a:p>
            <a:endParaRPr lang="it-IT" sz="2400" dirty="0"/>
          </a:p>
          <a:p>
            <a:pPr marL="342900" indent="-342900">
              <a:buFont typeface="Arial" panose="020B0604020202020204" pitchFamily="34" charset="0"/>
              <a:buChar char="•"/>
            </a:pPr>
            <a:r>
              <a:rPr lang="it-IT" sz="2400" dirty="0">
                <a:solidFill>
                  <a:srgbClr val="002060"/>
                </a:solidFill>
                <a:latin typeface="Georgia" panose="02040502050405020303" pitchFamily="18" charset="0"/>
              </a:rPr>
              <a:t>I metodi </a:t>
            </a:r>
            <a:r>
              <a:rPr lang="it-IT" sz="2400" dirty="0" err="1">
                <a:solidFill>
                  <a:schemeClr val="accent2">
                    <a:lumMod val="50000"/>
                  </a:schemeClr>
                </a:solidFill>
                <a:latin typeface="Georgia" panose="02040502050405020303" pitchFamily="18" charset="0"/>
              </a:rPr>
              <a:t>addInputSender</a:t>
            </a:r>
            <a:r>
              <a:rPr lang="it-IT" sz="2400" dirty="0">
                <a:solidFill>
                  <a:schemeClr val="accent2">
                    <a:lumMod val="50000"/>
                  </a:schemeClr>
                </a:solidFill>
                <a:latin typeface="Georgia" panose="02040502050405020303" pitchFamily="18" charset="0"/>
              </a:rPr>
              <a:t>() </a:t>
            </a:r>
            <a:r>
              <a:rPr lang="it-IT" sz="2400" dirty="0">
                <a:solidFill>
                  <a:srgbClr val="002060"/>
                </a:solidFill>
                <a:latin typeface="Georgia" panose="02040502050405020303" pitchFamily="18" charset="0"/>
              </a:rPr>
              <a:t>e </a:t>
            </a:r>
            <a:r>
              <a:rPr lang="it-IT" sz="2400" dirty="0" err="1">
                <a:solidFill>
                  <a:schemeClr val="accent2">
                    <a:lumMod val="50000"/>
                  </a:schemeClr>
                </a:solidFill>
                <a:latin typeface="Georgia" panose="02040502050405020303" pitchFamily="18" charset="0"/>
              </a:rPr>
              <a:t>addOutputReceiver</a:t>
            </a:r>
            <a:r>
              <a:rPr lang="it-IT" sz="2400" dirty="0">
                <a:solidFill>
                  <a:schemeClr val="accent2">
                    <a:lumMod val="50000"/>
                  </a:schemeClr>
                </a:solidFill>
                <a:latin typeface="Georgia" panose="02040502050405020303" pitchFamily="18" charset="0"/>
              </a:rPr>
              <a:t>() </a:t>
            </a:r>
            <a:r>
              <a:rPr lang="it-IT" sz="2400" dirty="0">
                <a:solidFill>
                  <a:srgbClr val="002060"/>
                </a:solidFill>
                <a:latin typeface="Georgia" panose="02040502050405020303" pitchFamily="18" charset="0"/>
              </a:rPr>
              <a:t>ottengono gli ID e i nomi dei dati delle componenti mittenti e gli ID e i tipi di dato delle componenti destinatarie</a:t>
            </a:r>
          </a:p>
          <a:p>
            <a:pPr marL="285750" indent="-285750">
              <a:buFont typeface="Arial" panose="020B0604020202020204" pitchFamily="34" charset="0"/>
              <a:buChar char="•"/>
            </a:pPr>
            <a:endParaRPr lang="it-IT" sz="2400" dirty="0">
              <a:solidFill>
                <a:srgbClr val="002060"/>
              </a:solidFill>
              <a:latin typeface="Georgia" panose="02040502050405020303" pitchFamily="18" charset="0"/>
            </a:endParaRPr>
          </a:p>
        </p:txBody>
      </p:sp>
    </p:spTree>
    <p:extLst>
      <p:ext uri="{BB962C8B-B14F-4D97-AF65-F5344CB8AC3E}">
        <p14:creationId xmlns:p14="http://schemas.microsoft.com/office/powerpoint/2010/main" val="390570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19107" y="151982"/>
            <a:ext cx="9905998" cy="1478570"/>
          </a:xfrm>
        </p:spPr>
        <p:txBody>
          <a:bodyPr/>
          <a:lstStyle/>
          <a:p>
            <a:pPr algn="ctr"/>
            <a:r>
              <a:rPr lang="it-IT" dirty="0">
                <a:solidFill>
                  <a:srgbClr val="002060"/>
                </a:solidFill>
                <a:latin typeface="Georgia" panose="02040502050405020303" pitchFamily="18" charset="0"/>
              </a:rPr>
              <a:t>Il </a:t>
            </a:r>
            <a:r>
              <a:rPr lang="it-IT" dirty="0" err="1">
                <a:solidFill>
                  <a:srgbClr val="002060"/>
                </a:solidFill>
                <a:latin typeface="Georgia" panose="02040502050405020303" pitchFamily="18" charset="0"/>
              </a:rPr>
              <a:t>Protocol</a:t>
            </a:r>
            <a:r>
              <a:rPr lang="it-IT" dirty="0">
                <a:solidFill>
                  <a:srgbClr val="002060"/>
                </a:solidFill>
                <a:latin typeface="Georgia" panose="02040502050405020303" pitchFamily="18" charset="0"/>
              </a:rPr>
              <a:t> Component Controller</a:t>
            </a:r>
          </a:p>
        </p:txBody>
      </p:sp>
      <p:pic>
        <p:nvPicPr>
          <p:cNvPr id="5" name="Segnaposto contenut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7085" y="2033516"/>
            <a:ext cx="5822715" cy="3127208"/>
          </a:xfrm>
        </p:spPr>
      </p:pic>
      <p:sp>
        <p:nvSpPr>
          <p:cNvPr id="6" name="Segnaposto contenuto 5"/>
          <p:cNvSpPr>
            <a:spLocks noGrp="1"/>
          </p:cNvSpPr>
          <p:nvPr>
            <p:ph sz="half" idx="2"/>
          </p:nvPr>
        </p:nvSpPr>
        <p:spPr>
          <a:xfrm>
            <a:off x="5578953" y="2177073"/>
            <a:ext cx="5487571" cy="2437130"/>
          </a:xfrm>
        </p:spPr>
        <p:txBody>
          <a:bodyPr>
            <a:normAutofit lnSpcReduction="10000"/>
          </a:bodyPr>
          <a:lstStyle/>
          <a:p>
            <a:r>
              <a:rPr lang="it-IT" sz="2600" dirty="0">
                <a:solidFill>
                  <a:srgbClr val="002060"/>
                </a:solidFill>
                <a:latin typeface="Georgia" panose="02040502050405020303" pitchFamily="18" charset="0"/>
              </a:rPr>
              <a:t>Definisce la logica applicativa di una specifica componente, sono dichiarate tutte le variabili e i metodi che i controller andranno ad implementare</a:t>
            </a:r>
          </a:p>
          <a:p>
            <a:endParaRPr lang="it-IT" dirty="0"/>
          </a:p>
          <a:p>
            <a:endParaRPr lang="it-IT" dirty="0"/>
          </a:p>
          <a:p>
            <a:endParaRPr lang="it-IT" dirty="0"/>
          </a:p>
        </p:txBody>
      </p:sp>
      <p:sp>
        <p:nvSpPr>
          <p:cNvPr id="3" name="CasellaDiTesto 2"/>
          <p:cNvSpPr txBox="1"/>
          <p:nvPr/>
        </p:nvSpPr>
        <p:spPr>
          <a:xfrm>
            <a:off x="5605652" y="2426142"/>
            <a:ext cx="5875020" cy="1938992"/>
          </a:xfrm>
          <a:prstGeom prst="rect">
            <a:avLst/>
          </a:prstGeom>
          <a:noFill/>
        </p:spPr>
        <p:txBody>
          <a:bodyPr wrap="square" rtlCol="0">
            <a:spAutoFit/>
          </a:bodyPr>
          <a:lstStyle/>
          <a:p>
            <a:pPr marL="285750" indent="-285750">
              <a:buFont typeface="Arial" panose="020B0604020202020204" pitchFamily="34" charset="0"/>
              <a:buChar char="•"/>
            </a:pPr>
            <a:r>
              <a:rPr lang="it-IT" sz="2400" dirty="0" err="1">
                <a:solidFill>
                  <a:schemeClr val="accent2">
                    <a:lumMod val="50000"/>
                  </a:schemeClr>
                </a:solidFill>
                <a:latin typeface="Georgia" panose="02040502050405020303" pitchFamily="18" charset="0"/>
              </a:rPr>
              <a:t>setInputsData</a:t>
            </a:r>
            <a:r>
              <a:rPr lang="it-IT" sz="2400" dirty="0">
                <a:solidFill>
                  <a:schemeClr val="accent2">
                    <a:lumMod val="50000"/>
                  </a:schemeClr>
                </a:solidFill>
                <a:latin typeface="Georgia" panose="02040502050405020303" pitchFamily="18" charset="0"/>
              </a:rPr>
              <a:t>() </a:t>
            </a:r>
            <a:r>
              <a:rPr lang="it-IT" sz="2400" dirty="0">
                <a:solidFill>
                  <a:srgbClr val="002060"/>
                </a:solidFill>
                <a:latin typeface="Georgia" panose="02040502050405020303" pitchFamily="18" charset="0"/>
              </a:rPr>
              <a:t>e </a:t>
            </a:r>
            <a:r>
              <a:rPr lang="it-IT" sz="2400" dirty="0" err="1">
                <a:solidFill>
                  <a:schemeClr val="accent2">
                    <a:lumMod val="50000"/>
                  </a:schemeClr>
                </a:solidFill>
                <a:latin typeface="Georgia" panose="02040502050405020303" pitchFamily="18" charset="0"/>
              </a:rPr>
              <a:t>getOutputData</a:t>
            </a:r>
            <a:r>
              <a:rPr lang="it-IT" sz="2400" dirty="0">
                <a:solidFill>
                  <a:schemeClr val="accent2">
                    <a:lumMod val="50000"/>
                  </a:schemeClr>
                </a:solidFill>
                <a:latin typeface="Georgia" panose="02040502050405020303" pitchFamily="18" charset="0"/>
              </a:rPr>
              <a:t>() </a:t>
            </a:r>
            <a:r>
              <a:rPr lang="it-IT" sz="2400" dirty="0">
                <a:solidFill>
                  <a:srgbClr val="002060"/>
                </a:solidFill>
                <a:latin typeface="Georgia" panose="02040502050405020303" pitchFamily="18" charset="0"/>
              </a:rPr>
              <a:t>sono i metodi che vengono implementati da tutti i </a:t>
            </a:r>
            <a:r>
              <a:rPr lang="it-IT" sz="2400" dirty="0" err="1">
                <a:solidFill>
                  <a:srgbClr val="002060"/>
                </a:solidFill>
                <a:latin typeface="Georgia" panose="02040502050405020303" pitchFamily="18" charset="0"/>
              </a:rPr>
              <a:t>controllers</a:t>
            </a:r>
            <a:r>
              <a:rPr lang="it-IT" sz="2400" dirty="0">
                <a:solidFill>
                  <a:srgbClr val="002060"/>
                </a:solidFill>
                <a:latin typeface="Georgia" panose="02040502050405020303" pitchFamily="18" charset="0"/>
              </a:rPr>
              <a:t>, questi servono rispettivamente per prendere dati in ingresso e dare dati in uscita</a:t>
            </a:r>
          </a:p>
        </p:txBody>
      </p:sp>
    </p:spTree>
    <p:extLst>
      <p:ext uri="{BB962C8B-B14F-4D97-AF65-F5344CB8AC3E}">
        <p14:creationId xmlns:p14="http://schemas.microsoft.com/office/powerpoint/2010/main" val="403970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87354" y="0"/>
            <a:ext cx="10166445" cy="1325563"/>
          </a:xfrm>
        </p:spPr>
        <p:txBody>
          <a:bodyPr/>
          <a:lstStyle/>
          <a:p>
            <a:r>
              <a:rPr lang="it-IT" dirty="0">
                <a:solidFill>
                  <a:srgbClr val="002060"/>
                </a:solidFill>
                <a:latin typeface="Georgia" panose="02040502050405020303" pitchFamily="18" charset="0"/>
              </a:rPr>
              <a:t>Estendibilità</a:t>
            </a:r>
          </a:p>
        </p:txBody>
      </p:sp>
      <p:sp>
        <p:nvSpPr>
          <p:cNvPr id="3" name="Segnaposto contenuto 2"/>
          <p:cNvSpPr>
            <a:spLocks noGrp="1"/>
          </p:cNvSpPr>
          <p:nvPr>
            <p:ph idx="1"/>
          </p:nvPr>
        </p:nvSpPr>
        <p:spPr>
          <a:xfrm>
            <a:off x="838200" y="1078174"/>
            <a:ext cx="10515600" cy="5568286"/>
          </a:xfrm>
        </p:spPr>
        <p:txBody>
          <a:bodyPr>
            <a:normAutofit fontScale="85000" lnSpcReduction="20000"/>
          </a:bodyPr>
          <a:lstStyle/>
          <a:p>
            <a:pPr marL="457200" lvl="0" indent="-457200">
              <a:lnSpc>
                <a:spcPct val="150000"/>
              </a:lnSpc>
              <a:buFont typeface="+mj-lt"/>
              <a:buAutoNum type="arabicPeriod"/>
            </a:pPr>
            <a:r>
              <a:rPr lang="it-IT" sz="2100" dirty="0">
                <a:solidFill>
                  <a:srgbClr val="002060"/>
                </a:solidFill>
                <a:latin typeface="Georgia" panose="02040502050405020303" pitchFamily="18" charset="0"/>
              </a:rPr>
              <a:t>Creare una nuova classe Controller</a:t>
            </a:r>
          </a:p>
          <a:p>
            <a:pPr marL="457200" lvl="0" indent="-457200">
              <a:lnSpc>
                <a:spcPct val="150000"/>
              </a:lnSpc>
              <a:buFont typeface="+mj-lt"/>
              <a:buAutoNum type="arabicPeriod"/>
            </a:pPr>
            <a:r>
              <a:rPr lang="it-IT" sz="2100" dirty="0">
                <a:solidFill>
                  <a:srgbClr val="002060"/>
                </a:solidFill>
                <a:latin typeface="Georgia" panose="02040502050405020303" pitchFamily="18" charset="0"/>
              </a:rPr>
              <a:t>Aggiungere all’enumeratore </a:t>
            </a:r>
            <a:r>
              <a:rPr lang="it-IT" sz="2100" dirty="0" err="1">
                <a:solidFill>
                  <a:srgbClr val="002060"/>
                </a:solidFill>
                <a:latin typeface="Georgia" panose="02040502050405020303" pitchFamily="18" charset="0"/>
              </a:rPr>
              <a:t>ComponentType</a:t>
            </a:r>
            <a:r>
              <a:rPr lang="it-IT" sz="2100" dirty="0">
                <a:solidFill>
                  <a:srgbClr val="002060"/>
                </a:solidFill>
                <a:latin typeface="Georgia" panose="02040502050405020303" pitchFamily="18" charset="0"/>
              </a:rPr>
              <a:t> il nuovo tipo della componente che si vuole andare a creare</a:t>
            </a:r>
          </a:p>
          <a:p>
            <a:pPr marL="457200" lvl="0" indent="-457200">
              <a:lnSpc>
                <a:spcPct val="150000"/>
              </a:lnSpc>
              <a:buFont typeface="+mj-lt"/>
              <a:buAutoNum type="arabicPeriod"/>
            </a:pPr>
            <a:r>
              <a:rPr lang="it-IT" sz="2100" dirty="0">
                <a:solidFill>
                  <a:srgbClr val="002060"/>
                </a:solidFill>
                <a:latin typeface="Georgia" panose="02040502050405020303" pitchFamily="18" charset="0"/>
              </a:rPr>
              <a:t>Aggiungere, eventualmente, all’enumeratore </a:t>
            </a:r>
            <a:r>
              <a:rPr lang="it-IT" sz="2100" dirty="0" err="1">
                <a:solidFill>
                  <a:srgbClr val="002060"/>
                </a:solidFill>
                <a:latin typeface="Georgia" panose="02040502050405020303" pitchFamily="18" charset="0"/>
              </a:rPr>
              <a:t>DataType</a:t>
            </a:r>
            <a:r>
              <a:rPr lang="it-IT" sz="2100" dirty="0">
                <a:solidFill>
                  <a:srgbClr val="002060"/>
                </a:solidFill>
                <a:latin typeface="Georgia" panose="02040502050405020303" pitchFamily="18" charset="0"/>
              </a:rPr>
              <a:t> il nuovo tipo di dato che deve elaborare il Controller</a:t>
            </a:r>
          </a:p>
          <a:p>
            <a:pPr marL="457200" lvl="0" indent="-457200">
              <a:lnSpc>
                <a:spcPct val="150000"/>
              </a:lnSpc>
              <a:buFont typeface="+mj-lt"/>
              <a:buAutoNum type="arabicPeriod"/>
            </a:pPr>
            <a:r>
              <a:rPr lang="it-IT" sz="2100" dirty="0">
                <a:solidFill>
                  <a:srgbClr val="002060"/>
                </a:solidFill>
                <a:latin typeface="Georgia" panose="02040502050405020303" pitchFamily="18" charset="0"/>
              </a:rPr>
              <a:t>Prendere i vari metodi e proprietà dal protocollo Component Controller ed implementarli nel nuovo Controller</a:t>
            </a:r>
          </a:p>
          <a:p>
            <a:pPr marL="457200" lvl="0" indent="-457200">
              <a:lnSpc>
                <a:spcPct val="150000"/>
              </a:lnSpc>
              <a:buFont typeface="+mj-lt"/>
              <a:buAutoNum type="arabicPeriod"/>
            </a:pPr>
            <a:r>
              <a:rPr lang="it-IT" sz="2100" dirty="0">
                <a:solidFill>
                  <a:srgbClr val="002060"/>
                </a:solidFill>
                <a:latin typeface="Georgia" panose="02040502050405020303" pitchFamily="18" charset="0"/>
              </a:rPr>
              <a:t>Implementare i metodi che caratterizzano il Controller</a:t>
            </a:r>
          </a:p>
          <a:p>
            <a:pPr marL="457200" lvl="0" indent="-457200">
              <a:lnSpc>
                <a:spcPct val="150000"/>
              </a:lnSpc>
              <a:buFont typeface="+mj-lt"/>
              <a:buAutoNum type="arabicPeriod"/>
            </a:pPr>
            <a:r>
              <a:rPr lang="it-IT" sz="2100" dirty="0">
                <a:solidFill>
                  <a:srgbClr val="002060"/>
                </a:solidFill>
                <a:latin typeface="Georgia" panose="02040502050405020303" pitchFamily="18" charset="0"/>
              </a:rPr>
              <a:t>Creare una nuova schermata </a:t>
            </a:r>
            <a:r>
              <a:rPr lang="it-IT" sz="2100" dirty="0" err="1">
                <a:solidFill>
                  <a:srgbClr val="002060"/>
                </a:solidFill>
                <a:latin typeface="Georgia" panose="02040502050405020303" pitchFamily="18" charset="0"/>
              </a:rPr>
              <a:t>ViewController</a:t>
            </a:r>
            <a:r>
              <a:rPr lang="it-IT" sz="2100" dirty="0">
                <a:solidFill>
                  <a:srgbClr val="002060"/>
                </a:solidFill>
                <a:latin typeface="Georgia" panose="02040502050405020303" pitchFamily="18" charset="0"/>
              </a:rPr>
              <a:t> nello </a:t>
            </a:r>
            <a:r>
              <a:rPr lang="it-IT" sz="2100" dirty="0" err="1">
                <a:solidFill>
                  <a:srgbClr val="002060"/>
                </a:solidFill>
                <a:latin typeface="Georgia" panose="02040502050405020303" pitchFamily="18" charset="0"/>
              </a:rPr>
              <a:t>storyboard</a:t>
            </a:r>
            <a:r>
              <a:rPr lang="it-IT" sz="2100" dirty="0">
                <a:solidFill>
                  <a:srgbClr val="002060"/>
                </a:solidFill>
                <a:latin typeface="Georgia" panose="02040502050405020303" pitchFamily="18" charset="0"/>
              </a:rPr>
              <a:t> dell’applicazione, per creare una connessione tra l’interfaccia utente e il codice implementato dal Controller</a:t>
            </a:r>
          </a:p>
          <a:p>
            <a:pPr marL="457200" lvl="0" indent="-457200">
              <a:lnSpc>
                <a:spcPct val="150000"/>
              </a:lnSpc>
              <a:buFont typeface="+mj-lt"/>
              <a:buAutoNum type="arabicPeriod"/>
            </a:pPr>
            <a:r>
              <a:rPr lang="it-IT" sz="2100" dirty="0">
                <a:solidFill>
                  <a:srgbClr val="002060"/>
                </a:solidFill>
                <a:latin typeface="Georgia" panose="02040502050405020303" pitchFamily="18" charset="0"/>
              </a:rPr>
              <a:t>Collegare la </a:t>
            </a:r>
            <a:r>
              <a:rPr lang="it-IT" sz="2100" dirty="0" err="1">
                <a:solidFill>
                  <a:srgbClr val="002060"/>
                </a:solidFill>
                <a:latin typeface="Georgia" panose="02040502050405020303" pitchFamily="18" charset="0"/>
              </a:rPr>
              <a:t>View</a:t>
            </a:r>
            <a:r>
              <a:rPr lang="it-IT" sz="2100" dirty="0">
                <a:solidFill>
                  <a:srgbClr val="002060"/>
                </a:solidFill>
                <a:latin typeface="Georgia" panose="02040502050405020303" pitchFamily="18" charset="0"/>
              </a:rPr>
              <a:t> alla classe Controller e inserire nello </a:t>
            </a:r>
            <a:r>
              <a:rPr lang="it-IT" sz="2100" dirty="0" err="1">
                <a:solidFill>
                  <a:srgbClr val="002060"/>
                </a:solidFill>
                <a:latin typeface="Georgia" panose="02040502050405020303" pitchFamily="18" charset="0"/>
              </a:rPr>
              <a:t>storyboard</a:t>
            </a:r>
            <a:r>
              <a:rPr lang="it-IT" sz="2100" dirty="0">
                <a:solidFill>
                  <a:srgbClr val="002060"/>
                </a:solidFill>
                <a:latin typeface="Georgia" panose="02040502050405020303" pitchFamily="18" charset="0"/>
              </a:rPr>
              <a:t> ID il tipo della componente</a:t>
            </a:r>
          </a:p>
          <a:p>
            <a:pPr marL="457200" lvl="0" indent="-457200">
              <a:lnSpc>
                <a:spcPct val="150000"/>
              </a:lnSpc>
              <a:buFont typeface="+mj-lt"/>
              <a:buAutoNum type="arabicPeriod"/>
            </a:pPr>
            <a:r>
              <a:rPr lang="it-IT" sz="2100" dirty="0">
                <a:solidFill>
                  <a:srgbClr val="002060"/>
                </a:solidFill>
                <a:latin typeface="Georgia" panose="02040502050405020303" pitchFamily="18" charset="0"/>
              </a:rPr>
              <a:t>Infine, inserire nel metodo </a:t>
            </a:r>
            <a:r>
              <a:rPr lang="it-IT" sz="2100" dirty="0" err="1">
                <a:solidFill>
                  <a:srgbClr val="002060"/>
                </a:solidFill>
                <a:latin typeface="Georgia" panose="02040502050405020303" pitchFamily="18" charset="0"/>
              </a:rPr>
              <a:t>viewDidLoad</a:t>
            </a:r>
            <a:r>
              <a:rPr lang="it-IT" sz="2100" dirty="0">
                <a:solidFill>
                  <a:srgbClr val="002060"/>
                </a:solidFill>
                <a:latin typeface="Georgia" panose="02040502050405020303" pitchFamily="18" charset="0"/>
              </a:rPr>
              <a:t>() del </a:t>
            </a:r>
            <a:r>
              <a:rPr lang="it-IT" sz="2100" dirty="0" err="1">
                <a:solidFill>
                  <a:srgbClr val="002060"/>
                </a:solidFill>
                <a:latin typeface="Georgia" panose="02040502050405020303" pitchFamily="18" charset="0"/>
              </a:rPr>
              <a:t>ViewController</a:t>
            </a:r>
            <a:r>
              <a:rPr lang="it-IT" sz="2100" dirty="0">
                <a:solidFill>
                  <a:srgbClr val="002060"/>
                </a:solidFill>
                <a:latin typeface="Georgia" panose="02040502050405020303" pitchFamily="18" charset="0"/>
              </a:rPr>
              <a:t>, i metodi del Controller</a:t>
            </a:r>
          </a:p>
          <a:p>
            <a:endParaRPr lang="it-IT" dirty="0"/>
          </a:p>
        </p:txBody>
      </p:sp>
    </p:spTree>
    <p:extLst>
      <p:ext uri="{BB962C8B-B14F-4D97-AF65-F5344CB8AC3E}">
        <p14:creationId xmlns:p14="http://schemas.microsoft.com/office/powerpoint/2010/main" val="190450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30872" y="153159"/>
            <a:ext cx="10515600" cy="1325563"/>
          </a:xfrm>
        </p:spPr>
        <p:txBody>
          <a:bodyPr/>
          <a:lstStyle/>
          <a:p>
            <a:pPr algn="ctr"/>
            <a:r>
              <a:rPr lang="it-IT" dirty="0">
                <a:solidFill>
                  <a:srgbClr val="002060"/>
                </a:solidFill>
                <a:latin typeface="Georgia" panose="02040502050405020303" pitchFamily="18" charset="0"/>
              </a:rPr>
              <a:t>Esecuzione di </a:t>
            </a:r>
            <a:r>
              <a:rPr lang="it-IT" dirty="0" err="1">
                <a:solidFill>
                  <a:srgbClr val="002060"/>
                </a:solidFill>
                <a:latin typeface="Georgia" panose="02040502050405020303" pitchFamily="18" charset="0"/>
              </a:rPr>
              <a:t>microapp</a:t>
            </a:r>
            <a:endParaRPr lang="it-IT" dirty="0">
              <a:solidFill>
                <a:srgbClr val="002060"/>
              </a:solidFill>
              <a:latin typeface="Georgia" panose="02040502050405020303" pitchFamily="18" charset="0"/>
            </a:endParaRPr>
          </a:p>
        </p:txBody>
      </p:sp>
      <p:sp>
        <p:nvSpPr>
          <p:cNvPr id="5" name="Segnaposto contenuto 2"/>
          <p:cNvSpPr>
            <a:spLocks noGrp="1"/>
          </p:cNvSpPr>
          <p:nvPr>
            <p:ph idx="1"/>
          </p:nvPr>
        </p:nvSpPr>
        <p:spPr>
          <a:xfrm>
            <a:off x="3586321" y="2658138"/>
            <a:ext cx="4804702" cy="2077635"/>
          </a:xfrm>
        </p:spPr>
        <p:txBody>
          <a:bodyPr/>
          <a:lstStyle/>
          <a:p>
            <a:pPr marL="0" indent="0">
              <a:buNone/>
            </a:pPr>
            <a:r>
              <a:rPr lang="it-IT" dirty="0">
                <a:solidFill>
                  <a:srgbClr val="002060"/>
                </a:solidFill>
                <a:latin typeface="Georgia" panose="02040502050405020303" pitchFamily="18" charset="0"/>
              </a:rPr>
              <a:t>All’avvio dell’applicazione è presentata una schermata iniziale da cui selezionare l’operazione da svolgere</a:t>
            </a:r>
          </a:p>
          <a:p>
            <a:endParaRPr lang="it-IT" dirty="0"/>
          </a:p>
          <a:p>
            <a:endParaRPr lang="it-IT" dirty="0"/>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61" y="968042"/>
            <a:ext cx="3533775" cy="5457825"/>
          </a:xfrm>
          <a:prstGeom prst="rect">
            <a:avLst/>
          </a:prstGeom>
        </p:spPr>
      </p:pic>
      <p:pic>
        <p:nvPicPr>
          <p:cNvPr id="4" name="Im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648" y="1088283"/>
            <a:ext cx="3533775" cy="5457825"/>
          </a:xfrm>
          <a:prstGeom prst="rect">
            <a:avLst/>
          </a:prstGeom>
        </p:spPr>
      </p:pic>
    </p:spTree>
    <p:extLst>
      <p:ext uri="{BB962C8B-B14F-4D97-AF65-F5344CB8AC3E}">
        <p14:creationId xmlns:p14="http://schemas.microsoft.com/office/powerpoint/2010/main" val="139526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4004" y="27296"/>
            <a:ext cx="9354344" cy="1280890"/>
          </a:xfrm>
        </p:spPr>
        <p:txBody>
          <a:bodyPr/>
          <a:lstStyle/>
          <a:p>
            <a:pPr algn="ctr"/>
            <a:r>
              <a:rPr lang="it-IT" dirty="0">
                <a:solidFill>
                  <a:srgbClr val="002060"/>
                </a:solidFill>
                <a:latin typeface="Georgia" panose="02040502050405020303" pitchFamily="18" charset="0"/>
              </a:rPr>
              <a:t>Composizione di </a:t>
            </a:r>
            <a:r>
              <a:rPr lang="it-IT" dirty="0" err="1">
                <a:solidFill>
                  <a:srgbClr val="002060"/>
                </a:solidFill>
                <a:latin typeface="Georgia" panose="02040502050405020303" pitchFamily="18" charset="0"/>
              </a:rPr>
              <a:t>TakeSend&amp;Notify</a:t>
            </a:r>
            <a:endParaRPr lang="it-IT" dirty="0">
              <a:solidFill>
                <a:srgbClr val="002060"/>
              </a:solidFill>
              <a:latin typeface="Georgia" panose="02040502050405020303" pitchFamily="18" charset="0"/>
            </a:endParaRPr>
          </a:p>
        </p:txBody>
      </p:sp>
      <p:sp>
        <p:nvSpPr>
          <p:cNvPr id="3" name="CasellaDiTesto 2"/>
          <p:cNvSpPr txBox="1"/>
          <p:nvPr/>
        </p:nvSpPr>
        <p:spPr>
          <a:xfrm>
            <a:off x="5799847" y="1221805"/>
            <a:ext cx="2382383" cy="369332"/>
          </a:xfrm>
          <a:prstGeom prst="rect">
            <a:avLst/>
          </a:prstGeom>
          <a:noFill/>
        </p:spPr>
        <p:txBody>
          <a:bodyPr wrap="none" rtlCol="0">
            <a:spAutoFit/>
          </a:bodyPr>
          <a:lstStyle/>
          <a:p>
            <a:r>
              <a:rPr lang="it-IT" dirty="0">
                <a:solidFill>
                  <a:srgbClr val="002060"/>
                </a:solidFill>
                <a:latin typeface="Georgia" panose="02040502050405020303" pitchFamily="18" charset="0"/>
              </a:rPr>
              <a:t>Grafo della </a:t>
            </a:r>
            <a:r>
              <a:rPr lang="it-IT" dirty="0" err="1">
                <a:solidFill>
                  <a:srgbClr val="002060"/>
                </a:solidFill>
                <a:latin typeface="Georgia" panose="02040502050405020303" pitchFamily="18" charset="0"/>
              </a:rPr>
              <a:t>microApp</a:t>
            </a:r>
            <a:endParaRPr lang="it-IT" dirty="0">
              <a:solidFill>
                <a:srgbClr val="002060"/>
              </a:solidFill>
              <a:latin typeface="Georgia" panose="02040502050405020303" pitchFamily="18" charset="0"/>
            </a:endParaRPr>
          </a:p>
        </p:txBody>
      </p:sp>
      <p:sp>
        <p:nvSpPr>
          <p:cNvPr id="8" name="CasellaDiTesto 7"/>
          <p:cNvSpPr txBox="1"/>
          <p:nvPr/>
        </p:nvSpPr>
        <p:spPr>
          <a:xfrm>
            <a:off x="4230806" y="5058847"/>
            <a:ext cx="5522666" cy="369332"/>
          </a:xfrm>
          <a:prstGeom prst="rect">
            <a:avLst/>
          </a:prstGeom>
          <a:noFill/>
        </p:spPr>
        <p:txBody>
          <a:bodyPr wrap="none" rtlCol="0">
            <a:spAutoFit/>
          </a:bodyPr>
          <a:lstStyle/>
          <a:p>
            <a:r>
              <a:rPr lang="it-IT" dirty="0">
                <a:solidFill>
                  <a:srgbClr val="002060"/>
                </a:solidFill>
                <a:latin typeface="Georgia" panose="02040502050405020303" pitchFamily="18" charset="0"/>
              </a:rPr>
              <a:t>Componenti ordinate secondo il flusso di esecuzione</a:t>
            </a:r>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0305" y="5341799"/>
            <a:ext cx="8561696" cy="1416132"/>
          </a:xfrm>
          <a:prstGeom prst="rect">
            <a:avLst/>
          </a:prstGeom>
        </p:spPr>
      </p:pic>
      <p:pic>
        <p:nvPicPr>
          <p:cNvPr id="9" name="Immagin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9847" y="1677518"/>
            <a:ext cx="4898501" cy="3467710"/>
          </a:xfrm>
          <a:prstGeom prst="rect">
            <a:avLst/>
          </a:prstGeom>
        </p:spPr>
      </p:pic>
      <p:pic>
        <p:nvPicPr>
          <p:cNvPr id="10" name="Immagin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997" y="1054929"/>
            <a:ext cx="3533775" cy="5457825"/>
          </a:xfrm>
          <a:prstGeom prst="rect">
            <a:avLst/>
          </a:prstGeom>
        </p:spPr>
      </p:pic>
    </p:spTree>
    <p:extLst>
      <p:ext uri="{BB962C8B-B14F-4D97-AF65-F5344CB8AC3E}">
        <p14:creationId xmlns:p14="http://schemas.microsoft.com/office/powerpoint/2010/main" val="110521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6829</TotalTime>
  <Words>945</Words>
  <Application>Microsoft Office PowerPoint</Application>
  <PresentationFormat>Widescreen</PresentationFormat>
  <Paragraphs>102</Paragraphs>
  <Slides>12</Slides>
  <Notes>10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Georgia</vt:lpstr>
      <vt:lpstr>Trebuchet MS</vt:lpstr>
      <vt:lpstr>Tw Cen MT</vt:lpstr>
      <vt:lpstr>Circuito</vt:lpstr>
      <vt:lpstr>Presentazione standard di PowerPoint</vt:lpstr>
      <vt:lpstr>MicroApp iOS </vt:lpstr>
      <vt:lpstr>Struttura di MicroAppEngine iOS</vt:lpstr>
      <vt:lpstr>Isolamento della Componente</vt:lpstr>
      <vt:lpstr>La classe Component</vt:lpstr>
      <vt:lpstr>Il Protocol Component Controller</vt:lpstr>
      <vt:lpstr>Estendibilità</vt:lpstr>
      <vt:lpstr>Esecuzione di microapp</vt:lpstr>
      <vt:lpstr>Composizione di TakeSend&amp;Notify</vt:lpstr>
      <vt:lpstr>Esecuzione di TakeSend&amp;Notify</vt:lpstr>
      <vt:lpstr>Sviluppi Futuri</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di  MicroAppEngine iOS:</dc:title>
  <dc:creator>Peppe Abagnale</dc:creator>
  <cp:lastModifiedBy>Roberto Gagliardi</cp:lastModifiedBy>
  <cp:revision>67</cp:revision>
  <dcterms:created xsi:type="dcterms:W3CDTF">2017-10-16T16:05:10Z</dcterms:created>
  <dcterms:modified xsi:type="dcterms:W3CDTF">2017-10-24T11:37:28Z</dcterms:modified>
</cp:coreProperties>
</file>