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8"/>
    <p:restoredTop sz="95246"/>
  </p:normalViewPr>
  <p:slideViewPr>
    <p:cSldViewPr snapToGrid="0">
      <p:cViewPr varScale="1">
        <p:scale>
          <a:sx n="83" d="100"/>
          <a:sy n="83" d="100"/>
        </p:scale>
        <p:origin x="9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280275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406772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774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281392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6279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338405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35374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177894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422862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92B97-5614-5049-9DDE-2A895E623760}" type="datetimeFigureOut">
              <a:rPr lang="en-US" smtClean="0"/>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344805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D92B97-5614-5049-9DDE-2A895E623760}" type="datetimeFigureOut">
              <a:rPr lang="en-US" smtClean="0"/>
              <a:t>6/18/24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299561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D92B97-5614-5049-9DDE-2A895E623760}" type="datetimeFigureOut">
              <a:rPr lang="en-US" smtClean="0"/>
              <a:t>6/18/24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95427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92B97-5614-5049-9DDE-2A895E623760}" type="datetimeFigureOut">
              <a:rPr lang="en-US" smtClean="0"/>
              <a:t>6/18/24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240162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92B97-5614-5049-9DDE-2A895E623760}" type="datetimeFigureOut">
              <a:rPr lang="en-US" smtClean="0"/>
              <a:t>6/18/24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138141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92B97-5614-5049-9DDE-2A895E623760}" type="datetimeFigureOut">
              <a:rPr lang="en-US" smtClean="0"/>
              <a:t>6/18/24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42D07-9F40-9A4E-9DF4-BA5C3F6BB2C0}" type="slidenum">
              <a:rPr lang="en-US" smtClean="0"/>
              <a:t>‹#›</a:t>
            </a:fld>
            <a:endParaRPr lang="en-US"/>
          </a:p>
        </p:txBody>
      </p:sp>
    </p:spTree>
    <p:extLst>
      <p:ext uri="{BB962C8B-B14F-4D97-AF65-F5344CB8AC3E}">
        <p14:creationId xmlns:p14="http://schemas.microsoft.com/office/powerpoint/2010/main" val="144446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42D07-9F40-9A4E-9DF4-BA5C3F6BB2C0}" type="slidenum">
              <a:rPr lang="en-US" smtClean="0"/>
              <a:t>‹#›</a:t>
            </a:fld>
            <a:endParaRPr lang="en-US"/>
          </a:p>
        </p:txBody>
      </p:sp>
      <p:sp>
        <p:nvSpPr>
          <p:cNvPr id="5" name="Date Placeholder 4"/>
          <p:cNvSpPr>
            <a:spLocks noGrp="1"/>
          </p:cNvSpPr>
          <p:nvPr>
            <p:ph type="dt" sz="half" idx="10"/>
          </p:nvPr>
        </p:nvSpPr>
        <p:spPr/>
        <p:txBody>
          <a:bodyPr/>
          <a:lstStyle/>
          <a:p>
            <a:fld id="{17D92B97-5614-5049-9DDE-2A895E623760}" type="datetimeFigureOut">
              <a:rPr lang="en-US" smtClean="0"/>
              <a:t>6/18/24</a:t>
            </a:fld>
            <a:endParaRPr lang="en-US"/>
          </a:p>
        </p:txBody>
      </p:sp>
    </p:spTree>
    <p:extLst>
      <p:ext uri="{BB962C8B-B14F-4D97-AF65-F5344CB8AC3E}">
        <p14:creationId xmlns:p14="http://schemas.microsoft.com/office/powerpoint/2010/main" val="212043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D92B97-5614-5049-9DDE-2A895E623760}" type="datetimeFigureOut">
              <a:rPr lang="en-US" smtClean="0"/>
              <a:t>6/18/24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442D07-9F40-9A4E-9DF4-BA5C3F6BB2C0}" type="slidenum">
              <a:rPr lang="en-US" smtClean="0"/>
              <a:t>‹#›</a:t>
            </a:fld>
            <a:endParaRPr lang="en-US"/>
          </a:p>
        </p:txBody>
      </p:sp>
    </p:spTree>
    <p:extLst>
      <p:ext uri="{BB962C8B-B14F-4D97-AF65-F5344CB8AC3E}">
        <p14:creationId xmlns:p14="http://schemas.microsoft.com/office/powerpoint/2010/main" val="2682305100"/>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neesabagus/" TargetMode="External"/><Relationship Id="rId2" Type="http://schemas.openxmlformats.org/officeDocument/2006/relationships/hyperlink" Target="mailto:anees.bagus@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6611-F560-318E-6C05-098A8E536B5B}"/>
              </a:ext>
            </a:extLst>
          </p:cNvPr>
          <p:cNvSpPr>
            <a:spLocks noGrp="1"/>
          </p:cNvSpPr>
          <p:nvPr>
            <p:ph type="ctrTitle"/>
          </p:nvPr>
        </p:nvSpPr>
        <p:spPr>
          <a:xfrm>
            <a:off x="627677" y="936522"/>
            <a:ext cx="8915399" cy="3384755"/>
          </a:xfrm>
        </p:spPr>
        <p:txBody>
          <a:bodyPr>
            <a:normAutofit fontScale="90000"/>
          </a:bodyPr>
          <a:lstStyle/>
          <a:p>
            <a:pPr algn="ctr">
              <a:lnSpc>
                <a:spcPct val="150000"/>
              </a:lnSpc>
            </a:pPr>
            <a:r>
              <a:rPr lang="en-US" sz="5400" dirty="0">
                <a:solidFill>
                  <a:schemeClr val="tx1">
                    <a:lumMod val="65000"/>
                    <a:lumOff val="35000"/>
                  </a:schemeClr>
                </a:solidFill>
                <a:latin typeface="IBM Plex Sans"/>
              </a:rPr>
              <a:t>Analyzing eCommerce Business Performance with SQL</a:t>
            </a:r>
            <a:br>
              <a:rPr lang="en-US" sz="5400" dirty="0">
                <a:solidFill>
                  <a:schemeClr val="tx1"/>
                </a:solidFill>
                <a:latin typeface="IBM Plex Sans"/>
              </a:rPr>
            </a:br>
            <a:endParaRPr lang="en-US" dirty="0">
              <a:solidFill>
                <a:schemeClr val="tx1"/>
              </a:solidFill>
            </a:endParaRPr>
          </a:p>
        </p:txBody>
      </p:sp>
      <p:sp>
        <p:nvSpPr>
          <p:cNvPr id="3" name="Subtitle 2">
            <a:extLst>
              <a:ext uri="{FF2B5EF4-FFF2-40B4-BE49-F238E27FC236}">
                <a16:creationId xmlns:a16="http://schemas.microsoft.com/office/drawing/2014/main" id="{B58A3ECC-0201-77B5-3195-8C54452C08AC}"/>
              </a:ext>
            </a:extLst>
          </p:cNvPr>
          <p:cNvSpPr>
            <a:spLocks noGrp="1"/>
          </p:cNvSpPr>
          <p:nvPr>
            <p:ph type="subTitle" idx="1"/>
          </p:nvPr>
        </p:nvSpPr>
        <p:spPr>
          <a:xfrm>
            <a:off x="486365" y="4072707"/>
            <a:ext cx="8915399" cy="2648434"/>
          </a:xfrm>
        </p:spPr>
        <p:txBody>
          <a:bodyPr/>
          <a:lstStyle/>
          <a:p>
            <a:pPr algn="l"/>
            <a:r>
              <a:rPr lang="en-US" b="1" dirty="0"/>
              <a:t>Anees Bagus MPH, MBA</a:t>
            </a:r>
            <a:endParaRPr lang="en-US" dirty="0">
              <a:hlinkClick r:id="rId2"/>
            </a:endParaRPr>
          </a:p>
          <a:p>
            <a:pPr algn="l"/>
            <a:r>
              <a:rPr lang="en-US" dirty="0">
                <a:hlinkClick r:id="rId2"/>
              </a:rPr>
              <a:t>anees.bagus@gmail.com</a:t>
            </a:r>
            <a:endParaRPr lang="en-US" dirty="0"/>
          </a:p>
          <a:p>
            <a:pPr algn="l"/>
            <a:r>
              <a:rPr lang="en-US" dirty="0">
                <a:hlinkClick r:id="rId3"/>
              </a:rPr>
              <a:t>https://www.linkedin.com/in/aneesabagus/</a:t>
            </a:r>
            <a:endParaRPr lang="en-US" dirty="0"/>
          </a:p>
          <a:p>
            <a:pPr algn="l"/>
            <a:endParaRPr lang="en-US" dirty="0"/>
          </a:p>
          <a:p>
            <a:pPr algn="l"/>
            <a:r>
              <a:rPr lang="en-US" dirty="0"/>
              <a:t>Data professional with abilities in analyzing and solving problems through data-driven decision-making. Proficient in Python, SQL, statistics, and various business intelligence tool with experience in project management. </a:t>
            </a:r>
          </a:p>
          <a:p>
            <a:pPr algn="l"/>
            <a:endParaRPr lang="en-US" b="1" dirty="0"/>
          </a:p>
          <a:p>
            <a:pPr algn="l"/>
            <a:endParaRPr lang="en-US" dirty="0"/>
          </a:p>
        </p:txBody>
      </p:sp>
      <p:pic>
        <p:nvPicPr>
          <p:cNvPr id="5" name="Picture 4">
            <a:extLst>
              <a:ext uri="{FF2B5EF4-FFF2-40B4-BE49-F238E27FC236}">
                <a16:creationId xmlns:a16="http://schemas.microsoft.com/office/drawing/2014/main" id="{3C992117-581C-1625-0B51-A1AD18C01DBC}"/>
              </a:ext>
            </a:extLst>
          </p:cNvPr>
          <p:cNvPicPr>
            <a:picLocks noChangeAspect="1"/>
          </p:cNvPicPr>
          <p:nvPr/>
        </p:nvPicPr>
        <p:blipFill>
          <a:blip r:embed="rId4"/>
          <a:stretch>
            <a:fillRect/>
          </a:stretch>
        </p:blipFill>
        <p:spPr>
          <a:xfrm>
            <a:off x="5552894" y="2930936"/>
            <a:ext cx="2283542" cy="2283542"/>
          </a:xfrm>
          <a:prstGeom prst="rect">
            <a:avLst/>
          </a:prstGeom>
        </p:spPr>
      </p:pic>
    </p:spTree>
    <p:extLst>
      <p:ext uri="{BB962C8B-B14F-4D97-AF65-F5344CB8AC3E}">
        <p14:creationId xmlns:p14="http://schemas.microsoft.com/office/powerpoint/2010/main" val="288558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2586F-EA99-977C-630E-3D2D1A6C35E5}"/>
              </a:ext>
            </a:extLst>
          </p:cNvPr>
          <p:cNvSpPr>
            <a:spLocks noGrp="1"/>
          </p:cNvSpPr>
          <p:nvPr>
            <p:ph idx="1"/>
          </p:nvPr>
        </p:nvSpPr>
        <p:spPr>
          <a:xfrm>
            <a:off x="677334" y="4060556"/>
            <a:ext cx="8596668" cy="1980806"/>
          </a:xfrm>
        </p:spPr>
        <p:txBody>
          <a:bodyPr>
            <a:normAutofit fontScale="92500" lnSpcReduction="10000"/>
          </a:bodyPr>
          <a:lstStyle/>
          <a:p>
            <a:r>
              <a:rPr lang="en-US" dirty="0"/>
              <a:t>The type of payment most used by customers in the last 3 years is credit card with a total transaction of 76,795.</a:t>
            </a:r>
          </a:p>
          <a:p>
            <a:r>
              <a:rPr lang="en-US" dirty="0"/>
              <a:t>Credit card payments are the most favored payment type by customers.</a:t>
            </a:r>
          </a:p>
          <a:p>
            <a:r>
              <a:rPr lang="en-US" b="0" i="0" dirty="0">
                <a:effectLst/>
              </a:rPr>
              <a:t>Other payment types used by customers in sequence are boleto (19,784 transactions), vouchers (5,775 transactions), and debit cards (1,529 transactions).</a:t>
            </a:r>
          </a:p>
          <a:p>
            <a:r>
              <a:rPr lang="en-US" dirty="0"/>
              <a:t>There were 3 transactions whose payment type was unknown in 2018</a:t>
            </a:r>
          </a:p>
        </p:txBody>
      </p:sp>
      <p:sp>
        <p:nvSpPr>
          <p:cNvPr id="4" name="Title 1">
            <a:extLst>
              <a:ext uri="{FF2B5EF4-FFF2-40B4-BE49-F238E27FC236}">
                <a16:creationId xmlns:a16="http://schemas.microsoft.com/office/drawing/2014/main" id="{504D1BFA-E682-D0E0-2DBB-3FD2F3885462}"/>
              </a:ext>
            </a:extLst>
          </p:cNvPr>
          <p:cNvSpPr>
            <a:spLocks noGrp="1"/>
          </p:cNvSpPr>
          <p:nvPr>
            <p:ph type="title"/>
          </p:nvPr>
        </p:nvSpPr>
        <p:spPr>
          <a:xfrm>
            <a:off x="677334" y="609600"/>
            <a:ext cx="8596668" cy="1320800"/>
          </a:xfrm>
        </p:spPr>
        <p:txBody>
          <a:bodyPr/>
          <a:lstStyle/>
          <a:p>
            <a:r>
              <a:rPr lang="en-US" dirty="0"/>
              <a:t>Analysis of Annual Payment Type Usage</a:t>
            </a:r>
          </a:p>
        </p:txBody>
      </p:sp>
      <p:sp>
        <p:nvSpPr>
          <p:cNvPr id="5" name="Freeform 4">
            <a:extLst>
              <a:ext uri="{FF2B5EF4-FFF2-40B4-BE49-F238E27FC236}">
                <a16:creationId xmlns:a16="http://schemas.microsoft.com/office/drawing/2014/main" id="{43ACF032-2F33-819A-6669-EDDA27155F00}"/>
              </a:ext>
            </a:extLst>
          </p:cNvPr>
          <p:cNvSpPr/>
          <p:nvPr/>
        </p:nvSpPr>
        <p:spPr>
          <a:xfrm>
            <a:off x="2805905" y="1332854"/>
            <a:ext cx="4339525" cy="2727702"/>
          </a:xfrm>
          <a:custGeom>
            <a:avLst/>
            <a:gdLst/>
            <a:ahLst/>
            <a:cxnLst/>
            <a:rect l="l" t="t" r="r" b="b"/>
            <a:pathLst>
              <a:path w="3657600" h="2612136">
                <a:moveTo>
                  <a:pt x="0" y="0"/>
                </a:moveTo>
                <a:lnTo>
                  <a:pt x="3657600" y="0"/>
                </a:lnTo>
                <a:lnTo>
                  <a:pt x="3657600" y="2612136"/>
                </a:lnTo>
                <a:lnTo>
                  <a:pt x="0" y="2612136"/>
                </a:lnTo>
                <a:lnTo>
                  <a:pt x="0" y="0"/>
                </a:lnTo>
                <a:close/>
              </a:path>
            </a:pathLst>
          </a:custGeom>
          <a:blipFill>
            <a:blip r:embed="rId2"/>
            <a:stretch>
              <a:fillRect/>
            </a:stretch>
          </a:blipFill>
        </p:spPr>
      </p:sp>
    </p:spTree>
    <p:extLst>
      <p:ext uri="{BB962C8B-B14F-4D97-AF65-F5344CB8AC3E}">
        <p14:creationId xmlns:p14="http://schemas.microsoft.com/office/powerpoint/2010/main" val="196540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A9FC-D360-5C24-4061-534FEA5EA1E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938DA48-EA70-496F-A793-BCDA563859D1}"/>
              </a:ext>
            </a:extLst>
          </p:cNvPr>
          <p:cNvSpPr>
            <a:spLocks noGrp="1"/>
          </p:cNvSpPr>
          <p:nvPr>
            <p:ph idx="1"/>
          </p:nvPr>
        </p:nvSpPr>
        <p:spPr/>
        <p:txBody>
          <a:bodyPr/>
          <a:lstStyle/>
          <a:p>
            <a:r>
              <a:rPr lang="en-US" dirty="0"/>
              <a:t>In any company, measuring business performance is very important to track, monitor and assess the success or failure of various business processes. Therefore, we will analyze business performance for an eCommerce company, taking into account several business metrics, namely customer growth, product quality, and payment type.</a:t>
            </a:r>
          </a:p>
        </p:txBody>
      </p:sp>
    </p:spTree>
    <p:extLst>
      <p:ext uri="{BB962C8B-B14F-4D97-AF65-F5344CB8AC3E}">
        <p14:creationId xmlns:p14="http://schemas.microsoft.com/office/powerpoint/2010/main" val="154065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44F0-37DD-DFFC-A856-E7C26F4029B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4C7D4301-692A-91B3-5787-7EFD5A45B5B4}"/>
              </a:ext>
            </a:extLst>
          </p:cNvPr>
          <p:cNvSpPr>
            <a:spLocks noGrp="1"/>
          </p:cNvSpPr>
          <p:nvPr>
            <p:ph idx="1"/>
          </p:nvPr>
        </p:nvSpPr>
        <p:spPr/>
        <p:txBody>
          <a:bodyPr/>
          <a:lstStyle/>
          <a:p>
            <a:r>
              <a:rPr lang="en-US" dirty="0"/>
              <a:t>In this dataset there are 8 tables consisting of: orders, </a:t>
            </a:r>
            <a:r>
              <a:rPr lang="en-US" dirty="0" err="1"/>
              <a:t>order_items</a:t>
            </a:r>
            <a:r>
              <a:rPr lang="en-US" dirty="0"/>
              <a:t>, </a:t>
            </a:r>
            <a:r>
              <a:rPr lang="en-US" dirty="0" err="1"/>
              <a:t>order_payments</a:t>
            </a:r>
            <a:r>
              <a:rPr lang="en-US" dirty="0"/>
              <a:t>, </a:t>
            </a:r>
            <a:r>
              <a:rPr lang="en-US" dirty="0" err="1"/>
              <a:t>order_reviews</a:t>
            </a:r>
            <a:r>
              <a:rPr lang="en-US" dirty="0"/>
              <a:t>, customers, product, seller and geolocation</a:t>
            </a:r>
          </a:p>
          <a:p>
            <a:r>
              <a:rPr lang="en-US" dirty="0"/>
              <a:t>Import each table using the 'CREATE TABLE' query and confirm the values each column is given appropriate </a:t>
            </a:r>
            <a:r>
              <a:rPr lang="en-US" dirty="0" err="1"/>
              <a:t>dtypes</a:t>
            </a:r>
            <a:r>
              <a:rPr lang="en-US" dirty="0"/>
              <a:t> such as VARCHAR, INT, DATE, TIMESTAMP and FLOAT</a:t>
            </a:r>
          </a:p>
          <a:p>
            <a:r>
              <a:rPr lang="en-US" dirty="0"/>
              <a:t>Determine the primary key and foreign key with the query 'ALTER TABLE' on each the table</a:t>
            </a:r>
          </a:p>
          <a:p>
            <a:r>
              <a:rPr lang="en-US" dirty="0"/>
              <a:t>Forming ERD (Entity Relationship Diagram) as a result of importing tables into RDBMS </a:t>
            </a:r>
            <a:r>
              <a:rPr lang="en-US" dirty="0" err="1"/>
              <a:t>postgreSQL</a:t>
            </a:r>
            <a:endParaRPr lang="en-US" dirty="0"/>
          </a:p>
        </p:txBody>
      </p:sp>
    </p:spTree>
    <p:extLst>
      <p:ext uri="{BB962C8B-B14F-4D97-AF65-F5344CB8AC3E}">
        <p14:creationId xmlns:p14="http://schemas.microsoft.com/office/powerpoint/2010/main" val="268448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49BA-812F-E835-A444-ACA9416C25FE}"/>
              </a:ext>
            </a:extLst>
          </p:cNvPr>
          <p:cNvSpPr>
            <a:spLocks noGrp="1"/>
          </p:cNvSpPr>
          <p:nvPr>
            <p:ph type="title"/>
          </p:nvPr>
        </p:nvSpPr>
        <p:spPr/>
        <p:txBody>
          <a:bodyPr/>
          <a:lstStyle/>
          <a:p>
            <a:r>
              <a:rPr lang="en-US" dirty="0"/>
              <a:t>Data Preparation</a:t>
            </a:r>
          </a:p>
        </p:txBody>
      </p:sp>
      <p:sp>
        <p:nvSpPr>
          <p:cNvPr id="12" name="Content Placeholder 2">
            <a:extLst>
              <a:ext uri="{FF2B5EF4-FFF2-40B4-BE49-F238E27FC236}">
                <a16:creationId xmlns:a16="http://schemas.microsoft.com/office/drawing/2014/main" id="{667B3BE1-7FE1-2787-EB79-52834A3B1F18}"/>
              </a:ext>
            </a:extLst>
          </p:cNvPr>
          <p:cNvSpPr txBox="1">
            <a:spLocks/>
          </p:cNvSpPr>
          <p:nvPr/>
        </p:nvSpPr>
        <p:spPr>
          <a:xfrm>
            <a:off x="1638300" y="5882595"/>
            <a:ext cx="8915400" cy="7025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Entity Relationship Diagram (ERD)</a:t>
            </a:r>
          </a:p>
        </p:txBody>
      </p:sp>
      <p:pic>
        <p:nvPicPr>
          <p:cNvPr id="16" name="Picture 15">
            <a:extLst>
              <a:ext uri="{FF2B5EF4-FFF2-40B4-BE49-F238E27FC236}">
                <a16:creationId xmlns:a16="http://schemas.microsoft.com/office/drawing/2014/main" id="{F322C316-8112-EFD4-8702-4D7B992FC887}"/>
              </a:ext>
            </a:extLst>
          </p:cNvPr>
          <p:cNvPicPr>
            <a:picLocks noChangeAspect="1"/>
          </p:cNvPicPr>
          <p:nvPr/>
        </p:nvPicPr>
        <p:blipFill>
          <a:blip r:embed="rId2"/>
          <a:stretch>
            <a:fillRect/>
          </a:stretch>
        </p:blipFill>
        <p:spPr>
          <a:xfrm>
            <a:off x="2629143" y="1270000"/>
            <a:ext cx="6223000" cy="4533900"/>
          </a:xfrm>
          <a:prstGeom prst="rect">
            <a:avLst/>
          </a:prstGeom>
        </p:spPr>
      </p:pic>
    </p:spTree>
    <p:extLst>
      <p:ext uri="{BB962C8B-B14F-4D97-AF65-F5344CB8AC3E}">
        <p14:creationId xmlns:p14="http://schemas.microsoft.com/office/powerpoint/2010/main" val="67721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15CD-106C-7E8E-B968-88C7D80BD012}"/>
              </a:ext>
            </a:extLst>
          </p:cNvPr>
          <p:cNvSpPr>
            <a:spLocks noGrp="1"/>
          </p:cNvSpPr>
          <p:nvPr>
            <p:ph type="title"/>
          </p:nvPr>
        </p:nvSpPr>
        <p:spPr>
          <a:xfrm>
            <a:off x="1782305" y="624110"/>
            <a:ext cx="9722307" cy="1280890"/>
          </a:xfrm>
        </p:spPr>
        <p:txBody>
          <a:bodyPr/>
          <a:lstStyle/>
          <a:p>
            <a:r>
              <a:rPr lang="en-US" dirty="0"/>
              <a:t>Annual Customer Activity Growth Analysis</a:t>
            </a:r>
          </a:p>
        </p:txBody>
      </p:sp>
      <p:sp>
        <p:nvSpPr>
          <p:cNvPr id="10" name="TextBox 12">
            <a:extLst>
              <a:ext uri="{FF2B5EF4-FFF2-40B4-BE49-F238E27FC236}">
                <a16:creationId xmlns:a16="http://schemas.microsoft.com/office/drawing/2014/main" id="{639CF9DC-938B-A196-B90E-82B4A767D46B}"/>
              </a:ext>
            </a:extLst>
          </p:cNvPr>
          <p:cNvSpPr txBox="1"/>
          <p:nvPr/>
        </p:nvSpPr>
        <p:spPr>
          <a:xfrm>
            <a:off x="2262753" y="2960176"/>
            <a:ext cx="8074615" cy="2447721"/>
          </a:xfrm>
          <a:prstGeom prst="rect">
            <a:avLst/>
          </a:prstGeom>
        </p:spPr>
        <p:txBody>
          <a:bodyPr wrap="square" lIns="0" tIns="0" rIns="0" bIns="0" rtlCol="0" anchor="t">
            <a:spAutoFit/>
          </a:bodyPr>
          <a:lstStyle/>
          <a:p>
            <a:pPr algn="l">
              <a:lnSpc>
                <a:spcPct val="150000"/>
              </a:lnSpc>
            </a:pPr>
            <a:r>
              <a:rPr lang="en-US" dirty="0">
                <a:solidFill>
                  <a:schemeClr val="tx1">
                    <a:lumMod val="65000"/>
                    <a:lumOff val="35000"/>
                  </a:schemeClr>
                </a:solidFill>
              </a:rPr>
              <a:t>Metrics used for Annual Customer Activity Growth Analysis:</a:t>
            </a:r>
          </a:p>
          <a:p>
            <a:pPr algn="l">
              <a:lnSpc>
                <a:spcPct val="150000"/>
              </a:lnSpc>
            </a:pPr>
            <a:endParaRPr lang="en-US" spc="-23" dirty="0">
              <a:solidFill>
                <a:schemeClr val="tx1">
                  <a:lumMod val="65000"/>
                  <a:lumOff val="35000"/>
                </a:schemeClr>
              </a:solidFill>
              <a:latin typeface="IBM Plex Sans"/>
            </a:endParaRPr>
          </a:p>
          <a:p>
            <a:pPr marL="342900" indent="-342900" algn="l">
              <a:lnSpc>
                <a:spcPct val="150000"/>
              </a:lnSpc>
              <a:buAutoNum type="arabicPeriod"/>
            </a:pPr>
            <a:r>
              <a:rPr lang="en-US" spc="-23" dirty="0" err="1">
                <a:solidFill>
                  <a:schemeClr val="tx1">
                    <a:lumMod val="65000"/>
                    <a:lumOff val="35000"/>
                  </a:schemeClr>
                </a:solidFill>
                <a:latin typeface="IBM Plex Sans"/>
              </a:rPr>
              <a:t>avg_mau</a:t>
            </a:r>
            <a:r>
              <a:rPr lang="en-US" spc="-23" dirty="0">
                <a:solidFill>
                  <a:schemeClr val="tx1">
                    <a:lumMod val="65000"/>
                    <a:lumOff val="35000"/>
                  </a:schemeClr>
                </a:solidFill>
                <a:latin typeface="IBM Plex Sans"/>
              </a:rPr>
              <a:t>:  </a:t>
            </a:r>
            <a:r>
              <a:rPr lang="en-US" spc="-23" dirty="0">
                <a:solidFill>
                  <a:schemeClr val="tx1">
                    <a:lumMod val="65000"/>
                    <a:lumOff val="35000"/>
                  </a:schemeClr>
                </a:solidFill>
                <a:latin typeface="Roboto" panose="02000000000000000000" pitchFamily="2" charset="0"/>
              </a:rPr>
              <a:t>a</a:t>
            </a:r>
            <a:r>
              <a:rPr lang="en-US" b="0" i="0" dirty="0">
                <a:solidFill>
                  <a:schemeClr val="tx1">
                    <a:lumMod val="65000"/>
                    <a:lumOff val="35000"/>
                  </a:schemeClr>
                </a:solidFill>
                <a:effectLst/>
                <a:latin typeface="Roboto" panose="02000000000000000000" pitchFamily="2" charset="0"/>
              </a:rPr>
              <a:t>verage </a:t>
            </a:r>
            <a:r>
              <a:rPr lang="en-US" dirty="0">
                <a:solidFill>
                  <a:schemeClr val="tx1">
                    <a:lumMod val="65000"/>
                    <a:lumOff val="35000"/>
                  </a:schemeClr>
                </a:solidFill>
                <a:latin typeface="Roboto" panose="02000000000000000000" pitchFamily="2" charset="0"/>
              </a:rPr>
              <a:t>m</a:t>
            </a:r>
            <a:r>
              <a:rPr lang="en-US" b="0" i="0" dirty="0">
                <a:solidFill>
                  <a:schemeClr val="tx1">
                    <a:lumMod val="65000"/>
                    <a:lumOff val="35000"/>
                  </a:schemeClr>
                </a:solidFill>
                <a:effectLst/>
                <a:latin typeface="Roboto" panose="02000000000000000000" pitchFamily="2" charset="0"/>
              </a:rPr>
              <a:t>onthly </a:t>
            </a:r>
            <a:r>
              <a:rPr lang="en-US" dirty="0">
                <a:solidFill>
                  <a:schemeClr val="tx1">
                    <a:lumMod val="65000"/>
                    <a:lumOff val="35000"/>
                  </a:schemeClr>
                </a:solidFill>
                <a:latin typeface="Roboto" panose="02000000000000000000" pitchFamily="2" charset="0"/>
              </a:rPr>
              <a:t>a</a:t>
            </a:r>
            <a:r>
              <a:rPr lang="en-US" b="0" i="0" dirty="0">
                <a:solidFill>
                  <a:schemeClr val="tx1">
                    <a:lumMod val="65000"/>
                    <a:lumOff val="35000"/>
                  </a:schemeClr>
                </a:solidFill>
                <a:effectLst/>
                <a:latin typeface="Roboto" panose="02000000000000000000" pitchFamily="2" charset="0"/>
              </a:rPr>
              <a:t>ctive </a:t>
            </a:r>
            <a:r>
              <a:rPr lang="en-US" dirty="0">
                <a:solidFill>
                  <a:schemeClr val="tx1">
                    <a:lumMod val="65000"/>
                    <a:lumOff val="35000"/>
                  </a:schemeClr>
                </a:solidFill>
                <a:latin typeface="Roboto" panose="02000000000000000000" pitchFamily="2" charset="0"/>
              </a:rPr>
              <a:t>u</a:t>
            </a:r>
            <a:r>
              <a:rPr lang="en-US" b="0" i="0" dirty="0">
                <a:solidFill>
                  <a:schemeClr val="tx1">
                    <a:lumMod val="65000"/>
                    <a:lumOff val="35000"/>
                  </a:schemeClr>
                </a:solidFill>
                <a:effectLst/>
                <a:latin typeface="Roboto" panose="02000000000000000000" pitchFamily="2" charset="0"/>
              </a:rPr>
              <a:t>ser (MAU) per year</a:t>
            </a:r>
          </a:p>
          <a:p>
            <a:pPr marL="342900" indent="-342900" algn="l">
              <a:lnSpc>
                <a:spcPct val="150000"/>
              </a:lnSpc>
              <a:buAutoNum type="arabicPeriod"/>
            </a:pPr>
            <a:r>
              <a:rPr lang="en-US" spc="-23" dirty="0" err="1">
                <a:solidFill>
                  <a:schemeClr val="tx1">
                    <a:lumMod val="65000"/>
                    <a:lumOff val="35000"/>
                  </a:schemeClr>
                </a:solidFill>
                <a:latin typeface="Roboto" panose="02000000000000000000" pitchFamily="2" charset="0"/>
              </a:rPr>
              <a:t>total_new_customer</a:t>
            </a:r>
            <a:r>
              <a:rPr lang="en-US" spc="-23" dirty="0">
                <a:solidFill>
                  <a:schemeClr val="tx1">
                    <a:lumMod val="65000"/>
                    <a:lumOff val="35000"/>
                  </a:schemeClr>
                </a:solidFill>
                <a:latin typeface="Roboto" panose="02000000000000000000" pitchFamily="2" charset="0"/>
              </a:rPr>
              <a:t>: total new customers per year</a:t>
            </a:r>
          </a:p>
          <a:p>
            <a:pPr marL="342900" indent="-342900" algn="l">
              <a:lnSpc>
                <a:spcPct val="150000"/>
              </a:lnSpc>
              <a:buAutoNum type="arabicPeriod"/>
            </a:pPr>
            <a:r>
              <a:rPr lang="en-US" spc="-23" dirty="0" err="1">
                <a:solidFill>
                  <a:schemeClr val="tx1">
                    <a:lumMod val="65000"/>
                    <a:lumOff val="35000"/>
                  </a:schemeClr>
                </a:solidFill>
                <a:latin typeface="Roboto" panose="02000000000000000000" pitchFamily="2" charset="0"/>
              </a:rPr>
              <a:t>total_repeat_customer</a:t>
            </a:r>
            <a:r>
              <a:rPr lang="en-US" spc="-23" dirty="0">
                <a:solidFill>
                  <a:schemeClr val="tx1">
                    <a:lumMod val="65000"/>
                    <a:lumOff val="35000"/>
                  </a:schemeClr>
                </a:solidFill>
                <a:latin typeface="Roboto" panose="02000000000000000000" pitchFamily="2" charset="0"/>
              </a:rPr>
              <a:t>: total repeat customers per year</a:t>
            </a:r>
          </a:p>
          <a:p>
            <a:pPr marL="342900" indent="-342900" algn="l">
              <a:lnSpc>
                <a:spcPct val="150000"/>
              </a:lnSpc>
              <a:buAutoNum type="arabicPeriod"/>
            </a:pPr>
            <a:r>
              <a:rPr lang="en-US" spc="-23" dirty="0" err="1">
                <a:solidFill>
                  <a:schemeClr val="tx1">
                    <a:lumMod val="65000"/>
                    <a:lumOff val="35000"/>
                  </a:schemeClr>
                </a:solidFill>
                <a:latin typeface="Roboto" panose="02000000000000000000" pitchFamily="2" charset="0"/>
              </a:rPr>
              <a:t>avg_total_order</a:t>
            </a:r>
            <a:r>
              <a:rPr lang="en-US" spc="-23" dirty="0">
                <a:solidFill>
                  <a:schemeClr val="tx1">
                    <a:lumMod val="65000"/>
                    <a:lumOff val="35000"/>
                  </a:schemeClr>
                </a:solidFill>
                <a:latin typeface="Roboto" panose="02000000000000000000" pitchFamily="2" charset="0"/>
              </a:rPr>
              <a:t>: average total order per year</a:t>
            </a:r>
            <a:endParaRPr lang="en-US" spc="-23" dirty="0">
              <a:solidFill>
                <a:schemeClr val="tx1">
                  <a:lumMod val="65000"/>
                  <a:lumOff val="35000"/>
                </a:schemeClr>
              </a:solidFill>
              <a:latin typeface="IBM Plex Sans"/>
            </a:endParaRPr>
          </a:p>
        </p:txBody>
      </p:sp>
      <p:pic>
        <p:nvPicPr>
          <p:cNvPr id="16" name="Picture 15">
            <a:extLst>
              <a:ext uri="{FF2B5EF4-FFF2-40B4-BE49-F238E27FC236}">
                <a16:creationId xmlns:a16="http://schemas.microsoft.com/office/drawing/2014/main" id="{C8CA2DE8-E2C2-76BB-2276-8CA9B90BE341}"/>
              </a:ext>
            </a:extLst>
          </p:cNvPr>
          <p:cNvPicPr>
            <a:picLocks noChangeAspect="1"/>
          </p:cNvPicPr>
          <p:nvPr/>
        </p:nvPicPr>
        <p:blipFill>
          <a:blip r:embed="rId2"/>
          <a:stretch>
            <a:fillRect/>
          </a:stretch>
        </p:blipFill>
        <p:spPr>
          <a:xfrm>
            <a:off x="2262753" y="1435036"/>
            <a:ext cx="8360027" cy="1525140"/>
          </a:xfrm>
          <a:prstGeom prst="rect">
            <a:avLst/>
          </a:prstGeom>
        </p:spPr>
      </p:pic>
    </p:spTree>
    <p:extLst>
      <p:ext uri="{BB962C8B-B14F-4D97-AF65-F5344CB8AC3E}">
        <p14:creationId xmlns:p14="http://schemas.microsoft.com/office/powerpoint/2010/main" val="158359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97AA80-A792-531E-1103-ECD58C63F1C3}"/>
              </a:ext>
            </a:extLst>
          </p:cNvPr>
          <p:cNvSpPr txBox="1">
            <a:spLocks/>
          </p:cNvSpPr>
          <p:nvPr/>
        </p:nvSpPr>
        <p:spPr>
          <a:xfrm>
            <a:off x="1782305" y="624110"/>
            <a:ext cx="972230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Annual Customer Activity Growth Analysis</a:t>
            </a:r>
            <a:endParaRPr lang="en-US" dirty="0"/>
          </a:p>
        </p:txBody>
      </p:sp>
      <p:sp>
        <p:nvSpPr>
          <p:cNvPr id="7" name="Freeform 6">
            <a:extLst>
              <a:ext uri="{FF2B5EF4-FFF2-40B4-BE49-F238E27FC236}">
                <a16:creationId xmlns:a16="http://schemas.microsoft.com/office/drawing/2014/main" id="{C47A93BA-4420-B6F4-8B57-CDC3BA7DAD97}"/>
              </a:ext>
            </a:extLst>
          </p:cNvPr>
          <p:cNvSpPr/>
          <p:nvPr/>
        </p:nvSpPr>
        <p:spPr>
          <a:xfrm>
            <a:off x="356461" y="1373043"/>
            <a:ext cx="3413528" cy="3462428"/>
          </a:xfrm>
          <a:custGeom>
            <a:avLst/>
            <a:gdLst/>
            <a:ahLst/>
            <a:cxnLst/>
            <a:rect l="l" t="t" r="r" b="b"/>
            <a:pathLst>
              <a:path w="2857500" h="2859024">
                <a:moveTo>
                  <a:pt x="0" y="0"/>
                </a:moveTo>
                <a:lnTo>
                  <a:pt x="2857500" y="0"/>
                </a:lnTo>
                <a:lnTo>
                  <a:pt x="2857500" y="2859024"/>
                </a:lnTo>
                <a:lnTo>
                  <a:pt x="0" y="2859024"/>
                </a:lnTo>
                <a:lnTo>
                  <a:pt x="0" y="0"/>
                </a:lnTo>
                <a:close/>
              </a:path>
            </a:pathLst>
          </a:custGeom>
          <a:blipFill>
            <a:blip r:embed="rId2"/>
            <a:stretch>
              <a:fillRect/>
            </a:stretch>
          </a:blipFill>
        </p:spPr>
      </p:sp>
      <p:sp>
        <p:nvSpPr>
          <p:cNvPr id="9" name="Freeform 4">
            <a:extLst>
              <a:ext uri="{FF2B5EF4-FFF2-40B4-BE49-F238E27FC236}">
                <a16:creationId xmlns:a16="http://schemas.microsoft.com/office/drawing/2014/main" id="{45867B28-70F8-8FBB-58DB-DABFE15E6F1C}"/>
              </a:ext>
            </a:extLst>
          </p:cNvPr>
          <p:cNvSpPr/>
          <p:nvPr/>
        </p:nvSpPr>
        <p:spPr>
          <a:xfrm>
            <a:off x="3970148" y="1376415"/>
            <a:ext cx="3413528" cy="3459056"/>
          </a:xfrm>
          <a:custGeom>
            <a:avLst/>
            <a:gdLst/>
            <a:ahLst/>
            <a:cxnLst/>
            <a:rect l="l" t="t" r="r" b="b"/>
            <a:pathLst>
              <a:path w="2855976" h="2857500">
                <a:moveTo>
                  <a:pt x="0" y="0"/>
                </a:moveTo>
                <a:lnTo>
                  <a:pt x="2855976" y="0"/>
                </a:lnTo>
                <a:lnTo>
                  <a:pt x="2855976" y="2857500"/>
                </a:lnTo>
                <a:lnTo>
                  <a:pt x="0" y="2857500"/>
                </a:lnTo>
                <a:lnTo>
                  <a:pt x="0" y="0"/>
                </a:lnTo>
                <a:close/>
              </a:path>
            </a:pathLst>
          </a:custGeom>
          <a:blipFill>
            <a:blip r:embed="rId3"/>
            <a:stretch>
              <a:fillRect/>
            </a:stretch>
          </a:blipFill>
        </p:spPr>
      </p:sp>
      <p:sp>
        <p:nvSpPr>
          <p:cNvPr id="10" name="Freeform 5">
            <a:extLst>
              <a:ext uri="{FF2B5EF4-FFF2-40B4-BE49-F238E27FC236}">
                <a16:creationId xmlns:a16="http://schemas.microsoft.com/office/drawing/2014/main" id="{0F0B9E47-E20A-F824-A2FC-0B140416FA55}"/>
              </a:ext>
            </a:extLst>
          </p:cNvPr>
          <p:cNvSpPr/>
          <p:nvPr/>
        </p:nvSpPr>
        <p:spPr>
          <a:xfrm>
            <a:off x="7553718" y="1373042"/>
            <a:ext cx="3413527" cy="3459055"/>
          </a:xfrm>
          <a:custGeom>
            <a:avLst/>
            <a:gdLst/>
            <a:ahLst/>
            <a:cxnLst/>
            <a:rect l="l" t="t" r="r" b="b"/>
            <a:pathLst>
              <a:path w="2855976" h="2857500">
                <a:moveTo>
                  <a:pt x="0" y="0"/>
                </a:moveTo>
                <a:lnTo>
                  <a:pt x="2855976" y="0"/>
                </a:lnTo>
                <a:lnTo>
                  <a:pt x="2855976" y="2857500"/>
                </a:lnTo>
                <a:lnTo>
                  <a:pt x="0" y="2857500"/>
                </a:lnTo>
                <a:lnTo>
                  <a:pt x="0" y="0"/>
                </a:lnTo>
                <a:close/>
              </a:path>
            </a:pathLst>
          </a:custGeom>
          <a:blipFill>
            <a:blip r:embed="rId4"/>
            <a:stretch>
              <a:fillRect/>
            </a:stretch>
          </a:blipFill>
        </p:spPr>
      </p:sp>
      <p:sp>
        <p:nvSpPr>
          <p:cNvPr id="12" name="TextBox 10">
            <a:extLst>
              <a:ext uri="{FF2B5EF4-FFF2-40B4-BE49-F238E27FC236}">
                <a16:creationId xmlns:a16="http://schemas.microsoft.com/office/drawing/2014/main" id="{A6F602DE-FEB1-DF95-8878-1424AB54BEB4}"/>
              </a:ext>
            </a:extLst>
          </p:cNvPr>
          <p:cNvSpPr txBox="1"/>
          <p:nvPr/>
        </p:nvSpPr>
        <p:spPr>
          <a:xfrm>
            <a:off x="1227605" y="5161461"/>
            <a:ext cx="9109764" cy="1257460"/>
          </a:xfrm>
          <a:prstGeom prst="rect">
            <a:avLst/>
          </a:prstGeom>
        </p:spPr>
        <p:txBody>
          <a:bodyPr wrap="square" lIns="0" tIns="0" rIns="0" bIns="0" rtlCol="0" anchor="t">
            <a:spAutoFit/>
          </a:bodyPr>
          <a:lstStyle/>
          <a:p>
            <a:pPr marL="285750" indent="-285750" algn="l">
              <a:lnSpc>
                <a:spcPct val="150000"/>
              </a:lnSpc>
              <a:buFont typeface="Arial" panose="020B0604020202020204" pitchFamily="34" charset="0"/>
              <a:buChar char="•"/>
            </a:pPr>
            <a:r>
              <a:rPr lang="en-US" sz="1400" dirty="0" err="1">
                <a:solidFill>
                  <a:schemeClr val="tx1">
                    <a:lumMod val="65000"/>
                    <a:lumOff val="35000"/>
                  </a:schemeClr>
                </a:solidFill>
              </a:rPr>
              <a:t>avg_total_order</a:t>
            </a:r>
            <a:r>
              <a:rPr lang="en-US" sz="1400" dirty="0">
                <a:solidFill>
                  <a:schemeClr val="tx1">
                    <a:lumMod val="65000"/>
                    <a:lumOff val="35000"/>
                  </a:schemeClr>
                </a:solidFill>
              </a:rPr>
              <a:t> metric is not significant, so it will not be used for evaluation</a:t>
            </a:r>
          </a:p>
          <a:p>
            <a:pPr marL="285750" indent="-285750" algn="l">
              <a:lnSpc>
                <a:spcPct val="150000"/>
              </a:lnSpc>
              <a:buFont typeface="Arial" panose="020B0604020202020204" pitchFamily="34" charset="0"/>
              <a:buChar char="•"/>
            </a:pPr>
            <a:r>
              <a:rPr lang="en-US" sz="1400" dirty="0" err="1">
                <a:solidFill>
                  <a:schemeClr val="tx1">
                    <a:lumMod val="65000"/>
                    <a:lumOff val="35000"/>
                  </a:schemeClr>
                </a:solidFill>
              </a:rPr>
              <a:t>avg_mau</a:t>
            </a:r>
            <a:r>
              <a:rPr lang="en-US" sz="1400" dirty="0">
                <a:solidFill>
                  <a:schemeClr val="tx1">
                    <a:lumMod val="65000"/>
                    <a:lumOff val="35000"/>
                  </a:schemeClr>
                </a:solidFill>
              </a:rPr>
              <a:t> has grown significantly over the last three years</a:t>
            </a:r>
          </a:p>
          <a:p>
            <a:pPr marL="285750" indent="-285750" algn="l">
              <a:lnSpc>
                <a:spcPct val="150000"/>
              </a:lnSpc>
              <a:buFont typeface="Arial" panose="020B0604020202020204" pitchFamily="34" charset="0"/>
              <a:buChar char="•"/>
            </a:pPr>
            <a:r>
              <a:rPr lang="en-US" sz="1400" dirty="0" err="1">
                <a:solidFill>
                  <a:schemeClr val="tx1">
                    <a:lumMod val="65000"/>
                    <a:lumOff val="35000"/>
                  </a:schemeClr>
                </a:solidFill>
              </a:rPr>
              <a:t>total_new_customer</a:t>
            </a:r>
            <a:r>
              <a:rPr lang="en-US" sz="1400" dirty="0">
                <a:solidFill>
                  <a:schemeClr val="tx1">
                    <a:lumMod val="65000"/>
                    <a:lumOff val="35000"/>
                  </a:schemeClr>
                </a:solidFill>
              </a:rPr>
              <a:t> has grown over the last three years, but growth slowed in 2018</a:t>
            </a:r>
          </a:p>
          <a:p>
            <a:pPr marL="285750" indent="-285750" algn="l">
              <a:lnSpc>
                <a:spcPct val="150000"/>
              </a:lnSpc>
              <a:buFont typeface="Arial" panose="020B0604020202020204" pitchFamily="34" charset="0"/>
              <a:buChar char="•"/>
            </a:pPr>
            <a:r>
              <a:rPr lang="en-US" sz="1400" spc="-20" dirty="0" err="1">
                <a:solidFill>
                  <a:schemeClr val="tx1">
                    <a:lumMod val="65000"/>
                    <a:lumOff val="35000"/>
                  </a:schemeClr>
                </a:solidFill>
                <a:latin typeface="IBM Plex Sans"/>
              </a:rPr>
              <a:t>total_repeat</a:t>
            </a:r>
            <a:r>
              <a:rPr lang="en-US" sz="1400" spc="-20" dirty="0">
                <a:solidFill>
                  <a:schemeClr val="tx1">
                    <a:lumMod val="65000"/>
                    <a:lumOff val="35000"/>
                  </a:schemeClr>
                </a:solidFill>
                <a:latin typeface="IBM Plex Sans"/>
              </a:rPr>
              <a:t> customer has grown over the least three years, and then decreased in 2018</a:t>
            </a:r>
          </a:p>
        </p:txBody>
      </p:sp>
    </p:spTree>
    <p:extLst>
      <p:ext uri="{BB962C8B-B14F-4D97-AF65-F5344CB8AC3E}">
        <p14:creationId xmlns:p14="http://schemas.microsoft.com/office/powerpoint/2010/main" val="41051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A3EE-3A08-6F5E-EFED-A08DA908BB7C}"/>
              </a:ext>
            </a:extLst>
          </p:cNvPr>
          <p:cNvSpPr>
            <a:spLocks noGrp="1"/>
          </p:cNvSpPr>
          <p:nvPr>
            <p:ph type="title"/>
          </p:nvPr>
        </p:nvSpPr>
        <p:spPr/>
        <p:txBody>
          <a:bodyPr/>
          <a:lstStyle/>
          <a:p>
            <a:r>
              <a:rPr lang="en-US" dirty="0"/>
              <a:t>Annual Product Category Quality Analysis</a:t>
            </a:r>
          </a:p>
        </p:txBody>
      </p:sp>
      <p:pic>
        <p:nvPicPr>
          <p:cNvPr id="7" name="Content Placeholder 6">
            <a:extLst>
              <a:ext uri="{FF2B5EF4-FFF2-40B4-BE49-F238E27FC236}">
                <a16:creationId xmlns:a16="http://schemas.microsoft.com/office/drawing/2014/main" id="{87812E46-3500-D979-59FC-362B8664AD9F}"/>
              </a:ext>
            </a:extLst>
          </p:cNvPr>
          <p:cNvPicPr>
            <a:picLocks noGrp="1" noChangeAspect="1"/>
          </p:cNvPicPr>
          <p:nvPr>
            <p:ph idx="1"/>
          </p:nvPr>
        </p:nvPicPr>
        <p:blipFill>
          <a:blip r:embed="rId2"/>
          <a:stretch>
            <a:fillRect/>
          </a:stretch>
        </p:blipFill>
        <p:spPr>
          <a:xfrm>
            <a:off x="1251301" y="1328658"/>
            <a:ext cx="8596312" cy="1203483"/>
          </a:xfrm>
        </p:spPr>
      </p:pic>
      <p:sp>
        <p:nvSpPr>
          <p:cNvPr id="10" name="TextBox 12">
            <a:extLst>
              <a:ext uri="{FF2B5EF4-FFF2-40B4-BE49-F238E27FC236}">
                <a16:creationId xmlns:a16="http://schemas.microsoft.com/office/drawing/2014/main" id="{1730C632-932D-A75C-DB6B-CB824640688E}"/>
              </a:ext>
            </a:extLst>
          </p:cNvPr>
          <p:cNvSpPr txBox="1"/>
          <p:nvPr/>
        </p:nvSpPr>
        <p:spPr>
          <a:xfrm>
            <a:off x="2262753" y="2960176"/>
            <a:ext cx="8074615" cy="3694216"/>
          </a:xfrm>
          <a:prstGeom prst="rect">
            <a:avLst/>
          </a:prstGeom>
        </p:spPr>
        <p:txBody>
          <a:bodyPr wrap="square" lIns="0" tIns="0" rIns="0" bIns="0" rtlCol="0" anchor="t">
            <a:spAutoFit/>
          </a:bodyPr>
          <a:lstStyle/>
          <a:p>
            <a:pPr algn="l">
              <a:lnSpc>
                <a:spcPct val="150000"/>
              </a:lnSpc>
            </a:pPr>
            <a:r>
              <a:rPr lang="en-US" dirty="0">
                <a:solidFill>
                  <a:schemeClr val="tx1">
                    <a:lumMod val="65000"/>
                    <a:lumOff val="35000"/>
                  </a:schemeClr>
                </a:solidFill>
              </a:rPr>
              <a:t>Metrics used for Annual Product Category Quality Analysis:</a:t>
            </a:r>
          </a:p>
          <a:p>
            <a:pPr algn="l">
              <a:lnSpc>
                <a:spcPct val="150000"/>
              </a:lnSpc>
            </a:pPr>
            <a:endParaRPr lang="en-US" spc="-23" dirty="0">
              <a:solidFill>
                <a:schemeClr val="tx1">
                  <a:lumMod val="65000"/>
                  <a:lumOff val="35000"/>
                </a:schemeClr>
              </a:solidFill>
              <a:latin typeface="IBM Plex Sans"/>
            </a:endParaRPr>
          </a:p>
          <a:p>
            <a:pPr marL="342900" indent="-342900" algn="l">
              <a:lnSpc>
                <a:spcPct val="150000"/>
              </a:lnSpc>
              <a:buAutoNum type="arabicPeriod"/>
            </a:pPr>
            <a:r>
              <a:rPr lang="en-US" spc="-23" dirty="0">
                <a:solidFill>
                  <a:schemeClr val="tx1">
                    <a:lumMod val="65000"/>
                    <a:lumOff val="35000"/>
                  </a:schemeClr>
                </a:solidFill>
                <a:latin typeface="IBM Plex Sans"/>
              </a:rPr>
              <a:t>total_revenue: total sales revenue per year</a:t>
            </a:r>
          </a:p>
          <a:p>
            <a:pPr marL="342900" indent="-342900" algn="l">
              <a:lnSpc>
                <a:spcPct val="150000"/>
              </a:lnSpc>
              <a:buAutoNum type="arabicPeriod"/>
            </a:pPr>
            <a:r>
              <a:rPr lang="en-US" spc="-23" dirty="0" err="1">
                <a:solidFill>
                  <a:schemeClr val="tx1">
                    <a:lumMod val="65000"/>
                    <a:lumOff val="35000"/>
                  </a:schemeClr>
                </a:solidFill>
                <a:latin typeface="IBM Plex Sans"/>
              </a:rPr>
              <a:t>cancelled_customer</a:t>
            </a:r>
            <a:r>
              <a:rPr lang="en-US" spc="-23" dirty="0">
                <a:solidFill>
                  <a:schemeClr val="tx1">
                    <a:lumMod val="65000"/>
                    <a:lumOff val="35000"/>
                  </a:schemeClr>
                </a:solidFill>
                <a:latin typeface="IBM Plex Sans"/>
              </a:rPr>
              <a:t>: number of customers who cancelled orders per year</a:t>
            </a:r>
          </a:p>
          <a:p>
            <a:pPr marL="342900" indent="-342900" algn="l">
              <a:lnSpc>
                <a:spcPct val="150000"/>
              </a:lnSpc>
              <a:buAutoNum type="arabicPeriod"/>
            </a:pPr>
            <a:r>
              <a:rPr lang="en-US" spc="-23" dirty="0">
                <a:solidFill>
                  <a:schemeClr val="tx1">
                    <a:lumMod val="65000"/>
                    <a:lumOff val="35000"/>
                  </a:schemeClr>
                </a:solidFill>
                <a:latin typeface="IBM Plex Sans"/>
              </a:rPr>
              <a:t>top_product_category: product category that sells the most per year</a:t>
            </a:r>
          </a:p>
          <a:p>
            <a:pPr marL="342900" indent="-342900" algn="l">
              <a:lnSpc>
                <a:spcPct val="150000"/>
              </a:lnSpc>
              <a:buAutoNum type="arabicPeriod"/>
            </a:pPr>
            <a:r>
              <a:rPr lang="en-US" spc="-23" dirty="0">
                <a:solidFill>
                  <a:schemeClr val="tx1">
                    <a:lumMod val="65000"/>
                    <a:lumOff val="35000"/>
                  </a:schemeClr>
                </a:solidFill>
                <a:latin typeface="IBM Plex Sans"/>
              </a:rPr>
              <a:t>top_product_revenue: revenue for the product category that sold the most per year</a:t>
            </a:r>
          </a:p>
          <a:p>
            <a:pPr marL="342900" indent="-342900" algn="l">
              <a:lnSpc>
                <a:spcPct val="150000"/>
              </a:lnSpc>
              <a:buAutoNum type="arabicPeriod"/>
            </a:pPr>
            <a:r>
              <a:rPr lang="en-US" spc="-23" dirty="0" err="1">
                <a:solidFill>
                  <a:schemeClr val="tx1">
                    <a:lumMod val="65000"/>
                    <a:lumOff val="35000"/>
                  </a:schemeClr>
                </a:solidFill>
                <a:latin typeface="IBM Plex Sans"/>
              </a:rPr>
              <a:t>most_cancelled_product</a:t>
            </a:r>
            <a:r>
              <a:rPr lang="en-US" spc="-23" dirty="0">
                <a:solidFill>
                  <a:schemeClr val="tx1">
                    <a:lumMod val="65000"/>
                    <a:lumOff val="35000"/>
                  </a:schemeClr>
                </a:solidFill>
                <a:latin typeface="IBM Plex Sans"/>
              </a:rPr>
              <a:t>: most cancelled product category per year</a:t>
            </a:r>
          </a:p>
          <a:p>
            <a:pPr marL="342900" indent="-342900" algn="l">
              <a:lnSpc>
                <a:spcPct val="150000"/>
              </a:lnSpc>
              <a:buAutoNum type="arabicPeriod"/>
            </a:pPr>
            <a:r>
              <a:rPr lang="en-US" spc="-23" dirty="0" err="1">
                <a:solidFill>
                  <a:schemeClr val="tx1">
                    <a:lumMod val="65000"/>
                    <a:lumOff val="35000"/>
                  </a:schemeClr>
                </a:solidFill>
                <a:latin typeface="IBM Plex Sans"/>
              </a:rPr>
              <a:t>total_cancelled_orders</a:t>
            </a:r>
            <a:r>
              <a:rPr lang="en-US" spc="-23" dirty="0">
                <a:solidFill>
                  <a:schemeClr val="tx1">
                    <a:lumMod val="65000"/>
                    <a:lumOff val="35000"/>
                  </a:schemeClr>
                </a:solidFill>
                <a:latin typeface="IBM Plex Sans"/>
              </a:rPr>
              <a:t>: total number of cancelled </a:t>
            </a:r>
            <a:r>
              <a:rPr lang="en-US" spc="-23" dirty="0" err="1">
                <a:solidFill>
                  <a:schemeClr val="tx1">
                    <a:lumMod val="65000"/>
                    <a:lumOff val="35000"/>
                  </a:schemeClr>
                </a:solidFill>
                <a:latin typeface="IBM Plex Sans"/>
              </a:rPr>
              <a:t>transacations</a:t>
            </a:r>
            <a:r>
              <a:rPr lang="en-US" spc="-23" dirty="0">
                <a:solidFill>
                  <a:schemeClr val="tx1">
                    <a:lumMod val="65000"/>
                    <a:lumOff val="35000"/>
                  </a:schemeClr>
                </a:solidFill>
                <a:latin typeface="IBM Plex Sans"/>
              </a:rPr>
              <a:t> per year</a:t>
            </a:r>
          </a:p>
        </p:txBody>
      </p:sp>
    </p:spTree>
    <p:extLst>
      <p:ext uri="{BB962C8B-B14F-4D97-AF65-F5344CB8AC3E}">
        <p14:creationId xmlns:p14="http://schemas.microsoft.com/office/powerpoint/2010/main" val="33402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43C66-5233-3384-B434-3D88F0C020F8}"/>
              </a:ext>
            </a:extLst>
          </p:cNvPr>
          <p:cNvSpPr>
            <a:spLocks noGrp="1"/>
          </p:cNvSpPr>
          <p:nvPr>
            <p:ph idx="1"/>
          </p:nvPr>
        </p:nvSpPr>
        <p:spPr>
          <a:xfrm>
            <a:off x="677334" y="4339525"/>
            <a:ext cx="8596668" cy="1701837"/>
          </a:xfrm>
        </p:spPr>
        <p:txBody>
          <a:bodyPr>
            <a:normAutofit fontScale="77500" lnSpcReduction="20000"/>
          </a:bodyPr>
          <a:lstStyle/>
          <a:p>
            <a:r>
              <a:rPr lang="en-US" dirty="0"/>
              <a:t>Total revenue experienced significant growth over the last 3 years</a:t>
            </a:r>
          </a:p>
          <a:p>
            <a:r>
              <a:rPr lang="en-US" dirty="0"/>
              <a:t>The product category that had the highest revenue contribution in 2016 was furniture decor (6,899), in 2017 bed/bath/table (580,949) and in 2018 health &amp; beauty (866,810)</a:t>
            </a:r>
          </a:p>
          <a:p>
            <a:r>
              <a:rPr lang="en-US" dirty="0"/>
              <a:t>The number of customers who cancel transactions is growing every year; 15 transactions in 2016, 247 transactions in 2017 and 280 transactions in 2018</a:t>
            </a:r>
          </a:p>
          <a:p>
            <a:r>
              <a:rPr lang="en-US" dirty="0"/>
              <a:t>The product categories that had the highest contribution of cancellations by customers in 2016 were toys (3 transactions), </a:t>
            </a:r>
            <a:r>
              <a:rPr lang="en-US" dirty="0" err="1"/>
              <a:t>sports_leisure</a:t>
            </a:r>
            <a:r>
              <a:rPr lang="en-US" dirty="0"/>
              <a:t> (25 transactions) and </a:t>
            </a:r>
            <a:r>
              <a:rPr lang="en-US" dirty="0" err="1"/>
              <a:t>health_beauty</a:t>
            </a:r>
            <a:r>
              <a:rPr lang="en-US" dirty="0"/>
              <a:t> (27 transactions)</a:t>
            </a:r>
          </a:p>
        </p:txBody>
      </p:sp>
      <p:sp>
        <p:nvSpPr>
          <p:cNvPr id="4" name="Title 1">
            <a:extLst>
              <a:ext uri="{FF2B5EF4-FFF2-40B4-BE49-F238E27FC236}">
                <a16:creationId xmlns:a16="http://schemas.microsoft.com/office/drawing/2014/main" id="{922EBE8F-73FC-DD4F-13BE-38C651D80FD4}"/>
              </a:ext>
            </a:extLst>
          </p:cNvPr>
          <p:cNvSpPr>
            <a:spLocks noGrp="1"/>
          </p:cNvSpPr>
          <p:nvPr>
            <p:ph type="title"/>
          </p:nvPr>
        </p:nvSpPr>
        <p:spPr>
          <a:xfrm>
            <a:off x="677334" y="609600"/>
            <a:ext cx="8596668" cy="1320800"/>
          </a:xfrm>
        </p:spPr>
        <p:txBody>
          <a:bodyPr/>
          <a:lstStyle/>
          <a:p>
            <a:r>
              <a:rPr lang="en-US" dirty="0"/>
              <a:t>Annual Product Category Quality Analysis</a:t>
            </a:r>
          </a:p>
        </p:txBody>
      </p:sp>
      <p:sp>
        <p:nvSpPr>
          <p:cNvPr id="5" name="Freeform 4">
            <a:extLst>
              <a:ext uri="{FF2B5EF4-FFF2-40B4-BE49-F238E27FC236}">
                <a16:creationId xmlns:a16="http://schemas.microsoft.com/office/drawing/2014/main" id="{94BF5CF2-1EB5-9CDC-038E-0CBD51FFB2B6}"/>
              </a:ext>
            </a:extLst>
          </p:cNvPr>
          <p:cNvSpPr/>
          <p:nvPr/>
        </p:nvSpPr>
        <p:spPr>
          <a:xfrm>
            <a:off x="356461" y="1196469"/>
            <a:ext cx="3448967" cy="3143056"/>
          </a:xfrm>
          <a:custGeom>
            <a:avLst/>
            <a:gdLst/>
            <a:ahLst/>
            <a:cxnLst/>
            <a:rect l="l" t="t" r="r" b="b"/>
            <a:pathLst>
              <a:path w="2519172" h="2520696">
                <a:moveTo>
                  <a:pt x="0" y="0"/>
                </a:moveTo>
                <a:lnTo>
                  <a:pt x="2519172" y="0"/>
                </a:lnTo>
                <a:lnTo>
                  <a:pt x="2519172" y="2520696"/>
                </a:lnTo>
                <a:lnTo>
                  <a:pt x="0" y="2520696"/>
                </a:lnTo>
                <a:lnTo>
                  <a:pt x="0" y="0"/>
                </a:lnTo>
                <a:close/>
              </a:path>
            </a:pathLst>
          </a:custGeom>
          <a:blipFill>
            <a:blip r:embed="rId2"/>
            <a:stretch>
              <a:fillRect/>
            </a:stretch>
          </a:blipFill>
        </p:spPr>
      </p:sp>
      <p:sp>
        <p:nvSpPr>
          <p:cNvPr id="6" name="Freeform 5">
            <a:extLst>
              <a:ext uri="{FF2B5EF4-FFF2-40B4-BE49-F238E27FC236}">
                <a16:creationId xmlns:a16="http://schemas.microsoft.com/office/drawing/2014/main" id="{724BF0E2-5493-0573-AAB2-4A934359C164}"/>
              </a:ext>
            </a:extLst>
          </p:cNvPr>
          <p:cNvSpPr/>
          <p:nvPr/>
        </p:nvSpPr>
        <p:spPr>
          <a:xfrm>
            <a:off x="4572000" y="1072482"/>
            <a:ext cx="3229701" cy="3267043"/>
          </a:xfrm>
          <a:custGeom>
            <a:avLst/>
            <a:gdLst/>
            <a:ahLst/>
            <a:cxnLst/>
            <a:rect l="l" t="t" r="r" b="b"/>
            <a:pathLst>
              <a:path w="2519172" h="2520696">
                <a:moveTo>
                  <a:pt x="0" y="0"/>
                </a:moveTo>
                <a:lnTo>
                  <a:pt x="2519172" y="0"/>
                </a:lnTo>
                <a:lnTo>
                  <a:pt x="2519172" y="2520696"/>
                </a:lnTo>
                <a:lnTo>
                  <a:pt x="0" y="2520696"/>
                </a:lnTo>
                <a:lnTo>
                  <a:pt x="0" y="0"/>
                </a:lnTo>
                <a:close/>
              </a:path>
            </a:pathLst>
          </a:custGeom>
          <a:blipFill>
            <a:blip r:embed="rId3"/>
            <a:stretch>
              <a:fillRect/>
            </a:stretch>
          </a:blipFill>
        </p:spPr>
      </p:sp>
    </p:spTree>
    <p:extLst>
      <p:ext uri="{BB962C8B-B14F-4D97-AF65-F5344CB8AC3E}">
        <p14:creationId xmlns:p14="http://schemas.microsoft.com/office/powerpoint/2010/main" val="135219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7E8D-2613-0E61-BB71-24909F1728EC}"/>
              </a:ext>
            </a:extLst>
          </p:cNvPr>
          <p:cNvSpPr>
            <a:spLocks noGrp="1"/>
          </p:cNvSpPr>
          <p:nvPr>
            <p:ph type="title"/>
          </p:nvPr>
        </p:nvSpPr>
        <p:spPr/>
        <p:txBody>
          <a:bodyPr/>
          <a:lstStyle/>
          <a:p>
            <a:r>
              <a:rPr lang="en-US" dirty="0"/>
              <a:t>Analysis of Annual Payment Type Usage</a:t>
            </a:r>
          </a:p>
        </p:txBody>
      </p:sp>
      <p:sp>
        <p:nvSpPr>
          <p:cNvPr id="3" name="Content Placeholder 2">
            <a:extLst>
              <a:ext uri="{FF2B5EF4-FFF2-40B4-BE49-F238E27FC236}">
                <a16:creationId xmlns:a16="http://schemas.microsoft.com/office/drawing/2014/main" id="{1B2ACB41-E9A3-3CE4-3236-37E3F1EE4349}"/>
              </a:ext>
            </a:extLst>
          </p:cNvPr>
          <p:cNvSpPr>
            <a:spLocks noGrp="1"/>
          </p:cNvSpPr>
          <p:nvPr>
            <p:ph idx="1"/>
          </p:nvPr>
        </p:nvSpPr>
        <p:spPr>
          <a:xfrm>
            <a:off x="677334" y="4111279"/>
            <a:ext cx="8596668" cy="1930083"/>
          </a:xfrm>
        </p:spPr>
        <p:txBody>
          <a:bodyPr>
            <a:normAutofit fontScale="85000" lnSpcReduction="20000"/>
          </a:bodyPr>
          <a:lstStyle/>
          <a:p>
            <a:pPr marL="0" indent="0">
              <a:buNone/>
            </a:pPr>
            <a:r>
              <a:rPr lang="en-US" dirty="0"/>
              <a:t>Metrics used for Analysis of Annual Payment Type Usage:</a:t>
            </a:r>
          </a:p>
          <a:p>
            <a:pPr>
              <a:buAutoNum type="arabicPeriod"/>
            </a:pPr>
            <a:r>
              <a:rPr lang="en-US" dirty="0"/>
              <a:t>payment_type: type of transaction used by customer</a:t>
            </a:r>
          </a:p>
          <a:p>
            <a:pPr>
              <a:buAutoNum type="arabicPeriod"/>
            </a:pPr>
            <a:r>
              <a:rPr lang="en-US" dirty="0"/>
              <a:t>num_payments: total number of payments of all payment types</a:t>
            </a:r>
          </a:p>
          <a:p>
            <a:pPr>
              <a:buAutoNum type="arabicPeriod"/>
            </a:pPr>
            <a:r>
              <a:rPr lang="en-US" dirty="0"/>
              <a:t>year_2016: total transactions of 2016</a:t>
            </a:r>
          </a:p>
          <a:p>
            <a:pPr>
              <a:buAutoNum type="arabicPeriod"/>
            </a:pPr>
            <a:r>
              <a:rPr lang="en-US" dirty="0"/>
              <a:t>year_2017: total transactions of 2017</a:t>
            </a:r>
          </a:p>
          <a:p>
            <a:pPr>
              <a:buAutoNum type="arabicPeriod"/>
            </a:pPr>
            <a:r>
              <a:rPr lang="en-US" dirty="0"/>
              <a:t>year_2018: total transactions of 2018</a:t>
            </a:r>
          </a:p>
        </p:txBody>
      </p:sp>
      <p:pic>
        <p:nvPicPr>
          <p:cNvPr id="5" name="Picture 4">
            <a:extLst>
              <a:ext uri="{FF2B5EF4-FFF2-40B4-BE49-F238E27FC236}">
                <a16:creationId xmlns:a16="http://schemas.microsoft.com/office/drawing/2014/main" id="{6092761E-ED65-4102-C3E7-20DF19F06216}"/>
              </a:ext>
            </a:extLst>
          </p:cNvPr>
          <p:cNvPicPr>
            <a:picLocks noChangeAspect="1"/>
          </p:cNvPicPr>
          <p:nvPr/>
        </p:nvPicPr>
        <p:blipFill>
          <a:blip r:embed="rId2"/>
          <a:stretch>
            <a:fillRect/>
          </a:stretch>
        </p:blipFill>
        <p:spPr>
          <a:xfrm>
            <a:off x="1182511" y="1355064"/>
            <a:ext cx="2744726" cy="2414759"/>
          </a:xfrm>
          <a:prstGeom prst="rect">
            <a:avLst/>
          </a:prstGeom>
        </p:spPr>
      </p:pic>
      <p:pic>
        <p:nvPicPr>
          <p:cNvPr id="7" name="Picture 6">
            <a:extLst>
              <a:ext uri="{FF2B5EF4-FFF2-40B4-BE49-F238E27FC236}">
                <a16:creationId xmlns:a16="http://schemas.microsoft.com/office/drawing/2014/main" id="{74559F03-709B-B4A8-D72B-AF53C3978023}"/>
              </a:ext>
            </a:extLst>
          </p:cNvPr>
          <p:cNvPicPr>
            <a:picLocks noChangeAspect="1"/>
          </p:cNvPicPr>
          <p:nvPr/>
        </p:nvPicPr>
        <p:blipFill>
          <a:blip r:embed="rId3"/>
          <a:stretch>
            <a:fillRect/>
          </a:stretch>
        </p:blipFill>
        <p:spPr>
          <a:xfrm>
            <a:off x="4933441" y="1443647"/>
            <a:ext cx="4845738" cy="2237591"/>
          </a:xfrm>
          <a:prstGeom prst="rect">
            <a:avLst/>
          </a:prstGeom>
        </p:spPr>
      </p:pic>
    </p:spTree>
    <p:extLst>
      <p:ext uri="{BB962C8B-B14F-4D97-AF65-F5344CB8AC3E}">
        <p14:creationId xmlns:p14="http://schemas.microsoft.com/office/powerpoint/2010/main" val="3343927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{D3431D5A-E8F2-9B44-8B58-6D0CD52860F9}tf10001060</Template>
  <TotalTime>2014</TotalTime>
  <Words>695</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IBM Plex Sans</vt:lpstr>
      <vt:lpstr>Roboto</vt:lpstr>
      <vt:lpstr>Trebuchet MS</vt:lpstr>
      <vt:lpstr>Wingdings 3</vt:lpstr>
      <vt:lpstr>Facet</vt:lpstr>
      <vt:lpstr>Analyzing eCommerce Business Performance with SQL </vt:lpstr>
      <vt:lpstr>Overview</vt:lpstr>
      <vt:lpstr>Data Preparation</vt:lpstr>
      <vt:lpstr>Data Preparation</vt:lpstr>
      <vt:lpstr>Annual Customer Activity Growth Analysis</vt:lpstr>
      <vt:lpstr>PowerPoint Presentation</vt:lpstr>
      <vt:lpstr>Annual Product Category Quality Analysis</vt:lpstr>
      <vt:lpstr>Annual Product Category Quality Analysis</vt:lpstr>
      <vt:lpstr>Analysis of Annual Payment Type Usage</vt:lpstr>
      <vt:lpstr>Analysis of Annual Payment Type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 </dc:title>
  <dc:creator>Anees Bagus</dc:creator>
  <cp:lastModifiedBy>Anees Bagus</cp:lastModifiedBy>
  <cp:revision>6</cp:revision>
  <dcterms:created xsi:type="dcterms:W3CDTF">2024-06-18T16:51:04Z</dcterms:created>
  <dcterms:modified xsi:type="dcterms:W3CDTF">2024-06-20T02:25:55Z</dcterms:modified>
</cp:coreProperties>
</file>