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55" r:id="rId1"/>
  </p:sldMasterIdLst>
  <p:notesMasterIdLst>
    <p:notesMasterId r:id="rId17"/>
  </p:notesMasterIdLst>
  <p:sldIdLst>
    <p:sldId id="257" r:id="rId2"/>
    <p:sldId id="258" r:id="rId3"/>
    <p:sldId id="277" r:id="rId4"/>
    <p:sldId id="259" r:id="rId5"/>
    <p:sldId id="279" r:id="rId6"/>
    <p:sldId id="280" r:id="rId7"/>
    <p:sldId id="270" r:id="rId8"/>
    <p:sldId id="272" r:id="rId9"/>
    <p:sldId id="278" r:id="rId10"/>
    <p:sldId id="283" r:id="rId11"/>
    <p:sldId id="284" r:id="rId12"/>
    <p:sldId id="282" r:id="rId13"/>
    <p:sldId id="281" r:id="rId14"/>
    <p:sldId id="276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850FCF-1EC1-40B2-8D91-C6EAF9BA1E37}">
          <p14:sldIdLst>
            <p14:sldId id="257"/>
            <p14:sldId id="258"/>
            <p14:sldId id="277"/>
            <p14:sldId id="259"/>
            <p14:sldId id="279"/>
            <p14:sldId id="280"/>
            <p14:sldId id="270"/>
            <p14:sldId id="272"/>
            <p14:sldId id="278"/>
            <p14:sldId id="283"/>
            <p14:sldId id="284"/>
            <p14:sldId id="282"/>
            <p14:sldId id="281"/>
            <p14:sldId id="276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8FA0A3"/>
    <a:srgbClr val="515A6B"/>
    <a:srgbClr val="DBDBDB"/>
    <a:srgbClr val="85E0E7"/>
    <a:srgbClr val="D9DDD1"/>
    <a:srgbClr val="43CDD9"/>
    <a:srgbClr val="667181"/>
    <a:srgbClr val="BABABA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4652" autoAdjust="0"/>
  </p:normalViewPr>
  <p:slideViewPr>
    <p:cSldViewPr snapToGrid="0" showGuides="1">
      <p:cViewPr varScale="1">
        <p:scale>
          <a:sx n="93" d="100"/>
          <a:sy n="93" d="100"/>
        </p:scale>
        <p:origin x="560" y="20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keeetter88\Library\Mobile%20Documents\com~apple~CloudDocs\Documents\Thinkful%20Data%20Analytics\Module%2015\Case%20Study%20A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keeetter88\Library\Mobile%20Documents\com~apple~CloudDocs\Documents\Thinkful%20Data%20Analytics\Module%2015\Case%20Study%20A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keeetter88\Library\Mobile%20Documents\com~apple~CloudDocs\Documents\Thinkful%20Data%20Analytics\Module%2015\Case%20Study%20A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keeetter88\Library\Mobile%20Documents\com~apple~CloudDocs\Documents\Thinkful%20Data%20Analytics\Module%2015\Case%20Study%20A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keeetter88/Library/Mobile%20Documents/com~apple~CloudDocs/Documents/Thinkful%20Data%20Analytics/Module%2015/Case%20Study%20A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keeetter88/Library/Mobile%20Documents/com~apple~CloudDocs/Documents/Thinkful%20Data%20Analytics/Module%2015/Case%20Study%20A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keeetter88/Library/Mobile%20Documents/com~apple~CloudDocs/Documents/Thinkful%20Data%20Analytics/Module%2015/Case%20Study%20AB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keeetter88\Library\Mobile%20Documents\com~apple~CloudDocs\Documents\Thinkful%20Data%20Analytics\Module%2015\Case%20Study%20AB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Top 10 Cars</a:t>
            </a:r>
            <a:r>
              <a:rPr lang="en-US" sz="1200" b="1" baseline="0"/>
              <a:t> by Avg, Net Profit</a:t>
            </a:r>
            <a:endParaRPr lang="en-US" sz="1200" b="1"/>
          </a:p>
        </c:rich>
      </c:tx>
      <c:layout>
        <c:manualLayout>
          <c:xMode val="edge"/>
          <c:yMode val="edge"/>
          <c:x val="0.33748297859467624"/>
          <c:y val="1.24717585048554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5"/>
          </a:solidFill>
          <a:ln>
            <a:noFill/>
          </a:ln>
          <a:effectLst/>
        </c:spP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380503488998998"/>
          <c:y val="0.10253330774051424"/>
          <c:w val="0.6922048869288755"/>
          <c:h val="0.62396159856779887"/>
        </c:manualLayout>
      </c:layout>
      <c:barChart>
        <c:barDir val="col"/>
        <c:grouping val="clustered"/>
        <c:varyColors val="0"/>
        <c:ser>
          <c:idx val="0"/>
          <c:order val="0"/>
          <c:tx>
            <c:v>Revenue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Pontiac Grand Prix</c:v>
              </c:pt>
              <c:pt idx="1">
                <c:v>Mercury Grand Marquis</c:v>
              </c:pt>
              <c:pt idx="2">
                <c:v>Ford Ranger</c:v>
              </c:pt>
              <c:pt idx="3">
                <c:v>Lincoln Town Car</c:v>
              </c:pt>
              <c:pt idx="4">
                <c:v>Honda Accord</c:v>
              </c:pt>
              <c:pt idx="5">
                <c:v>Mercury Sable</c:v>
              </c:pt>
              <c:pt idx="6">
                <c:v>Chevrolet Express 3500</c:v>
              </c:pt>
              <c:pt idx="7">
                <c:v>Ford Mustang</c:v>
              </c:pt>
              <c:pt idx="8">
                <c:v>Ford F-Series</c:v>
              </c:pt>
              <c:pt idx="9">
                <c:v>BMW 3 Series</c:v>
              </c:pt>
            </c:strLit>
          </c:cat>
          <c:val>
            <c:numLit>
              <c:formatCode>General</c:formatCode>
              <c:ptCount val="10"/>
              <c:pt idx="0">
                <c:v>388691</c:v>
              </c:pt>
              <c:pt idx="1">
                <c:v>377994</c:v>
              </c:pt>
              <c:pt idx="2">
                <c:v>374201</c:v>
              </c:pt>
              <c:pt idx="3">
                <c:v>331037</c:v>
              </c:pt>
              <c:pt idx="4">
                <c:v>340114</c:v>
              </c:pt>
              <c:pt idx="5">
                <c:v>318374</c:v>
              </c:pt>
              <c:pt idx="6">
                <c:v>341660</c:v>
              </c:pt>
              <c:pt idx="7">
                <c:v>311909</c:v>
              </c:pt>
              <c:pt idx="8">
                <c:v>305496</c:v>
              </c:pt>
              <c:pt idx="9">
                <c:v>295379</c:v>
              </c:pt>
            </c:numLit>
          </c:val>
          <c:extLst>
            <c:ext xmlns:c16="http://schemas.microsoft.com/office/drawing/2014/chart" uri="{C3380CC4-5D6E-409C-BE32-E72D297353CC}">
              <c16:uniqueId val="{00000000-62E1-CF46-9F9F-C215C106E374}"/>
            </c:ext>
          </c:extLst>
        </c:ser>
        <c:ser>
          <c:idx val="1"/>
          <c:order val="1"/>
          <c:tx>
            <c:v>Profit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Pontiac Grand Prix</c:v>
              </c:pt>
              <c:pt idx="1">
                <c:v>Mercury Grand Marquis</c:v>
              </c:pt>
              <c:pt idx="2">
                <c:v>Ford Ranger</c:v>
              </c:pt>
              <c:pt idx="3">
                <c:v>Lincoln Town Car</c:v>
              </c:pt>
              <c:pt idx="4">
                <c:v>Honda Accord</c:v>
              </c:pt>
              <c:pt idx="5">
                <c:v>Mercury Sable</c:v>
              </c:pt>
              <c:pt idx="6">
                <c:v>Chevrolet Express 3500</c:v>
              </c:pt>
              <c:pt idx="7">
                <c:v>Ford Mustang</c:v>
              </c:pt>
              <c:pt idx="8">
                <c:v>Ford F-Series</c:v>
              </c:pt>
              <c:pt idx="9">
                <c:v>BMW 3 Series</c:v>
              </c:pt>
            </c:strLit>
          </c:cat>
          <c:val>
            <c:numLit>
              <c:formatCode>General</c:formatCode>
              <c:ptCount val="10"/>
              <c:pt idx="0">
                <c:v>238586.81999999977</c:v>
              </c:pt>
              <c:pt idx="1">
                <c:v>228319.33999999965</c:v>
              </c:pt>
              <c:pt idx="2">
                <c:v>218891.77000000008</c:v>
              </c:pt>
              <c:pt idx="3">
                <c:v>200272.75999999957</c:v>
              </c:pt>
              <c:pt idx="4">
                <c:v>199239.08000000013</c:v>
              </c:pt>
              <c:pt idx="5">
                <c:v>197294.32</c:v>
              </c:pt>
              <c:pt idx="6">
                <c:v>193036.6300000003</c:v>
              </c:pt>
              <c:pt idx="7">
                <c:v>184993.5799999997</c:v>
              </c:pt>
              <c:pt idx="8">
                <c:v>184132.51999999981</c:v>
              </c:pt>
              <c:pt idx="9">
                <c:v>174866.17000000025</c:v>
              </c:pt>
            </c:numLit>
          </c:val>
          <c:extLst>
            <c:ext xmlns:c16="http://schemas.microsoft.com/office/drawing/2014/chart" uri="{C3380CC4-5D6E-409C-BE32-E72D297353CC}">
              <c16:uniqueId val="{00000001-62E1-CF46-9F9F-C215C106E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0801968"/>
        <c:axId val="1093692704"/>
      </c:barChart>
      <c:catAx>
        <c:axId val="116080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692704"/>
        <c:crosses val="autoZero"/>
        <c:auto val="1"/>
        <c:lblAlgn val="ctr"/>
        <c:lblOffset val="100"/>
        <c:noMultiLvlLbl val="0"/>
      </c:catAx>
      <c:valAx>
        <c:axId val="109369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80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368121424269791"/>
          <c:y val="0.36054471267547683"/>
          <c:w val="0.1592480957953519"/>
          <c:h val="0.113625610315988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Top</a:t>
            </a:r>
            <a:r>
              <a:rPr lang="en-US" sz="1200" b="1" i="0" baseline="0">
                <a:effectLst/>
              </a:rPr>
              <a:t> 10 Cars by Avg. Margin</a:t>
            </a:r>
            <a:endParaRPr lang="en-US" sz="1200" b="1"/>
          </a:p>
        </c:rich>
      </c:tx>
      <c:layout>
        <c:manualLayout>
          <c:xMode val="edge"/>
          <c:yMode val="edge"/>
          <c:x val="0.35432778386817498"/>
          <c:y val="4.32722458365270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763842700156052"/>
          <c:y val="0.16756428123475714"/>
          <c:w val="0.78664426059377213"/>
          <c:h val="0.7474876315239356"/>
        </c:manualLayout>
      </c:layout>
      <c:barChart>
        <c:barDir val="bar"/>
        <c:grouping val="clustered"/>
        <c:varyColors val="0"/>
        <c:ser>
          <c:idx val="0"/>
          <c:order val="0"/>
          <c:tx>
            <c:v>Average of margin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Dodge Ram Van B250</c:v>
              </c:pt>
              <c:pt idx="1">
                <c:v>Scion FR-S</c:v>
              </c:pt>
              <c:pt idx="2">
                <c:v>Pontiac G5</c:v>
              </c:pt>
              <c:pt idx="3">
                <c:v>Chrysler LeBaron</c:v>
              </c:pt>
              <c:pt idx="4">
                <c:v>Audi 4000CS Quattro</c:v>
              </c:pt>
              <c:pt idx="5">
                <c:v>Chevrolet Avalanche 1500</c:v>
              </c:pt>
              <c:pt idx="6">
                <c:v>Nissan Stanza</c:v>
              </c:pt>
              <c:pt idx="7">
                <c:v>Cadillac XLR-V</c:v>
              </c:pt>
              <c:pt idx="8">
                <c:v>Chevrolet G-Series 3500</c:v>
              </c:pt>
              <c:pt idx="9">
                <c:v>Mazda Mazdaspeed 3</c:v>
              </c:pt>
            </c:strLit>
          </c:cat>
          <c:val>
            <c:numLit>
              <c:formatCode>General</c:formatCode>
              <c:ptCount val="10"/>
              <c:pt idx="0">
                <c:v>0.68877567709796805</c:v>
              </c:pt>
              <c:pt idx="1">
                <c:v>0.68705693838074844</c:v>
              </c:pt>
              <c:pt idx="2">
                <c:v>0.67993475022468197</c:v>
              </c:pt>
              <c:pt idx="3">
                <c:v>0.6732582766504247</c:v>
              </c:pt>
              <c:pt idx="4">
                <c:v>0.66697550586778609</c:v>
              </c:pt>
              <c:pt idx="5">
                <c:v>0.66455158103598977</c:v>
              </c:pt>
              <c:pt idx="6">
                <c:v>0.66087748351218101</c:v>
              </c:pt>
              <c:pt idx="7">
                <c:v>0.64865574750057076</c:v>
              </c:pt>
              <c:pt idx="8">
                <c:v>0.63993091724575224</c:v>
              </c:pt>
              <c:pt idx="9">
                <c:v>0.61962385017799704</c:v>
              </c:pt>
            </c:numLit>
          </c:val>
          <c:extLst>
            <c:ext xmlns:c16="http://schemas.microsoft.com/office/drawing/2014/chart" uri="{C3380CC4-5D6E-409C-BE32-E72D297353CC}">
              <c16:uniqueId val="{00000000-ADF1-EB40-8A2D-5E925020B52E}"/>
            </c:ext>
          </c:extLst>
        </c:ser>
        <c:ser>
          <c:idx val="1"/>
          <c:order val="1"/>
          <c:tx>
            <c:v>Average of car_profit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Dodge Ram Van B250</c:v>
              </c:pt>
              <c:pt idx="1">
                <c:v>Scion FR-S</c:v>
              </c:pt>
              <c:pt idx="2">
                <c:v>Pontiac G5</c:v>
              </c:pt>
              <c:pt idx="3">
                <c:v>Chrysler LeBaron</c:v>
              </c:pt>
              <c:pt idx="4">
                <c:v>Audi 4000CS Quattro</c:v>
              </c:pt>
              <c:pt idx="5">
                <c:v>Chevrolet Avalanche 1500</c:v>
              </c:pt>
              <c:pt idx="6">
                <c:v>Nissan Stanza</c:v>
              </c:pt>
              <c:pt idx="7">
                <c:v>Cadillac XLR-V</c:v>
              </c:pt>
              <c:pt idx="8">
                <c:v>Chevrolet G-Series 3500</c:v>
              </c:pt>
              <c:pt idx="9">
                <c:v>Mazda Mazdaspeed 3</c:v>
              </c:pt>
            </c:strLit>
          </c:cat>
          <c:val>
            <c:numLit>
              <c:formatCode>General</c:formatCode>
              <c:ptCount val="10"/>
              <c:pt idx="0">
                <c:v>1770.2099999999996</c:v>
              </c:pt>
              <c:pt idx="1">
                <c:v>1716.2449999999997</c:v>
              </c:pt>
              <c:pt idx="2">
                <c:v>1974.0888888888892</c:v>
              </c:pt>
              <c:pt idx="3">
                <c:v>1325.9900000000002</c:v>
              </c:pt>
              <c:pt idx="4">
                <c:v>1409.9699999999998</c:v>
              </c:pt>
              <c:pt idx="5">
                <c:v>1235.8399999999999</c:v>
              </c:pt>
              <c:pt idx="6">
                <c:v>1695.558888888889</c:v>
              </c:pt>
              <c:pt idx="7">
                <c:v>1758.8242857142861</c:v>
              </c:pt>
              <c:pt idx="8">
                <c:v>1638.6281818181817</c:v>
              </c:pt>
              <c:pt idx="9">
                <c:v>1320.6977777777779</c:v>
              </c:pt>
            </c:numLit>
          </c:val>
          <c:extLst>
            <c:ext xmlns:c16="http://schemas.microsoft.com/office/drawing/2014/chart" uri="{C3380CC4-5D6E-409C-BE32-E72D297353CC}">
              <c16:uniqueId val="{00000001-ADF1-EB40-8A2D-5E925020B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07161711"/>
        <c:axId val="1422381167"/>
      </c:barChart>
      <c:catAx>
        <c:axId val="160716171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381167"/>
        <c:crosses val="autoZero"/>
        <c:auto val="1"/>
        <c:lblAlgn val="ctr"/>
        <c:lblOffset val="100"/>
        <c:noMultiLvlLbl val="0"/>
      </c:catAx>
      <c:valAx>
        <c:axId val="1422381167"/>
        <c:scaling>
          <c:orientation val="minMax"/>
        </c:scaling>
        <c:delete val="0"/>
        <c:axPos val="b"/>
        <c:numFmt formatCode="0.0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161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/>
              <a:t>Bottom 10 Cars by Avg. Net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170791699577808"/>
          <c:y val="9.0534591065940695E-2"/>
          <c:w val="0.71561129765474996"/>
          <c:h val="0.62848148841006102"/>
        </c:manualLayout>
      </c:layout>
      <c:barChart>
        <c:barDir val="col"/>
        <c:grouping val="clustered"/>
        <c:varyColors val="0"/>
        <c:ser>
          <c:idx val="0"/>
          <c:order val="0"/>
          <c:tx>
            <c:v>Revenue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0">
                <c:v>Land Rover Sterling</c:v>
              </c:pt>
              <c:pt idx="1">
                <c:v>Dodge Sprinter</c:v>
              </c:pt>
              <c:pt idx="2">
                <c:v>Chevrolet Vega</c:v>
              </c:pt>
              <c:pt idx="3">
                <c:v>Audi RS 4</c:v>
              </c:pt>
              <c:pt idx="4">
                <c:v>Ford Aspire</c:v>
              </c:pt>
              <c:pt idx="5">
                <c:v>Dodge D150 Club</c:v>
              </c:pt>
              <c:pt idx="6">
                <c:v>Corbin Sparrow</c:v>
              </c:pt>
              <c:pt idx="7">
                <c:v>Plymouth Volare</c:v>
              </c:pt>
              <c:pt idx="8">
                <c:v>Saturn Relay</c:v>
              </c:pt>
              <c:pt idx="9">
                <c:v>Audi 5000CS</c:v>
              </c:pt>
              <c:pt idx="10">
                <c:v>Daewoo Nubira</c:v>
              </c:pt>
            </c:strLit>
          </c:cat>
          <c:val>
            <c:numLit>
              <c:formatCode>General</c:formatCode>
              <c:ptCount val="11"/>
              <c:pt idx="0">
                <c:v>12327</c:v>
              </c:pt>
              <c:pt idx="1">
                <c:v>8088</c:v>
              </c:pt>
              <c:pt idx="2">
                <c:v>11888</c:v>
              </c:pt>
              <c:pt idx="3">
                <c:v>12690</c:v>
              </c:pt>
              <c:pt idx="4">
                <c:v>8727</c:v>
              </c:pt>
              <c:pt idx="5">
                <c:v>10200</c:v>
              </c:pt>
              <c:pt idx="6">
                <c:v>11087</c:v>
              </c:pt>
              <c:pt idx="7">
                <c:v>8568</c:v>
              </c:pt>
              <c:pt idx="8">
                <c:v>8381</c:v>
              </c:pt>
              <c:pt idx="9">
                <c:v>8331</c:v>
              </c:pt>
              <c:pt idx="10">
                <c:v>7530</c:v>
              </c:pt>
            </c:numLit>
          </c:val>
          <c:extLst>
            <c:ext xmlns:c16="http://schemas.microsoft.com/office/drawing/2014/chart" uri="{C3380CC4-5D6E-409C-BE32-E72D297353CC}">
              <c16:uniqueId val="{00000000-430F-584B-978E-B51A8E32F8AC}"/>
            </c:ext>
          </c:extLst>
        </c:ser>
        <c:ser>
          <c:idx val="1"/>
          <c:order val="1"/>
          <c:tx>
            <c:v>Profit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0">
                <c:v>Land Rover Sterling</c:v>
              </c:pt>
              <c:pt idx="1">
                <c:v>Dodge Sprinter</c:v>
              </c:pt>
              <c:pt idx="2">
                <c:v>Chevrolet Vega</c:v>
              </c:pt>
              <c:pt idx="3">
                <c:v>Audi RS 4</c:v>
              </c:pt>
              <c:pt idx="4">
                <c:v>Ford Aspire</c:v>
              </c:pt>
              <c:pt idx="5">
                <c:v>Dodge D150 Club</c:v>
              </c:pt>
              <c:pt idx="6">
                <c:v>Corbin Sparrow</c:v>
              </c:pt>
              <c:pt idx="7">
                <c:v>Plymouth Volare</c:v>
              </c:pt>
              <c:pt idx="8">
                <c:v>Saturn Relay</c:v>
              </c:pt>
              <c:pt idx="9">
                <c:v>Audi 5000CS</c:v>
              </c:pt>
              <c:pt idx="10">
                <c:v>Daewoo Nubira</c:v>
              </c:pt>
            </c:strLit>
          </c:cat>
          <c:val>
            <c:numLit>
              <c:formatCode>General</c:formatCode>
              <c:ptCount val="11"/>
              <c:pt idx="0">
                <c:v>3891.6500000000005</c:v>
              </c:pt>
              <c:pt idx="1">
                <c:v>3833.2599999999989</c:v>
              </c:pt>
              <c:pt idx="2">
                <c:v>3651.8999999999996</c:v>
              </c:pt>
              <c:pt idx="3">
                <c:v>3466.72</c:v>
              </c:pt>
              <c:pt idx="4">
                <c:v>2998.68</c:v>
              </c:pt>
              <c:pt idx="5">
                <c:v>2453.1000000000004</c:v>
              </c:pt>
              <c:pt idx="6">
                <c:v>2238.9299999999998</c:v>
              </c:pt>
              <c:pt idx="7">
                <c:v>2021.7599999999989</c:v>
              </c:pt>
              <c:pt idx="8">
                <c:v>1929.1599999999999</c:v>
              </c:pt>
              <c:pt idx="9">
                <c:v>1655.7999999999997</c:v>
              </c:pt>
              <c:pt idx="10">
                <c:v>844.72000000000025</c:v>
              </c:pt>
            </c:numLit>
          </c:val>
          <c:extLst>
            <c:ext xmlns:c16="http://schemas.microsoft.com/office/drawing/2014/chart" uri="{C3380CC4-5D6E-409C-BE32-E72D297353CC}">
              <c16:uniqueId val="{00000001-430F-584B-978E-B51A8E32F8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740800"/>
        <c:axId val="1256550016"/>
      </c:barChart>
      <c:catAx>
        <c:axId val="117374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550016"/>
        <c:crosses val="autoZero"/>
        <c:auto val="1"/>
        <c:lblAlgn val="ctr"/>
        <c:lblOffset val="100"/>
        <c:noMultiLvlLbl val="0"/>
      </c:catAx>
      <c:valAx>
        <c:axId val="1256550016"/>
        <c:scaling>
          <c:orientation val="minMax"/>
          <c:max val="13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74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366705324937732"/>
          <c:y val="0.47848397330847259"/>
          <c:w val="0.11222715143459826"/>
          <c:h val="8.84063751836291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 Study AB.xlsx]Branch_Dashboard!PivotTable12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Profit Branches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Branch_Dashboard!$E$18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Branch_Dashboard!$D$19:$D$29</c:f>
              <c:strCache>
                <c:ptCount val="10"/>
                <c:pt idx="0">
                  <c:v>Washington, District of Columbia</c:v>
                </c:pt>
                <c:pt idx="1">
                  <c:v>Fort Worth, Texas</c:v>
                </c:pt>
                <c:pt idx="2">
                  <c:v>Denver, Colorado</c:v>
                </c:pt>
                <c:pt idx="3">
                  <c:v>Birmingham, Alabama</c:v>
                </c:pt>
                <c:pt idx="4">
                  <c:v>San Antonio, Texas</c:v>
                </c:pt>
                <c:pt idx="5">
                  <c:v>Longview, Texas</c:v>
                </c:pt>
                <c:pt idx="6">
                  <c:v>Salinas, California</c:v>
                </c:pt>
                <c:pt idx="7">
                  <c:v>Saint Louis, Missouri</c:v>
                </c:pt>
                <c:pt idx="8">
                  <c:v>Yonkers, New York</c:v>
                </c:pt>
                <c:pt idx="9">
                  <c:v>Charlotte, North Carolina</c:v>
                </c:pt>
              </c:strCache>
            </c:strRef>
          </c:cat>
          <c:val>
            <c:numRef>
              <c:f>Branch_Dashboard!$E$19:$E$29</c:f>
              <c:numCache>
                <c:formatCode>_("$"* #,##0.00_);_("$"* \(#,##0.00\);_("$"* "-"??_);_(@_)</c:formatCode>
                <c:ptCount val="10"/>
                <c:pt idx="0">
                  <c:v>1589818.5400000068</c:v>
                </c:pt>
                <c:pt idx="1">
                  <c:v>1594751.6800000044</c:v>
                </c:pt>
                <c:pt idx="2">
                  <c:v>1615210.6199999868</c:v>
                </c:pt>
                <c:pt idx="3">
                  <c:v>1626500.1700000067</c:v>
                </c:pt>
                <c:pt idx="4">
                  <c:v>1627974.2900000028</c:v>
                </c:pt>
                <c:pt idx="5">
                  <c:v>1642115.8099999959</c:v>
                </c:pt>
                <c:pt idx="6">
                  <c:v>1671733.9199999943</c:v>
                </c:pt>
                <c:pt idx="7">
                  <c:v>1715831.9399999995</c:v>
                </c:pt>
                <c:pt idx="8">
                  <c:v>1761130.8700000041</c:v>
                </c:pt>
                <c:pt idx="9">
                  <c:v>3031891.4999999898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A5-8E4B-B9C1-EE6C7CDBF856}"/>
            </c:ext>
          </c:extLst>
        </c:ser>
        <c:ser>
          <c:idx val="1"/>
          <c:order val="1"/>
          <c:tx>
            <c:strRef>
              <c:f>Branch_Dashboard!$F$18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Branch_Dashboard!$D$19:$D$29</c:f>
              <c:strCache>
                <c:ptCount val="10"/>
                <c:pt idx="0">
                  <c:v>Washington, District of Columbia</c:v>
                </c:pt>
                <c:pt idx="1">
                  <c:v>Fort Worth, Texas</c:v>
                </c:pt>
                <c:pt idx="2">
                  <c:v>Denver, Colorado</c:v>
                </c:pt>
                <c:pt idx="3">
                  <c:v>Birmingham, Alabama</c:v>
                </c:pt>
                <c:pt idx="4">
                  <c:v>San Antonio, Texas</c:v>
                </c:pt>
                <c:pt idx="5">
                  <c:v>Longview, Texas</c:v>
                </c:pt>
                <c:pt idx="6">
                  <c:v>Salinas, California</c:v>
                </c:pt>
                <c:pt idx="7">
                  <c:v>Saint Louis, Missouri</c:v>
                </c:pt>
                <c:pt idx="8">
                  <c:v>Yonkers, New York</c:v>
                </c:pt>
                <c:pt idx="9">
                  <c:v>Charlotte, North Carolina</c:v>
                </c:pt>
              </c:strCache>
            </c:strRef>
          </c:cat>
          <c:val>
            <c:numRef>
              <c:f>Branch_Dashboard!$F$19:$F$29</c:f>
              <c:numCache>
                <c:formatCode>_("$"* #,##0.00_);_("$"* \(#,##0.00\);_("$"* "-"??_);_(@_)</c:formatCode>
                <c:ptCount val="10"/>
                <c:pt idx="0">
                  <c:v>3187750</c:v>
                </c:pt>
                <c:pt idx="1">
                  <c:v>2150621</c:v>
                </c:pt>
                <c:pt idx="2">
                  <c:v>2155030</c:v>
                </c:pt>
                <c:pt idx="3">
                  <c:v>1070320</c:v>
                </c:pt>
                <c:pt idx="4">
                  <c:v>1064736</c:v>
                </c:pt>
                <c:pt idx="5">
                  <c:v>1094796</c:v>
                </c:pt>
                <c:pt idx="6">
                  <c:v>1065980</c:v>
                </c:pt>
                <c:pt idx="7">
                  <c:v>1111112</c:v>
                </c:pt>
                <c:pt idx="8">
                  <c:v>1049024</c:v>
                </c:pt>
                <c:pt idx="9">
                  <c:v>2118694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A5-8E4B-B9C1-EE6C7CDBF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61140512"/>
        <c:axId val="861144032"/>
      </c:barChart>
      <c:catAx>
        <c:axId val="86114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144032"/>
        <c:crosses val="autoZero"/>
        <c:auto val="1"/>
        <c:lblAlgn val="ctr"/>
        <c:lblOffset val="100"/>
        <c:noMultiLvlLbl val="0"/>
      </c:catAx>
      <c:valAx>
        <c:axId val="861144032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14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'Strategy 1'!$H$12</c:f>
              <c:strCache>
                <c:ptCount val="1"/>
                <c:pt idx="0">
                  <c:v>Profit Margin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'Strategy 1'!$I$6:$J$6</c:f>
              <c:strCache>
                <c:ptCount val="2"/>
                <c:pt idx="0">
                  <c:v>2018 Benchmark</c:v>
                </c:pt>
                <c:pt idx="1">
                  <c:v>Strategy 1</c:v>
                </c:pt>
              </c:strCache>
            </c:strRef>
          </c:cat>
          <c:val>
            <c:numRef>
              <c:f>'Strategy 1'!$I$12:$J$12</c:f>
              <c:numCache>
                <c:formatCode>0%</c:formatCode>
                <c:ptCount val="2"/>
                <c:pt idx="0">
                  <c:v>0.3739057535776858</c:v>
                </c:pt>
                <c:pt idx="1">
                  <c:v>0.4037197653120817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3A-3E4D-84E5-EA912BD6C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6990384"/>
        <c:axId val="537794064"/>
      </c:barChart>
      <c:catAx>
        <c:axId val="53699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794064"/>
        <c:crosses val="autoZero"/>
        <c:auto val="1"/>
        <c:lblAlgn val="ctr"/>
        <c:lblOffset val="100"/>
        <c:noMultiLvlLbl val="0"/>
      </c:catAx>
      <c:valAx>
        <c:axId val="53779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99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'Strategy 2'!$H$12</c:f>
              <c:strCache>
                <c:ptCount val="1"/>
                <c:pt idx="0">
                  <c:v>Profit Margin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'Strategy 2'!$I$6:$J$6</c:f>
              <c:strCache>
                <c:ptCount val="2"/>
                <c:pt idx="0">
                  <c:v>2018 Benchmark</c:v>
                </c:pt>
                <c:pt idx="1">
                  <c:v>Strategy 2</c:v>
                </c:pt>
              </c:strCache>
            </c:strRef>
          </c:cat>
          <c:val>
            <c:numRef>
              <c:f>'Strategy 2'!$I$12:$J$12</c:f>
              <c:numCache>
                <c:formatCode>0%</c:formatCode>
                <c:ptCount val="2"/>
                <c:pt idx="0">
                  <c:v>0.3739057535776858</c:v>
                </c:pt>
                <c:pt idx="1">
                  <c:v>0.5304293151832643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B7-1548-858B-6E366D11AA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3866464"/>
        <c:axId val="2122230016"/>
      </c:barChart>
      <c:catAx>
        <c:axId val="139386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230016"/>
        <c:crosses val="autoZero"/>
        <c:auto val="1"/>
        <c:lblAlgn val="ctr"/>
        <c:lblOffset val="100"/>
        <c:noMultiLvlLbl val="0"/>
      </c:catAx>
      <c:valAx>
        <c:axId val="212223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86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'Strategy 3'!$I$12</c:f>
              <c:strCache>
                <c:ptCount val="1"/>
                <c:pt idx="0">
                  <c:v>Profit Margin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'Strategy 3'!$J$6:$K$6</c:f>
              <c:strCache>
                <c:ptCount val="2"/>
                <c:pt idx="0">
                  <c:v>2018 Benchmark</c:v>
                </c:pt>
                <c:pt idx="1">
                  <c:v>Strategy 3</c:v>
                </c:pt>
              </c:strCache>
            </c:strRef>
          </c:cat>
          <c:val>
            <c:numRef>
              <c:f>'Strategy 3'!$J$12:$K$12</c:f>
              <c:numCache>
                <c:formatCode>0%</c:formatCode>
                <c:ptCount val="2"/>
                <c:pt idx="0">
                  <c:v>0.3739057535776858</c:v>
                </c:pt>
                <c:pt idx="1">
                  <c:v>0.46334778878087352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1E-B845-B956-7A69A2319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5233152"/>
        <c:axId val="1394250144"/>
      </c:barChart>
      <c:catAx>
        <c:axId val="195523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250144"/>
        <c:crosses val="autoZero"/>
        <c:auto val="1"/>
        <c:lblAlgn val="ctr"/>
        <c:lblOffset val="100"/>
        <c:noMultiLvlLbl val="0"/>
      </c:catAx>
      <c:valAx>
        <c:axId val="139425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23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Margin by Strategy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Introduction!$X$10</c:f>
              <c:strCache>
                <c:ptCount val="1"/>
                <c:pt idx="0">
                  <c:v>Profit Margin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Introduction!$X$11:$X$13</c:f>
              <c:numCache>
                <c:formatCode>0%</c:formatCode>
                <c:ptCount val="3"/>
                <c:pt idx="0">
                  <c:v>0.4037197653120817</c:v>
                </c:pt>
                <c:pt idx="1">
                  <c:v>0.5304293151832643</c:v>
                </c:pt>
                <c:pt idx="2">
                  <c:v>0.46334778878087352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0-BD45-B334-6D7BD8D226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2820528"/>
        <c:axId val="2121854960"/>
      </c:barChart>
      <c:catAx>
        <c:axId val="1862820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Strategy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854960"/>
        <c:crosses val="autoZero"/>
        <c:auto val="1"/>
        <c:lblAlgn val="ctr"/>
        <c:lblOffset val="100"/>
        <c:noMultiLvlLbl val="0"/>
      </c:catAx>
      <c:valAx>
        <c:axId val="212185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 Margin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82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65251-E4E1-467E-959A-5B7506A065A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B3E497D-F45B-4701-BC02-B0F7AF643808}">
      <dgm:prSet/>
      <dgm:spPr/>
      <dgm:t>
        <a:bodyPr/>
        <a:lstStyle/>
        <a:p>
          <a:pPr>
            <a:defRPr b="1"/>
          </a:pPr>
          <a:r>
            <a:rPr lang="en-US" dirty="0"/>
            <a:t>Excel</a:t>
          </a:r>
        </a:p>
      </dgm:t>
    </dgm:pt>
    <dgm:pt modelId="{375848B2-8A44-4C4F-8F2E-22A391EFC031}" type="parTrans" cxnId="{9F2636D4-B8C7-4991-A64A-03FBCEF536B0}">
      <dgm:prSet/>
      <dgm:spPr/>
      <dgm:t>
        <a:bodyPr/>
        <a:lstStyle/>
        <a:p>
          <a:endParaRPr lang="en-US"/>
        </a:p>
      </dgm:t>
    </dgm:pt>
    <dgm:pt modelId="{38A9E9D6-DC35-4097-8995-165E62FCF9CB}" type="sibTrans" cxnId="{9F2636D4-B8C7-4991-A64A-03FBCEF536B0}">
      <dgm:prSet/>
      <dgm:spPr/>
      <dgm:t>
        <a:bodyPr/>
        <a:lstStyle/>
        <a:p>
          <a:endParaRPr lang="en-US"/>
        </a:p>
      </dgm:t>
    </dgm:pt>
    <dgm:pt modelId="{FFF1F0AC-5DE1-4BAA-9F7A-ECEF05E93005}">
      <dgm:prSet custT="1"/>
      <dgm:spPr/>
      <dgm:t>
        <a:bodyPr/>
        <a:lstStyle/>
        <a:p>
          <a:r>
            <a:rPr lang="en-US" sz="2000" dirty="0"/>
            <a:t>Cleaned and organized raw data</a:t>
          </a:r>
        </a:p>
      </dgm:t>
    </dgm:pt>
    <dgm:pt modelId="{BCD8915B-DB7B-496D-9ADF-00CFFDF0F971}" type="parTrans" cxnId="{0153DFB0-CB33-4797-AD9B-087951550252}">
      <dgm:prSet/>
      <dgm:spPr/>
      <dgm:t>
        <a:bodyPr/>
        <a:lstStyle/>
        <a:p>
          <a:endParaRPr lang="en-US"/>
        </a:p>
      </dgm:t>
    </dgm:pt>
    <dgm:pt modelId="{506FAFF8-BB71-4689-966A-0B9183443199}" type="sibTrans" cxnId="{0153DFB0-CB33-4797-AD9B-087951550252}">
      <dgm:prSet/>
      <dgm:spPr/>
      <dgm:t>
        <a:bodyPr/>
        <a:lstStyle/>
        <a:p>
          <a:endParaRPr lang="en-US"/>
        </a:p>
      </dgm:t>
    </dgm:pt>
    <dgm:pt modelId="{9DF339DD-591D-4581-87AB-01CFA74C57DF}">
      <dgm:prSet custT="1"/>
      <dgm:spPr/>
      <dgm:t>
        <a:bodyPr/>
        <a:lstStyle/>
        <a:p>
          <a:r>
            <a:rPr lang="en-US" sz="2000" dirty="0"/>
            <a:t>Used pivot tables to slice data and gain insights</a:t>
          </a:r>
        </a:p>
      </dgm:t>
    </dgm:pt>
    <dgm:pt modelId="{6A7E5610-DA36-4CF9-93F7-AF749821E4E9}" type="parTrans" cxnId="{FAA60CBD-D0CA-405D-BBD5-5247A1B52F06}">
      <dgm:prSet/>
      <dgm:spPr/>
      <dgm:t>
        <a:bodyPr/>
        <a:lstStyle/>
        <a:p>
          <a:endParaRPr lang="en-US"/>
        </a:p>
      </dgm:t>
    </dgm:pt>
    <dgm:pt modelId="{92BA9B5D-B971-4332-BFCB-9008F3917A47}" type="sibTrans" cxnId="{FAA60CBD-D0CA-405D-BBD5-5247A1B52F06}">
      <dgm:prSet/>
      <dgm:spPr/>
      <dgm:t>
        <a:bodyPr/>
        <a:lstStyle/>
        <a:p>
          <a:endParaRPr lang="en-US"/>
        </a:p>
      </dgm:t>
    </dgm:pt>
    <dgm:pt modelId="{C37EBB0D-78B9-4D04-87EF-E1DE38FE2C39}">
      <dgm:prSet/>
      <dgm:spPr/>
      <dgm:t>
        <a:bodyPr/>
        <a:lstStyle/>
        <a:p>
          <a:pPr>
            <a:defRPr b="1"/>
          </a:pPr>
          <a:r>
            <a:rPr lang="en-US"/>
            <a:t>Outcomes and deliverables</a:t>
          </a:r>
        </a:p>
      </dgm:t>
    </dgm:pt>
    <dgm:pt modelId="{00167BFD-3FB6-4A1C-85F6-8EAB09B69A32}" type="parTrans" cxnId="{9C1CD6C3-30F7-47A9-A460-28810EE9665A}">
      <dgm:prSet/>
      <dgm:spPr/>
      <dgm:t>
        <a:bodyPr/>
        <a:lstStyle/>
        <a:p>
          <a:endParaRPr lang="en-US"/>
        </a:p>
      </dgm:t>
    </dgm:pt>
    <dgm:pt modelId="{B101EA60-AD3E-48AA-B097-B68C99610C4C}" type="sibTrans" cxnId="{9C1CD6C3-30F7-47A9-A460-28810EE9665A}">
      <dgm:prSet/>
      <dgm:spPr/>
      <dgm:t>
        <a:bodyPr/>
        <a:lstStyle/>
        <a:p>
          <a:endParaRPr lang="en-US"/>
        </a:p>
      </dgm:t>
    </dgm:pt>
    <dgm:pt modelId="{BE98BDD7-E8F3-4BD2-A161-5085FF806081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US" sz="2000" dirty="0"/>
            <a:t>Developed summary dashboards to show analysis:</a:t>
          </a:r>
        </a:p>
      </dgm:t>
    </dgm:pt>
    <dgm:pt modelId="{EED9FD8A-6F62-4876-BA1D-07856FBDB040}" type="parTrans" cxnId="{64404C61-D77B-4AA0-B40D-4286C5BF3B4D}">
      <dgm:prSet/>
      <dgm:spPr/>
      <dgm:t>
        <a:bodyPr/>
        <a:lstStyle/>
        <a:p>
          <a:endParaRPr lang="en-US"/>
        </a:p>
      </dgm:t>
    </dgm:pt>
    <dgm:pt modelId="{26BA9E13-6B3E-42BD-BFA5-28531223CCCB}" type="sibTrans" cxnId="{64404C61-D77B-4AA0-B40D-4286C5BF3B4D}">
      <dgm:prSet/>
      <dgm:spPr/>
      <dgm:t>
        <a:bodyPr/>
        <a:lstStyle/>
        <a:p>
          <a:endParaRPr lang="en-US"/>
        </a:p>
      </dgm:t>
    </dgm:pt>
    <dgm:pt modelId="{1155F1F8-9266-4836-86A0-347D3D75D0C6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US" sz="2000"/>
            <a:t>by branch</a:t>
          </a:r>
        </a:p>
      </dgm:t>
    </dgm:pt>
    <dgm:pt modelId="{06C81A5C-29BA-406E-B8F9-115EBA5F8488}" type="parTrans" cxnId="{740F0BCA-7AA6-4F36-8B67-E60C86FCFB93}">
      <dgm:prSet/>
      <dgm:spPr/>
      <dgm:t>
        <a:bodyPr/>
        <a:lstStyle/>
        <a:p>
          <a:endParaRPr lang="en-US"/>
        </a:p>
      </dgm:t>
    </dgm:pt>
    <dgm:pt modelId="{CA1B0C7A-12FC-481B-A703-DDF9008B2BB5}" type="sibTrans" cxnId="{740F0BCA-7AA6-4F36-8B67-E60C86FCFB93}">
      <dgm:prSet/>
      <dgm:spPr/>
      <dgm:t>
        <a:bodyPr/>
        <a:lstStyle/>
        <a:p>
          <a:endParaRPr lang="en-US"/>
        </a:p>
      </dgm:t>
    </dgm:pt>
    <dgm:pt modelId="{6E6949F6-431F-4C58-8C3A-F3700925331D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US" sz="2000" dirty="0"/>
            <a:t>by model/make</a:t>
          </a:r>
        </a:p>
      </dgm:t>
    </dgm:pt>
    <dgm:pt modelId="{41B651D1-196D-4C61-B7D0-819B179B73D8}" type="parTrans" cxnId="{7E46A771-17A9-4BA3-B4DA-01328B7C2A23}">
      <dgm:prSet/>
      <dgm:spPr/>
      <dgm:t>
        <a:bodyPr/>
        <a:lstStyle/>
        <a:p>
          <a:endParaRPr lang="en-US"/>
        </a:p>
      </dgm:t>
    </dgm:pt>
    <dgm:pt modelId="{BA1E72B4-4AF2-4E19-8412-FE66720D7707}" type="sibTrans" cxnId="{7E46A771-17A9-4BA3-B4DA-01328B7C2A23}">
      <dgm:prSet/>
      <dgm:spPr/>
      <dgm:t>
        <a:bodyPr/>
        <a:lstStyle/>
        <a:p>
          <a:endParaRPr lang="en-US"/>
        </a:p>
      </dgm:t>
    </dgm:pt>
    <dgm:pt modelId="{D2AD0068-0C32-4B62-B087-259B37D777C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/>
            <a:t>Also included tool for modeling how changes in inventory could effect the bottom line.</a:t>
          </a:r>
        </a:p>
      </dgm:t>
    </dgm:pt>
    <dgm:pt modelId="{6D6886C4-1CFC-4E30-94D0-C8FE019145B5}" type="parTrans" cxnId="{76C894EF-91BC-4E04-B049-9BEBD860C604}">
      <dgm:prSet/>
      <dgm:spPr/>
      <dgm:t>
        <a:bodyPr/>
        <a:lstStyle/>
        <a:p>
          <a:endParaRPr lang="en-US"/>
        </a:p>
      </dgm:t>
    </dgm:pt>
    <dgm:pt modelId="{8E5E4C0F-52FA-4E51-9C50-77969DCB9D60}" type="sibTrans" cxnId="{76C894EF-91BC-4E04-B049-9BEBD860C604}">
      <dgm:prSet/>
      <dgm:spPr/>
      <dgm:t>
        <a:bodyPr/>
        <a:lstStyle/>
        <a:p>
          <a:endParaRPr lang="en-US"/>
        </a:p>
      </dgm:t>
    </dgm:pt>
    <dgm:pt modelId="{C2361EA4-FD44-4345-8DB7-D81A46974A4A}">
      <dgm:prSet custT="1"/>
      <dgm:spPr/>
      <dgm:t>
        <a:bodyPr/>
        <a:lstStyle/>
        <a:p>
          <a:endParaRPr lang="en-US" sz="2000"/>
        </a:p>
      </dgm:t>
    </dgm:pt>
    <dgm:pt modelId="{E8BBC375-9F5A-454A-8F59-67C62FD9945E}" type="parTrans" cxnId="{C268B944-7523-49E4-A6AB-DAF7D41E5823}">
      <dgm:prSet/>
      <dgm:spPr/>
      <dgm:t>
        <a:bodyPr/>
        <a:lstStyle/>
        <a:p>
          <a:endParaRPr lang="en-US"/>
        </a:p>
      </dgm:t>
    </dgm:pt>
    <dgm:pt modelId="{B524F101-D0F6-4E4F-952F-1A7F3F14C1ED}" type="sibTrans" cxnId="{C268B944-7523-49E4-A6AB-DAF7D41E5823}">
      <dgm:prSet/>
      <dgm:spPr/>
      <dgm:t>
        <a:bodyPr/>
        <a:lstStyle/>
        <a:p>
          <a:endParaRPr lang="en-US"/>
        </a:p>
      </dgm:t>
    </dgm:pt>
    <dgm:pt modelId="{B1CCCB5D-C2FB-404C-B3F6-147F354AC0AD}" type="pres">
      <dgm:prSet presAssocID="{B4365251-E4E1-467E-959A-5B7506A065A7}" presName="root" presStyleCnt="0">
        <dgm:presLayoutVars>
          <dgm:dir/>
          <dgm:resizeHandles val="exact"/>
        </dgm:presLayoutVars>
      </dgm:prSet>
      <dgm:spPr/>
    </dgm:pt>
    <dgm:pt modelId="{EE462042-C657-4BB1-9940-5695F3108F12}" type="pres">
      <dgm:prSet presAssocID="{2B3E497D-F45B-4701-BC02-B0F7AF643808}" presName="compNode" presStyleCnt="0"/>
      <dgm:spPr/>
    </dgm:pt>
    <dgm:pt modelId="{FD67D163-FC6B-448E-90AE-40AFD44E6BAF}" type="pres">
      <dgm:prSet presAssocID="{2B3E497D-F45B-4701-BC02-B0F7AF6438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3322EDB-C174-47CD-8D69-1BD9685CD75E}" type="pres">
      <dgm:prSet presAssocID="{2B3E497D-F45B-4701-BC02-B0F7AF643808}" presName="iconSpace" presStyleCnt="0"/>
      <dgm:spPr/>
    </dgm:pt>
    <dgm:pt modelId="{82FBB035-F4AE-4943-9BEC-6364B0284BA3}" type="pres">
      <dgm:prSet presAssocID="{2B3E497D-F45B-4701-BC02-B0F7AF643808}" presName="parTx" presStyleLbl="revTx" presStyleIdx="0" presStyleCnt="4">
        <dgm:presLayoutVars>
          <dgm:chMax val="0"/>
          <dgm:chPref val="0"/>
        </dgm:presLayoutVars>
      </dgm:prSet>
      <dgm:spPr/>
    </dgm:pt>
    <dgm:pt modelId="{E27A436A-E786-475E-AAF3-B7FA5B925A58}" type="pres">
      <dgm:prSet presAssocID="{2B3E497D-F45B-4701-BC02-B0F7AF643808}" presName="txSpace" presStyleCnt="0"/>
      <dgm:spPr/>
    </dgm:pt>
    <dgm:pt modelId="{419345BE-6D93-4830-878A-BA3097902B18}" type="pres">
      <dgm:prSet presAssocID="{2B3E497D-F45B-4701-BC02-B0F7AF643808}" presName="desTx" presStyleLbl="revTx" presStyleIdx="1" presStyleCnt="4">
        <dgm:presLayoutVars/>
      </dgm:prSet>
      <dgm:spPr/>
    </dgm:pt>
    <dgm:pt modelId="{197F6DD3-A263-4468-8E3B-E11D550DD793}" type="pres">
      <dgm:prSet presAssocID="{38A9E9D6-DC35-4097-8995-165E62FCF9CB}" presName="sibTrans" presStyleCnt="0"/>
      <dgm:spPr/>
    </dgm:pt>
    <dgm:pt modelId="{989E2AEF-2FE4-475D-BF68-1B60641950E1}" type="pres">
      <dgm:prSet presAssocID="{C37EBB0D-78B9-4D04-87EF-E1DE38FE2C39}" presName="compNode" presStyleCnt="0"/>
      <dgm:spPr/>
    </dgm:pt>
    <dgm:pt modelId="{E8986C3B-F2A3-4DD7-A053-6A7BF46A316B}" type="pres">
      <dgm:prSet presAssocID="{C37EBB0D-78B9-4D04-87EF-E1DE38FE2C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8EEA8D0-0CD6-46A0-B236-E3A0B29D123D}" type="pres">
      <dgm:prSet presAssocID="{C37EBB0D-78B9-4D04-87EF-E1DE38FE2C39}" presName="iconSpace" presStyleCnt="0"/>
      <dgm:spPr/>
    </dgm:pt>
    <dgm:pt modelId="{0DA17EB2-A2BE-4C31-AF23-FDC61E46C901}" type="pres">
      <dgm:prSet presAssocID="{C37EBB0D-78B9-4D04-87EF-E1DE38FE2C39}" presName="parTx" presStyleLbl="revTx" presStyleIdx="2" presStyleCnt="4">
        <dgm:presLayoutVars>
          <dgm:chMax val="0"/>
          <dgm:chPref val="0"/>
        </dgm:presLayoutVars>
      </dgm:prSet>
      <dgm:spPr/>
    </dgm:pt>
    <dgm:pt modelId="{AC7990AE-3C21-4514-BB79-CF1D593820C4}" type="pres">
      <dgm:prSet presAssocID="{C37EBB0D-78B9-4D04-87EF-E1DE38FE2C39}" presName="txSpace" presStyleCnt="0"/>
      <dgm:spPr/>
    </dgm:pt>
    <dgm:pt modelId="{3DCD18EB-8693-40AF-98C8-9A454D6E90B4}" type="pres">
      <dgm:prSet presAssocID="{C37EBB0D-78B9-4D04-87EF-E1DE38FE2C39}" presName="desTx" presStyleLbl="revTx" presStyleIdx="3" presStyleCnt="4">
        <dgm:presLayoutVars/>
      </dgm:prSet>
      <dgm:spPr/>
    </dgm:pt>
  </dgm:ptLst>
  <dgm:cxnLst>
    <dgm:cxn modelId="{C530D80B-5F74-4E8B-801A-664B41B0DCC3}" type="presOf" srcId="{BE98BDD7-E8F3-4BD2-A161-5085FF806081}" destId="{3DCD18EB-8693-40AF-98C8-9A454D6E90B4}" srcOrd="0" destOrd="0" presId="urn:microsoft.com/office/officeart/2018/2/layout/IconLabelDescriptionList"/>
    <dgm:cxn modelId="{6D3D6E24-E250-4C2F-9B83-AD921159F587}" type="presOf" srcId="{1155F1F8-9266-4836-86A0-347D3D75D0C6}" destId="{3DCD18EB-8693-40AF-98C8-9A454D6E90B4}" srcOrd="0" destOrd="1" presId="urn:microsoft.com/office/officeart/2018/2/layout/IconLabelDescriptionList"/>
    <dgm:cxn modelId="{5E2A1728-95EF-4029-AD8B-07BE30F34F5E}" type="presOf" srcId="{2B3E497D-F45B-4701-BC02-B0F7AF643808}" destId="{82FBB035-F4AE-4943-9BEC-6364B0284BA3}" srcOrd="0" destOrd="0" presId="urn:microsoft.com/office/officeart/2018/2/layout/IconLabelDescriptionList"/>
    <dgm:cxn modelId="{6310782E-9699-4BB6-90B8-D27FC06122EE}" type="presOf" srcId="{B4365251-E4E1-467E-959A-5B7506A065A7}" destId="{B1CCCB5D-C2FB-404C-B3F6-147F354AC0AD}" srcOrd="0" destOrd="0" presId="urn:microsoft.com/office/officeart/2018/2/layout/IconLabelDescriptionList"/>
    <dgm:cxn modelId="{93A39242-6CA2-4FA4-8B5C-5EF334DDA28D}" type="presOf" srcId="{D2AD0068-0C32-4B62-B087-259B37D777C6}" destId="{3DCD18EB-8693-40AF-98C8-9A454D6E90B4}" srcOrd="0" destOrd="3" presId="urn:microsoft.com/office/officeart/2018/2/layout/IconLabelDescriptionList"/>
    <dgm:cxn modelId="{C268B944-7523-49E4-A6AB-DAF7D41E5823}" srcId="{2B3E497D-F45B-4701-BC02-B0F7AF643808}" destId="{C2361EA4-FD44-4345-8DB7-D81A46974A4A}" srcOrd="1" destOrd="0" parTransId="{E8BBC375-9F5A-454A-8F59-67C62FD9945E}" sibTransId="{B524F101-D0F6-4E4F-952F-1A7F3F14C1ED}"/>
    <dgm:cxn modelId="{64404C61-D77B-4AA0-B40D-4286C5BF3B4D}" srcId="{C37EBB0D-78B9-4D04-87EF-E1DE38FE2C39}" destId="{BE98BDD7-E8F3-4BD2-A161-5085FF806081}" srcOrd="0" destOrd="0" parTransId="{EED9FD8A-6F62-4876-BA1D-07856FBDB040}" sibTransId="{26BA9E13-6B3E-42BD-BFA5-28531223CCCB}"/>
    <dgm:cxn modelId="{7E46A771-17A9-4BA3-B4DA-01328B7C2A23}" srcId="{BE98BDD7-E8F3-4BD2-A161-5085FF806081}" destId="{6E6949F6-431F-4C58-8C3A-F3700925331D}" srcOrd="1" destOrd="0" parTransId="{41B651D1-196D-4C61-B7D0-819B179B73D8}" sibTransId="{BA1E72B4-4AF2-4E19-8412-FE66720D7707}"/>
    <dgm:cxn modelId="{6477468B-CF16-4F19-B21C-5098D36A2837}" type="presOf" srcId="{C2361EA4-FD44-4345-8DB7-D81A46974A4A}" destId="{419345BE-6D93-4830-878A-BA3097902B18}" srcOrd="0" destOrd="1" presId="urn:microsoft.com/office/officeart/2018/2/layout/IconLabelDescriptionList"/>
    <dgm:cxn modelId="{ACFAB89E-CED5-445E-8A2C-116644D94CB8}" type="presOf" srcId="{6E6949F6-431F-4C58-8C3A-F3700925331D}" destId="{3DCD18EB-8693-40AF-98C8-9A454D6E90B4}" srcOrd="0" destOrd="2" presId="urn:microsoft.com/office/officeart/2018/2/layout/IconLabelDescriptionList"/>
    <dgm:cxn modelId="{0153DFB0-CB33-4797-AD9B-087951550252}" srcId="{2B3E497D-F45B-4701-BC02-B0F7AF643808}" destId="{FFF1F0AC-5DE1-4BAA-9F7A-ECEF05E93005}" srcOrd="0" destOrd="0" parTransId="{BCD8915B-DB7B-496D-9ADF-00CFFDF0F971}" sibTransId="{506FAFF8-BB71-4689-966A-0B9183443199}"/>
    <dgm:cxn modelId="{C990F4B2-157C-42B6-AE87-4C57DC6952A1}" type="presOf" srcId="{FFF1F0AC-5DE1-4BAA-9F7A-ECEF05E93005}" destId="{419345BE-6D93-4830-878A-BA3097902B18}" srcOrd="0" destOrd="0" presId="urn:microsoft.com/office/officeart/2018/2/layout/IconLabelDescriptionList"/>
    <dgm:cxn modelId="{7DC08ABB-53D3-416C-BF46-68647D2F1FB4}" type="presOf" srcId="{9DF339DD-591D-4581-87AB-01CFA74C57DF}" destId="{419345BE-6D93-4830-878A-BA3097902B18}" srcOrd="0" destOrd="2" presId="urn:microsoft.com/office/officeart/2018/2/layout/IconLabelDescriptionList"/>
    <dgm:cxn modelId="{FAA60CBD-D0CA-405D-BBD5-5247A1B52F06}" srcId="{2B3E497D-F45B-4701-BC02-B0F7AF643808}" destId="{9DF339DD-591D-4581-87AB-01CFA74C57DF}" srcOrd="2" destOrd="0" parTransId="{6A7E5610-DA36-4CF9-93F7-AF749821E4E9}" sibTransId="{92BA9B5D-B971-4332-BFCB-9008F3917A47}"/>
    <dgm:cxn modelId="{9C1CD6C3-30F7-47A9-A460-28810EE9665A}" srcId="{B4365251-E4E1-467E-959A-5B7506A065A7}" destId="{C37EBB0D-78B9-4D04-87EF-E1DE38FE2C39}" srcOrd="1" destOrd="0" parTransId="{00167BFD-3FB6-4A1C-85F6-8EAB09B69A32}" sibTransId="{B101EA60-AD3E-48AA-B097-B68C99610C4C}"/>
    <dgm:cxn modelId="{740F0BCA-7AA6-4F36-8B67-E60C86FCFB93}" srcId="{BE98BDD7-E8F3-4BD2-A161-5085FF806081}" destId="{1155F1F8-9266-4836-86A0-347D3D75D0C6}" srcOrd="0" destOrd="0" parTransId="{06C81A5C-29BA-406E-B8F9-115EBA5F8488}" sibTransId="{CA1B0C7A-12FC-481B-A703-DDF9008B2BB5}"/>
    <dgm:cxn modelId="{9F2636D4-B8C7-4991-A64A-03FBCEF536B0}" srcId="{B4365251-E4E1-467E-959A-5B7506A065A7}" destId="{2B3E497D-F45B-4701-BC02-B0F7AF643808}" srcOrd="0" destOrd="0" parTransId="{375848B2-8A44-4C4F-8F2E-22A391EFC031}" sibTransId="{38A9E9D6-DC35-4097-8995-165E62FCF9CB}"/>
    <dgm:cxn modelId="{76C894EF-91BC-4E04-B049-9BEBD860C604}" srcId="{C37EBB0D-78B9-4D04-87EF-E1DE38FE2C39}" destId="{D2AD0068-0C32-4B62-B087-259B37D777C6}" srcOrd="1" destOrd="0" parTransId="{6D6886C4-1CFC-4E30-94D0-C8FE019145B5}" sibTransId="{8E5E4C0F-52FA-4E51-9C50-77969DCB9D60}"/>
    <dgm:cxn modelId="{1FAE97F9-90F4-496C-9F2E-E96E1B41BA82}" type="presOf" srcId="{C37EBB0D-78B9-4D04-87EF-E1DE38FE2C39}" destId="{0DA17EB2-A2BE-4C31-AF23-FDC61E46C901}" srcOrd="0" destOrd="0" presId="urn:microsoft.com/office/officeart/2018/2/layout/IconLabelDescriptionList"/>
    <dgm:cxn modelId="{ABA0F6F1-944C-451B-8C43-9F1EE867962D}" type="presParOf" srcId="{B1CCCB5D-C2FB-404C-B3F6-147F354AC0AD}" destId="{EE462042-C657-4BB1-9940-5695F3108F12}" srcOrd="0" destOrd="0" presId="urn:microsoft.com/office/officeart/2018/2/layout/IconLabelDescriptionList"/>
    <dgm:cxn modelId="{AF45924D-5C50-47F5-89FC-EF81D4F58464}" type="presParOf" srcId="{EE462042-C657-4BB1-9940-5695F3108F12}" destId="{FD67D163-FC6B-448E-90AE-40AFD44E6BAF}" srcOrd="0" destOrd="0" presId="urn:microsoft.com/office/officeart/2018/2/layout/IconLabelDescriptionList"/>
    <dgm:cxn modelId="{93CA0E70-341D-483C-9603-23E3241AC1C5}" type="presParOf" srcId="{EE462042-C657-4BB1-9940-5695F3108F12}" destId="{E3322EDB-C174-47CD-8D69-1BD9685CD75E}" srcOrd="1" destOrd="0" presId="urn:microsoft.com/office/officeart/2018/2/layout/IconLabelDescriptionList"/>
    <dgm:cxn modelId="{0FE3019D-8A74-49A2-8CA5-4D0AE13A50BD}" type="presParOf" srcId="{EE462042-C657-4BB1-9940-5695F3108F12}" destId="{82FBB035-F4AE-4943-9BEC-6364B0284BA3}" srcOrd="2" destOrd="0" presId="urn:microsoft.com/office/officeart/2018/2/layout/IconLabelDescriptionList"/>
    <dgm:cxn modelId="{AD01120A-5A37-4FDA-BA5B-839840F1AD84}" type="presParOf" srcId="{EE462042-C657-4BB1-9940-5695F3108F12}" destId="{E27A436A-E786-475E-AAF3-B7FA5B925A58}" srcOrd="3" destOrd="0" presId="urn:microsoft.com/office/officeart/2018/2/layout/IconLabelDescriptionList"/>
    <dgm:cxn modelId="{89BEC06D-B3EC-4FC0-B16A-532126DD0A87}" type="presParOf" srcId="{EE462042-C657-4BB1-9940-5695F3108F12}" destId="{419345BE-6D93-4830-878A-BA3097902B18}" srcOrd="4" destOrd="0" presId="urn:microsoft.com/office/officeart/2018/2/layout/IconLabelDescriptionList"/>
    <dgm:cxn modelId="{A67A1CF2-357E-44C7-A82A-0FF5A6876F1C}" type="presParOf" srcId="{B1CCCB5D-C2FB-404C-B3F6-147F354AC0AD}" destId="{197F6DD3-A263-4468-8E3B-E11D550DD793}" srcOrd="1" destOrd="0" presId="urn:microsoft.com/office/officeart/2018/2/layout/IconLabelDescriptionList"/>
    <dgm:cxn modelId="{B44ADB06-FD69-47B7-BE9F-75737DE19C00}" type="presParOf" srcId="{B1CCCB5D-C2FB-404C-B3F6-147F354AC0AD}" destId="{989E2AEF-2FE4-475D-BF68-1B60641950E1}" srcOrd="2" destOrd="0" presId="urn:microsoft.com/office/officeart/2018/2/layout/IconLabelDescriptionList"/>
    <dgm:cxn modelId="{841E5B59-8E3C-4F41-9738-977488507707}" type="presParOf" srcId="{989E2AEF-2FE4-475D-BF68-1B60641950E1}" destId="{E8986C3B-F2A3-4DD7-A053-6A7BF46A316B}" srcOrd="0" destOrd="0" presId="urn:microsoft.com/office/officeart/2018/2/layout/IconLabelDescriptionList"/>
    <dgm:cxn modelId="{73F98E02-A10E-4E74-A4A3-700A69417B5A}" type="presParOf" srcId="{989E2AEF-2FE4-475D-BF68-1B60641950E1}" destId="{F8EEA8D0-0CD6-46A0-B236-E3A0B29D123D}" srcOrd="1" destOrd="0" presId="urn:microsoft.com/office/officeart/2018/2/layout/IconLabelDescriptionList"/>
    <dgm:cxn modelId="{3CCEC0F7-EE23-4383-929E-8F9117F5127E}" type="presParOf" srcId="{989E2AEF-2FE4-475D-BF68-1B60641950E1}" destId="{0DA17EB2-A2BE-4C31-AF23-FDC61E46C901}" srcOrd="2" destOrd="0" presId="urn:microsoft.com/office/officeart/2018/2/layout/IconLabelDescriptionList"/>
    <dgm:cxn modelId="{EA09BA34-248C-431B-9EAE-34E975E8EF4A}" type="presParOf" srcId="{989E2AEF-2FE4-475D-BF68-1B60641950E1}" destId="{AC7990AE-3C21-4514-BB79-CF1D593820C4}" srcOrd="3" destOrd="0" presId="urn:microsoft.com/office/officeart/2018/2/layout/IconLabelDescriptionList"/>
    <dgm:cxn modelId="{EF841B89-2479-4EB5-9882-E8D8CB7889AD}" type="presParOf" srcId="{989E2AEF-2FE4-475D-BF68-1B60641950E1}" destId="{3DCD18EB-8693-40AF-98C8-9A454D6E90B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365251-E4E1-467E-959A-5B7506A065A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B3E497D-F45B-4701-BC02-B0F7AF643808}">
      <dgm:prSet custT="1"/>
      <dgm:spPr/>
      <dgm:t>
        <a:bodyPr/>
        <a:lstStyle/>
        <a:p>
          <a:pPr>
            <a:lnSpc>
              <a:spcPct val="90000"/>
            </a:lnSpc>
            <a:defRPr b="1"/>
          </a:pPr>
          <a:r>
            <a:rPr lang="en-US" sz="2000" b="1" dirty="0"/>
            <a:t>Increase revenue</a:t>
          </a:r>
        </a:p>
      </dgm:t>
    </dgm:pt>
    <dgm:pt modelId="{375848B2-8A44-4C4F-8F2E-22A391EFC031}" type="parTrans" cxnId="{9F2636D4-B8C7-4991-A64A-03FBCEF536B0}">
      <dgm:prSet/>
      <dgm:spPr/>
      <dgm:t>
        <a:bodyPr/>
        <a:lstStyle/>
        <a:p>
          <a:endParaRPr lang="en-US"/>
        </a:p>
      </dgm:t>
    </dgm:pt>
    <dgm:pt modelId="{38A9E9D6-DC35-4097-8995-165E62FCF9CB}" type="sibTrans" cxnId="{9F2636D4-B8C7-4991-A64A-03FBCEF536B0}">
      <dgm:prSet/>
      <dgm:spPr/>
      <dgm:t>
        <a:bodyPr/>
        <a:lstStyle/>
        <a:p>
          <a:endParaRPr lang="en-US"/>
        </a:p>
      </dgm:t>
    </dgm:pt>
    <dgm:pt modelId="{C37EBB0D-78B9-4D04-87EF-E1DE38FE2C39}">
      <dgm:prSet custT="1"/>
      <dgm:spPr/>
      <dgm:t>
        <a:bodyPr/>
        <a:lstStyle/>
        <a:p>
          <a:pPr>
            <a:lnSpc>
              <a:spcPct val="90000"/>
            </a:lnSpc>
            <a:defRPr b="1"/>
          </a:pPr>
          <a:r>
            <a:rPr lang="en-US" sz="2000" dirty="0"/>
            <a:t>Reduce costs</a:t>
          </a:r>
        </a:p>
      </dgm:t>
    </dgm:pt>
    <dgm:pt modelId="{00167BFD-3FB6-4A1C-85F6-8EAB09B69A32}" type="parTrans" cxnId="{9C1CD6C3-30F7-47A9-A460-28810EE9665A}">
      <dgm:prSet/>
      <dgm:spPr/>
      <dgm:t>
        <a:bodyPr/>
        <a:lstStyle/>
        <a:p>
          <a:endParaRPr lang="en-US"/>
        </a:p>
      </dgm:t>
    </dgm:pt>
    <dgm:pt modelId="{B101EA60-AD3E-48AA-B097-B68C99610C4C}" type="sibTrans" cxnId="{9C1CD6C3-30F7-47A9-A460-28810EE9665A}">
      <dgm:prSet/>
      <dgm:spPr/>
      <dgm:t>
        <a:bodyPr/>
        <a:lstStyle/>
        <a:p>
          <a:endParaRPr lang="en-US"/>
        </a:p>
      </dgm:t>
    </dgm:pt>
    <dgm:pt modelId="{BE98BDD7-E8F3-4BD2-A161-5085FF806081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US" sz="2000" dirty="0"/>
            <a:t>Limit the models/makes that have high costs from:</a:t>
          </a:r>
        </a:p>
      </dgm:t>
    </dgm:pt>
    <dgm:pt modelId="{EED9FD8A-6F62-4876-BA1D-07856FBDB040}" type="parTrans" cxnId="{64404C61-D77B-4AA0-B40D-4286C5BF3B4D}">
      <dgm:prSet/>
      <dgm:spPr/>
      <dgm:t>
        <a:bodyPr/>
        <a:lstStyle/>
        <a:p>
          <a:endParaRPr lang="en-US"/>
        </a:p>
      </dgm:t>
    </dgm:pt>
    <dgm:pt modelId="{26BA9E13-6B3E-42BD-BFA5-28531223CCCB}" type="sibTrans" cxnId="{64404C61-D77B-4AA0-B40D-4286C5BF3B4D}">
      <dgm:prSet/>
      <dgm:spPr/>
      <dgm:t>
        <a:bodyPr/>
        <a:lstStyle/>
        <a:p>
          <a:endParaRPr lang="en-US"/>
        </a:p>
      </dgm:t>
    </dgm:pt>
    <dgm:pt modelId="{75975020-68CE-44D0-8568-7243E5C0F693}">
      <dgm:prSet custT="1"/>
      <dgm:spPr/>
      <dgm:t>
        <a:bodyPr/>
        <a:lstStyle/>
        <a:p>
          <a:pPr>
            <a:lnSpc>
              <a:spcPct val="150000"/>
            </a:lnSpc>
            <a:defRPr b="1"/>
          </a:pPr>
          <a:r>
            <a:rPr lang="en-US" sz="2000" b="0" dirty="0"/>
            <a:t>Aim </a:t>
          </a:r>
          <a:r>
            <a:rPr lang="en-US" sz="2000" b="0" baseline="0" dirty="0"/>
            <a:t>primarily</a:t>
          </a:r>
          <a:r>
            <a:rPr lang="en-US" sz="2000" b="0" dirty="0"/>
            <a:t> to increase gross revenue.</a:t>
          </a:r>
        </a:p>
      </dgm:t>
    </dgm:pt>
    <dgm:pt modelId="{3551E64F-7A10-4F96-90D7-23E8167817F8}" type="sibTrans" cxnId="{C6BDF26D-253D-4F67-B774-5CC12E37DC24}">
      <dgm:prSet/>
      <dgm:spPr/>
      <dgm:t>
        <a:bodyPr/>
        <a:lstStyle/>
        <a:p>
          <a:endParaRPr lang="en-US"/>
        </a:p>
      </dgm:t>
    </dgm:pt>
    <dgm:pt modelId="{05B373CA-AF0C-4D40-82E3-90847B1E7318}" type="parTrans" cxnId="{C6BDF26D-253D-4F67-B774-5CC12E37DC24}">
      <dgm:prSet/>
      <dgm:spPr/>
      <dgm:t>
        <a:bodyPr/>
        <a:lstStyle/>
        <a:p>
          <a:endParaRPr lang="en-US"/>
        </a:p>
      </dgm:t>
    </dgm:pt>
    <dgm:pt modelId="{99E52E33-8329-4459-B79E-D93236B22DA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0" dirty="0"/>
            <a:t>Optimize profit by adding more of our top revenue makes/models.</a:t>
          </a:r>
        </a:p>
      </dgm:t>
    </dgm:pt>
    <dgm:pt modelId="{312E1EC2-30CC-4D0F-B26A-328622B0199D}" type="parTrans" cxnId="{6A1C2337-663B-42E0-9AF5-BABDAE21B7E8}">
      <dgm:prSet/>
      <dgm:spPr/>
      <dgm:t>
        <a:bodyPr/>
        <a:lstStyle/>
        <a:p>
          <a:endParaRPr lang="en-US"/>
        </a:p>
      </dgm:t>
    </dgm:pt>
    <dgm:pt modelId="{E9AF2012-C5AF-4BCB-8AAE-1E7C285CD0BC}" type="sibTrans" cxnId="{6A1C2337-663B-42E0-9AF5-BABDAE21B7E8}">
      <dgm:prSet/>
      <dgm:spPr/>
      <dgm:t>
        <a:bodyPr/>
        <a:lstStyle/>
        <a:p>
          <a:endParaRPr lang="en-US"/>
        </a:p>
      </dgm:t>
    </dgm:pt>
    <dgm:pt modelId="{E66A2CB4-DC71-4C9E-98AF-F4C2A871DE8B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US" sz="2000" dirty="0"/>
            <a:t>Insurance</a:t>
          </a:r>
        </a:p>
      </dgm:t>
    </dgm:pt>
    <dgm:pt modelId="{29DF76C6-2BC3-479B-8020-E7118C532FD0}" type="parTrans" cxnId="{ECEE15F9-7931-4617-9A3A-6A2763866BF1}">
      <dgm:prSet/>
      <dgm:spPr/>
      <dgm:t>
        <a:bodyPr/>
        <a:lstStyle/>
        <a:p>
          <a:endParaRPr lang="en-US"/>
        </a:p>
      </dgm:t>
    </dgm:pt>
    <dgm:pt modelId="{9A3BDF57-6B88-4CE3-9B16-56991AD14EBA}" type="sibTrans" cxnId="{ECEE15F9-7931-4617-9A3A-6A2763866BF1}">
      <dgm:prSet/>
      <dgm:spPr/>
      <dgm:t>
        <a:bodyPr/>
        <a:lstStyle/>
        <a:p>
          <a:endParaRPr lang="en-US"/>
        </a:p>
      </dgm:t>
    </dgm:pt>
    <dgm:pt modelId="{06136B82-C70F-448B-AF31-3C300C223363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US" sz="2000" dirty="0"/>
            <a:t>Car payments</a:t>
          </a:r>
        </a:p>
      </dgm:t>
    </dgm:pt>
    <dgm:pt modelId="{ABA34D86-70B3-4DBF-83E1-630B289490EF}" type="parTrans" cxnId="{BCD3F2DF-B86A-4EFE-9102-9EDA2634ABDD}">
      <dgm:prSet/>
      <dgm:spPr/>
      <dgm:t>
        <a:bodyPr/>
        <a:lstStyle/>
        <a:p>
          <a:endParaRPr lang="en-US"/>
        </a:p>
      </dgm:t>
    </dgm:pt>
    <dgm:pt modelId="{0B5AC8F1-B658-4BCF-B2B6-57B952D2008C}" type="sibTrans" cxnId="{BCD3F2DF-B86A-4EFE-9102-9EDA2634ABDD}">
      <dgm:prSet/>
      <dgm:spPr/>
      <dgm:t>
        <a:bodyPr/>
        <a:lstStyle/>
        <a:p>
          <a:endParaRPr lang="en-US"/>
        </a:p>
      </dgm:t>
    </dgm:pt>
    <dgm:pt modelId="{18FB08F7-463D-4878-AFEB-5C930321089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/>
            <a:t>Focus on adding makes with high profit margins to the fleet</a:t>
          </a:r>
        </a:p>
      </dgm:t>
    </dgm:pt>
    <dgm:pt modelId="{CF8B019B-D4B7-4439-9439-EBFD74386CEC}" type="parTrans" cxnId="{DEA11B1A-532C-4ADB-AA28-1C95F32FAE67}">
      <dgm:prSet/>
      <dgm:spPr/>
      <dgm:t>
        <a:bodyPr/>
        <a:lstStyle/>
        <a:p>
          <a:endParaRPr lang="en-US"/>
        </a:p>
      </dgm:t>
    </dgm:pt>
    <dgm:pt modelId="{919901A4-DB33-4F03-902F-CF4BB37F3858}" type="sibTrans" cxnId="{DEA11B1A-532C-4ADB-AA28-1C95F32FAE67}">
      <dgm:prSet/>
      <dgm:spPr/>
      <dgm:t>
        <a:bodyPr/>
        <a:lstStyle/>
        <a:p>
          <a:endParaRPr lang="en-US"/>
        </a:p>
      </dgm:t>
    </dgm:pt>
    <dgm:pt modelId="{FE8790E5-0109-4AB7-AB8F-4DC88C354A1E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US" sz="2000" dirty="0"/>
            <a:t>Low cost/revenue ratio</a:t>
          </a:r>
        </a:p>
      </dgm:t>
    </dgm:pt>
    <dgm:pt modelId="{117E480A-77F3-4157-9A1B-2AD07992FD7A}" type="parTrans" cxnId="{1B66A30B-40ED-4CB2-8FB2-AC92819F2910}">
      <dgm:prSet/>
      <dgm:spPr/>
      <dgm:t>
        <a:bodyPr/>
        <a:lstStyle/>
        <a:p>
          <a:endParaRPr lang="en-US"/>
        </a:p>
      </dgm:t>
    </dgm:pt>
    <dgm:pt modelId="{1311E346-6890-4724-A9C2-3C28CFBDCC4B}" type="sibTrans" cxnId="{1B66A30B-40ED-4CB2-8FB2-AC92819F2910}">
      <dgm:prSet/>
      <dgm:spPr/>
      <dgm:t>
        <a:bodyPr/>
        <a:lstStyle/>
        <a:p>
          <a:endParaRPr lang="en-US"/>
        </a:p>
      </dgm:t>
    </dgm:pt>
    <dgm:pt modelId="{9B633FC1-9F05-4491-B3FB-A3E58960A218}" type="pres">
      <dgm:prSet presAssocID="{B4365251-E4E1-467E-959A-5B7506A065A7}" presName="Name0" presStyleCnt="0">
        <dgm:presLayoutVars>
          <dgm:dir/>
          <dgm:resizeHandles val="exact"/>
        </dgm:presLayoutVars>
      </dgm:prSet>
      <dgm:spPr/>
    </dgm:pt>
    <dgm:pt modelId="{064B6DF8-C5E2-4243-A610-B155396AABC0}" type="pres">
      <dgm:prSet presAssocID="{2B3E497D-F45B-4701-BC02-B0F7AF643808}" presName="node" presStyleLbl="node1" presStyleIdx="0" presStyleCnt="2" custScaleX="99364" custScaleY="123390" custLinFactNeighborX="876" custLinFactNeighborY="-1851">
        <dgm:presLayoutVars>
          <dgm:bulletEnabled val="1"/>
        </dgm:presLayoutVars>
      </dgm:prSet>
      <dgm:spPr/>
    </dgm:pt>
    <dgm:pt modelId="{33C33341-EB02-4A13-A0FC-FB4E8B3C1D2D}" type="pres">
      <dgm:prSet presAssocID="{38A9E9D6-DC35-4097-8995-165E62FCF9CB}" presName="sibTrans" presStyleLbl="sibTrans1D1" presStyleIdx="0" presStyleCnt="1"/>
      <dgm:spPr/>
    </dgm:pt>
    <dgm:pt modelId="{A0760C60-18BD-413A-8597-F79D7466DC2E}" type="pres">
      <dgm:prSet presAssocID="{38A9E9D6-DC35-4097-8995-165E62FCF9CB}" presName="connectorText" presStyleLbl="sibTrans1D1" presStyleIdx="0" presStyleCnt="1"/>
      <dgm:spPr/>
    </dgm:pt>
    <dgm:pt modelId="{A8B181FF-F98A-4024-88B7-38189B43575D}" type="pres">
      <dgm:prSet presAssocID="{C37EBB0D-78B9-4D04-87EF-E1DE38FE2C39}" presName="node" presStyleLbl="node1" presStyleIdx="1" presStyleCnt="2" custScaleY="129644" custLinFactNeighborX="-684" custLinFactNeighborY="-1487">
        <dgm:presLayoutVars>
          <dgm:bulletEnabled val="1"/>
        </dgm:presLayoutVars>
      </dgm:prSet>
      <dgm:spPr/>
    </dgm:pt>
  </dgm:ptLst>
  <dgm:cxnLst>
    <dgm:cxn modelId="{1B66A30B-40ED-4CB2-8FB2-AC92819F2910}" srcId="{18FB08F7-463D-4878-AFEB-5C9303210895}" destId="{FE8790E5-0109-4AB7-AB8F-4DC88C354A1E}" srcOrd="0" destOrd="0" parTransId="{117E480A-77F3-4157-9A1B-2AD07992FD7A}" sibTransId="{1311E346-6890-4724-A9C2-3C28CFBDCC4B}"/>
    <dgm:cxn modelId="{3A331312-02EF-45CB-8314-AFFB33321954}" type="presOf" srcId="{99E52E33-8329-4459-B79E-D93236B22DA7}" destId="{064B6DF8-C5E2-4243-A610-B155396AABC0}" srcOrd="0" destOrd="2" presId="urn:microsoft.com/office/officeart/2016/7/layout/RepeatingBendingProcessNew"/>
    <dgm:cxn modelId="{DEA11B1A-532C-4ADB-AA28-1C95F32FAE67}" srcId="{C37EBB0D-78B9-4D04-87EF-E1DE38FE2C39}" destId="{18FB08F7-463D-4878-AFEB-5C9303210895}" srcOrd="1" destOrd="0" parTransId="{CF8B019B-D4B7-4439-9439-EBFD74386CEC}" sibTransId="{919901A4-DB33-4F03-902F-CF4BB37F3858}"/>
    <dgm:cxn modelId="{7E4FCB2D-C098-4885-90A1-6F3795CD4F90}" type="presOf" srcId="{38A9E9D6-DC35-4097-8995-165E62FCF9CB}" destId="{33C33341-EB02-4A13-A0FC-FB4E8B3C1D2D}" srcOrd="0" destOrd="0" presId="urn:microsoft.com/office/officeart/2016/7/layout/RepeatingBendingProcessNew"/>
    <dgm:cxn modelId="{6A1C2337-663B-42E0-9AF5-BABDAE21B7E8}" srcId="{2B3E497D-F45B-4701-BC02-B0F7AF643808}" destId="{99E52E33-8329-4459-B79E-D93236B22DA7}" srcOrd="1" destOrd="0" parTransId="{312E1EC2-30CC-4D0F-B26A-328622B0199D}" sibTransId="{E9AF2012-C5AF-4BCB-8AAE-1E7C285CD0BC}"/>
    <dgm:cxn modelId="{12941038-BE6A-4F0A-9976-31D38E17CF9D}" type="presOf" srcId="{B4365251-E4E1-467E-959A-5B7506A065A7}" destId="{9B633FC1-9F05-4491-B3FB-A3E58960A218}" srcOrd="0" destOrd="0" presId="urn:microsoft.com/office/officeart/2016/7/layout/RepeatingBendingProcessNew"/>
    <dgm:cxn modelId="{45E86843-A35C-4D22-A6E7-221B0EFF4A95}" type="presOf" srcId="{C37EBB0D-78B9-4D04-87EF-E1DE38FE2C39}" destId="{A8B181FF-F98A-4024-88B7-38189B43575D}" srcOrd="0" destOrd="0" presId="urn:microsoft.com/office/officeart/2016/7/layout/RepeatingBendingProcessNew"/>
    <dgm:cxn modelId="{336CDF59-1AB2-4F82-AC34-DEA62ECC5E07}" type="presOf" srcId="{75975020-68CE-44D0-8568-7243E5C0F693}" destId="{064B6DF8-C5E2-4243-A610-B155396AABC0}" srcOrd="0" destOrd="1" presId="urn:microsoft.com/office/officeart/2016/7/layout/RepeatingBendingProcessNew"/>
    <dgm:cxn modelId="{947CEA5B-4296-4107-BE47-AC862CF360BF}" type="presOf" srcId="{2B3E497D-F45B-4701-BC02-B0F7AF643808}" destId="{064B6DF8-C5E2-4243-A610-B155396AABC0}" srcOrd="0" destOrd="0" presId="urn:microsoft.com/office/officeart/2016/7/layout/RepeatingBendingProcessNew"/>
    <dgm:cxn modelId="{64404C61-D77B-4AA0-B40D-4286C5BF3B4D}" srcId="{C37EBB0D-78B9-4D04-87EF-E1DE38FE2C39}" destId="{BE98BDD7-E8F3-4BD2-A161-5085FF806081}" srcOrd="0" destOrd="0" parTransId="{EED9FD8A-6F62-4876-BA1D-07856FBDB040}" sibTransId="{26BA9E13-6B3E-42BD-BFA5-28531223CCCB}"/>
    <dgm:cxn modelId="{C6BDF26D-253D-4F67-B774-5CC12E37DC24}" srcId="{2B3E497D-F45B-4701-BC02-B0F7AF643808}" destId="{75975020-68CE-44D0-8568-7243E5C0F693}" srcOrd="0" destOrd="0" parTransId="{05B373CA-AF0C-4D40-82E3-90847B1E7318}" sibTransId="{3551E64F-7A10-4F96-90D7-23E8167817F8}"/>
    <dgm:cxn modelId="{2D5EBA6F-B95A-447D-8559-7F10C704524A}" type="presOf" srcId="{38A9E9D6-DC35-4097-8995-165E62FCF9CB}" destId="{A0760C60-18BD-413A-8597-F79D7466DC2E}" srcOrd="1" destOrd="0" presId="urn:microsoft.com/office/officeart/2016/7/layout/RepeatingBendingProcessNew"/>
    <dgm:cxn modelId="{97839E71-21C8-4648-ADFB-5C784AD80F2B}" type="presOf" srcId="{06136B82-C70F-448B-AF31-3C300C223363}" destId="{A8B181FF-F98A-4024-88B7-38189B43575D}" srcOrd="0" destOrd="3" presId="urn:microsoft.com/office/officeart/2016/7/layout/RepeatingBendingProcessNew"/>
    <dgm:cxn modelId="{6DC44682-E6D8-4F80-9088-21920C509964}" type="presOf" srcId="{FE8790E5-0109-4AB7-AB8F-4DC88C354A1E}" destId="{A8B181FF-F98A-4024-88B7-38189B43575D}" srcOrd="0" destOrd="5" presId="urn:microsoft.com/office/officeart/2016/7/layout/RepeatingBendingProcessNew"/>
    <dgm:cxn modelId="{B107BC83-CCC7-45FC-B399-A817110E0711}" type="presOf" srcId="{BE98BDD7-E8F3-4BD2-A161-5085FF806081}" destId="{A8B181FF-F98A-4024-88B7-38189B43575D}" srcOrd="0" destOrd="1" presId="urn:microsoft.com/office/officeart/2016/7/layout/RepeatingBendingProcessNew"/>
    <dgm:cxn modelId="{F566A290-7D82-4FBD-A2CB-43CABA0DFF8B}" type="presOf" srcId="{E66A2CB4-DC71-4C9E-98AF-F4C2A871DE8B}" destId="{A8B181FF-F98A-4024-88B7-38189B43575D}" srcOrd="0" destOrd="2" presId="urn:microsoft.com/office/officeart/2016/7/layout/RepeatingBendingProcessNew"/>
    <dgm:cxn modelId="{9C1CD6C3-30F7-47A9-A460-28810EE9665A}" srcId="{B4365251-E4E1-467E-959A-5B7506A065A7}" destId="{C37EBB0D-78B9-4D04-87EF-E1DE38FE2C39}" srcOrd="1" destOrd="0" parTransId="{00167BFD-3FB6-4A1C-85F6-8EAB09B69A32}" sibTransId="{B101EA60-AD3E-48AA-B097-B68C99610C4C}"/>
    <dgm:cxn modelId="{9F2636D4-B8C7-4991-A64A-03FBCEF536B0}" srcId="{B4365251-E4E1-467E-959A-5B7506A065A7}" destId="{2B3E497D-F45B-4701-BC02-B0F7AF643808}" srcOrd="0" destOrd="0" parTransId="{375848B2-8A44-4C4F-8F2E-22A391EFC031}" sibTransId="{38A9E9D6-DC35-4097-8995-165E62FCF9CB}"/>
    <dgm:cxn modelId="{BCD3F2DF-B86A-4EFE-9102-9EDA2634ABDD}" srcId="{BE98BDD7-E8F3-4BD2-A161-5085FF806081}" destId="{06136B82-C70F-448B-AF31-3C300C223363}" srcOrd="1" destOrd="0" parTransId="{ABA34D86-70B3-4DBF-83E1-630B289490EF}" sibTransId="{0B5AC8F1-B658-4BCF-B2B6-57B952D2008C}"/>
    <dgm:cxn modelId="{201408EB-11B4-4E6B-AE0B-502D3F8828C2}" type="presOf" srcId="{18FB08F7-463D-4878-AFEB-5C9303210895}" destId="{A8B181FF-F98A-4024-88B7-38189B43575D}" srcOrd="0" destOrd="4" presId="urn:microsoft.com/office/officeart/2016/7/layout/RepeatingBendingProcessNew"/>
    <dgm:cxn modelId="{ECEE15F9-7931-4617-9A3A-6A2763866BF1}" srcId="{BE98BDD7-E8F3-4BD2-A161-5085FF806081}" destId="{E66A2CB4-DC71-4C9E-98AF-F4C2A871DE8B}" srcOrd="0" destOrd="0" parTransId="{29DF76C6-2BC3-479B-8020-E7118C532FD0}" sibTransId="{9A3BDF57-6B88-4CE3-9B16-56991AD14EBA}"/>
    <dgm:cxn modelId="{725828C9-B567-4AA3-BF55-DCDEA77C9FB5}" type="presParOf" srcId="{9B633FC1-9F05-4491-B3FB-A3E58960A218}" destId="{064B6DF8-C5E2-4243-A610-B155396AABC0}" srcOrd="0" destOrd="0" presId="urn:microsoft.com/office/officeart/2016/7/layout/RepeatingBendingProcessNew"/>
    <dgm:cxn modelId="{8213615E-B813-4799-B5A1-15C0C40E67CD}" type="presParOf" srcId="{9B633FC1-9F05-4491-B3FB-A3E58960A218}" destId="{33C33341-EB02-4A13-A0FC-FB4E8B3C1D2D}" srcOrd="1" destOrd="0" presId="urn:microsoft.com/office/officeart/2016/7/layout/RepeatingBendingProcessNew"/>
    <dgm:cxn modelId="{30BD1CBB-D9AA-421A-8679-307715F1EEDF}" type="presParOf" srcId="{33C33341-EB02-4A13-A0FC-FB4E8B3C1D2D}" destId="{A0760C60-18BD-413A-8597-F79D7466DC2E}" srcOrd="0" destOrd="0" presId="urn:microsoft.com/office/officeart/2016/7/layout/RepeatingBendingProcessNew"/>
    <dgm:cxn modelId="{7BD1B6F7-6939-4B8C-A471-15A8510BD1A4}" type="presParOf" srcId="{9B633FC1-9F05-4491-B3FB-A3E58960A218}" destId="{A8B181FF-F98A-4024-88B7-38189B43575D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7D163-FC6B-448E-90AE-40AFD44E6BAF}">
      <dsp:nvSpPr>
        <dsp:cNvPr id="0" name=""/>
        <dsp:cNvSpPr/>
      </dsp:nvSpPr>
      <dsp:spPr>
        <a:xfrm>
          <a:off x="721370" y="0"/>
          <a:ext cx="1509048" cy="14638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BB035-F4AE-4943-9BEC-6364B0284BA3}">
      <dsp:nvSpPr>
        <dsp:cNvPr id="0" name=""/>
        <dsp:cNvSpPr/>
      </dsp:nvSpPr>
      <dsp:spPr>
        <a:xfrm>
          <a:off x="721370" y="1614490"/>
          <a:ext cx="4311566" cy="62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Excel</a:t>
          </a:r>
        </a:p>
      </dsp:txBody>
      <dsp:txXfrm>
        <a:off x="721370" y="1614490"/>
        <a:ext cx="4311566" cy="627368"/>
      </dsp:txXfrm>
    </dsp:sp>
    <dsp:sp modelId="{419345BE-6D93-4830-878A-BA3097902B18}">
      <dsp:nvSpPr>
        <dsp:cNvPr id="0" name=""/>
        <dsp:cNvSpPr/>
      </dsp:nvSpPr>
      <dsp:spPr>
        <a:xfrm>
          <a:off x="721370" y="2311920"/>
          <a:ext cx="4311566" cy="130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Cleaned and organized raw data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Used pivot tables to slice data and gain insights</a:t>
          </a:r>
        </a:p>
      </dsp:txBody>
      <dsp:txXfrm>
        <a:off x="721370" y="2311920"/>
        <a:ext cx="4311566" cy="1302817"/>
      </dsp:txXfrm>
    </dsp:sp>
    <dsp:sp modelId="{E8986C3B-F2A3-4DD7-A053-6A7BF46A316B}">
      <dsp:nvSpPr>
        <dsp:cNvPr id="0" name=""/>
        <dsp:cNvSpPr/>
      </dsp:nvSpPr>
      <dsp:spPr>
        <a:xfrm>
          <a:off x="5787461" y="0"/>
          <a:ext cx="1509048" cy="14638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17EB2-A2BE-4C31-AF23-FDC61E46C901}">
      <dsp:nvSpPr>
        <dsp:cNvPr id="0" name=""/>
        <dsp:cNvSpPr/>
      </dsp:nvSpPr>
      <dsp:spPr>
        <a:xfrm>
          <a:off x="5787461" y="1614490"/>
          <a:ext cx="4311566" cy="62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Outcomes and deliverables</a:t>
          </a:r>
        </a:p>
      </dsp:txBody>
      <dsp:txXfrm>
        <a:off x="5787461" y="1614490"/>
        <a:ext cx="4311566" cy="627368"/>
      </dsp:txXfrm>
    </dsp:sp>
    <dsp:sp modelId="{3DCD18EB-8693-40AF-98C8-9A454D6E90B4}">
      <dsp:nvSpPr>
        <dsp:cNvPr id="0" name=""/>
        <dsp:cNvSpPr/>
      </dsp:nvSpPr>
      <dsp:spPr>
        <a:xfrm>
          <a:off x="5787461" y="2311920"/>
          <a:ext cx="4311566" cy="130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Developed summary dashboards to show analysis: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by branch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by model/make</a:t>
          </a:r>
        </a:p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Also included tool for modeling how changes in inventory could effect the bottom line.</a:t>
          </a:r>
        </a:p>
      </dsp:txBody>
      <dsp:txXfrm>
        <a:off x="5787461" y="2311920"/>
        <a:ext cx="4311566" cy="1302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33341-EB02-4A13-A0FC-FB4E8B3C1D2D}">
      <dsp:nvSpPr>
        <dsp:cNvPr id="0" name=""/>
        <dsp:cNvSpPr/>
      </dsp:nvSpPr>
      <dsp:spPr>
        <a:xfrm>
          <a:off x="4610953" y="2112763"/>
          <a:ext cx="954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561" y="45720"/>
              </a:lnTo>
              <a:lnTo>
                <a:pt x="494561" y="55759"/>
              </a:lnTo>
              <a:lnTo>
                <a:pt x="954923" y="55759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3776" y="2153192"/>
        <a:ext cx="49278" cy="10582"/>
      </dsp:txXfrm>
    </dsp:sp>
    <dsp:sp modelId="{064B6DF8-C5E2-4243-A610-B155396AABC0}">
      <dsp:nvSpPr>
        <dsp:cNvPr id="0" name=""/>
        <dsp:cNvSpPr/>
      </dsp:nvSpPr>
      <dsp:spPr>
        <a:xfrm>
          <a:off x="45331" y="456938"/>
          <a:ext cx="4567422" cy="34030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240" tIns="236429" rIns="225240" bIns="23642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/>
            <a:t>Increase revenue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2000" b="0" kern="1200" dirty="0"/>
            <a:t>Aim </a:t>
          </a:r>
          <a:r>
            <a:rPr lang="en-US" sz="2000" b="0" kern="1200" baseline="0" dirty="0"/>
            <a:t>primarily</a:t>
          </a:r>
          <a:r>
            <a:rPr lang="en-US" sz="2000" b="0" kern="1200" dirty="0"/>
            <a:t> to increase gross revenue.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Optimize profit by adding more of our top revenue makes/models.</a:t>
          </a:r>
        </a:p>
      </dsp:txBody>
      <dsp:txXfrm>
        <a:off x="45331" y="456938"/>
        <a:ext cx="4567422" cy="3403089"/>
      </dsp:txXfrm>
    </dsp:sp>
    <dsp:sp modelId="{A8B181FF-F98A-4024-88B7-38189B43575D}">
      <dsp:nvSpPr>
        <dsp:cNvPr id="0" name=""/>
        <dsp:cNvSpPr/>
      </dsp:nvSpPr>
      <dsp:spPr>
        <a:xfrm>
          <a:off x="5598277" y="380735"/>
          <a:ext cx="4596657" cy="35755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240" tIns="236429" rIns="225240" bIns="23642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Reduce costs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Limit the models/makes that have high costs from: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Insurance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Car payments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Focus on adding makes with high profit margins to the fleet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Low cost/revenue ratio</a:t>
          </a:r>
        </a:p>
      </dsp:txBody>
      <dsp:txXfrm>
        <a:off x="5598277" y="380735"/>
        <a:ext cx="4596657" cy="3575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22/05/23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99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4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90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24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65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090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4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94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2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4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7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5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7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6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F96FE2-9E77-4834-9C6B-212E1056298F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7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68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C2C464D-0880-40C7-A8D4-5EC8F4D46012}"/>
              </a:ext>
            </a:extLst>
          </p:cNvPr>
          <p:cNvSpPr>
            <a:spLocks noChangeAspect="1"/>
          </p:cNvSpPr>
          <p:nvPr/>
        </p:nvSpPr>
        <p:spPr>
          <a:xfrm>
            <a:off x="3039295" y="227539"/>
            <a:ext cx="6113408" cy="61134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353462"/>
            <a:ext cx="42386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b="1" dirty="0">
                <a:latin typeface="+mj-lt"/>
              </a:rPr>
              <a:t>Anees Bagus Lariat Capstone Project</a:t>
            </a:r>
          </a:p>
          <a:p>
            <a:pPr algn="ctr">
              <a:tabLst>
                <a:tab pos="347663" algn="l"/>
              </a:tabLst>
            </a:pPr>
            <a:endParaRPr lang="en-US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3491" y="4150067"/>
            <a:ext cx="26450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Power Point Presentation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DEBE08FE-8856-B14C-A309-36A66272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4685963"/>
            <a:ext cx="1028700" cy="293902"/>
          </a:xfrm>
          <a:prstGeom prst="rect">
            <a:avLst/>
          </a:prstGeom>
          <a:effectLst/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B0E78-5D42-4D72-969C-451D565A0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638" y="2172037"/>
            <a:ext cx="5390721" cy="243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10CE-5430-4F41-8B9D-425934C9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86" y="285750"/>
            <a:ext cx="8606618" cy="1215246"/>
          </a:xfrm>
        </p:spPr>
        <p:txBody>
          <a:bodyPr>
            <a:normAutofit/>
          </a:bodyPr>
          <a:lstStyle/>
          <a:p>
            <a:r>
              <a:rPr lang="en-US" sz="3200" dirty="0">
                <a:highlight>
                  <a:srgbClr val="800080"/>
                </a:highlight>
              </a:rPr>
              <a:t>Strategies two</a:t>
            </a:r>
            <a:r>
              <a:rPr lang="en-US" sz="32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F9DF-5771-4399-A0D9-40A90B605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5767388"/>
            <a:ext cx="4011614" cy="43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*Projections calculated on averages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A132927-4C84-411B-BCF5-BE678083A244}"/>
              </a:ext>
            </a:extLst>
          </p:cNvPr>
          <p:cNvSpPr txBox="1">
            <a:spLocks/>
          </p:cNvSpPr>
          <p:nvPr/>
        </p:nvSpPr>
        <p:spPr>
          <a:xfrm>
            <a:off x="3276520" y="5648325"/>
            <a:ext cx="5040314" cy="6762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43CC6-D023-E190-5774-FA211861B505}"/>
              </a:ext>
            </a:extLst>
          </p:cNvPr>
          <p:cNvSpPr txBox="1"/>
          <p:nvPr/>
        </p:nvSpPr>
        <p:spPr>
          <a:xfrm>
            <a:off x="583721" y="1500996"/>
            <a:ext cx="1102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Cut costs by 25% for all cars in inventory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Consolidate debt on most profitable vehicles first in order to have lower interest payments on vehicles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Discontinue vehicles in fleet with the lowest profit margin.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36EC849-FF30-3E4C-A7B9-459F6E8AA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603522"/>
              </p:ext>
            </p:extLst>
          </p:nvPr>
        </p:nvGraphicFramePr>
        <p:xfrm>
          <a:off x="3097781" y="2466695"/>
          <a:ext cx="5040314" cy="306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731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10CE-5430-4F41-8B9D-425934C9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86" y="285750"/>
            <a:ext cx="8606618" cy="1215246"/>
          </a:xfrm>
        </p:spPr>
        <p:txBody>
          <a:bodyPr>
            <a:normAutofit/>
          </a:bodyPr>
          <a:lstStyle/>
          <a:p>
            <a:r>
              <a:rPr lang="en-US" sz="3200" dirty="0">
                <a:highlight>
                  <a:srgbClr val="800080"/>
                </a:highlight>
              </a:rPr>
              <a:t>Strategies three</a:t>
            </a:r>
            <a:r>
              <a:rPr lang="en-US" sz="32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F9DF-5771-4399-A0D9-40A90B605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5767388"/>
            <a:ext cx="4011614" cy="43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*Projections calculated on averages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A132927-4C84-411B-BCF5-BE678083A244}"/>
              </a:ext>
            </a:extLst>
          </p:cNvPr>
          <p:cNvSpPr txBox="1">
            <a:spLocks/>
          </p:cNvSpPr>
          <p:nvPr/>
        </p:nvSpPr>
        <p:spPr>
          <a:xfrm>
            <a:off x="3276520" y="5648325"/>
            <a:ext cx="5040314" cy="6762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43CC6-D023-E190-5774-FA211861B505}"/>
              </a:ext>
            </a:extLst>
          </p:cNvPr>
          <p:cNvSpPr txBox="1"/>
          <p:nvPr/>
        </p:nvSpPr>
        <p:spPr>
          <a:xfrm>
            <a:off x="583721" y="1500996"/>
            <a:ext cx="1102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Both strategy 1 and 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Manage both costs and revenue from rental increases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C15F7A-4508-E7A7-68B9-A4512A06A4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86312"/>
              </p:ext>
            </p:extLst>
          </p:nvPr>
        </p:nvGraphicFramePr>
        <p:xfrm>
          <a:off x="2992582" y="1989391"/>
          <a:ext cx="5638800" cy="3340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354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10CE-5430-4F41-8B9D-425934C9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86" y="285750"/>
            <a:ext cx="5040314" cy="676276"/>
          </a:xfrm>
        </p:spPr>
        <p:txBody>
          <a:bodyPr>
            <a:normAutofit/>
          </a:bodyPr>
          <a:lstStyle/>
          <a:p>
            <a:r>
              <a:rPr lang="en-US" sz="3200" dirty="0"/>
              <a:t>Compared strategies: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F9DF-5771-4399-A0D9-40A90B605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5767388"/>
            <a:ext cx="4011614" cy="43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*Projections calculated on averages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A132927-4C84-411B-BCF5-BE678083A244}"/>
              </a:ext>
            </a:extLst>
          </p:cNvPr>
          <p:cNvSpPr txBox="1">
            <a:spLocks/>
          </p:cNvSpPr>
          <p:nvPr/>
        </p:nvSpPr>
        <p:spPr>
          <a:xfrm>
            <a:off x="3276520" y="5648325"/>
            <a:ext cx="5040314" cy="6762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4BFA73-B180-2BF3-AEC4-66A90D9AB35E}"/>
              </a:ext>
            </a:extLst>
          </p:cNvPr>
          <p:cNvGraphicFramePr>
            <a:graphicFrameLocks noGrp="1"/>
          </p:cNvGraphicFramePr>
          <p:nvPr/>
        </p:nvGraphicFramePr>
        <p:xfrm>
          <a:off x="665018" y="1081088"/>
          <a:ext cx="9850582" cy="4294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8624">
                  <a:extLst>
                    <a:ext uri="{9D8B030D-6E8A-4147-A177-3AD203B41FA5}">
                      <a16:colId xmlns:a16="http://schemas.microsoft.com/office/drawing/2014/main" val="440744521"/>
                    </a:ext>
                  </a:extLst>
                </a:gridCol>
                <a:gridCol w="2203342">
                  <a:extLst>
                    <a:ext uri="{9D8B030D-6E8A-4147-A177-3AD203B41FA5}">
                      <a16:colId xmlns:a16="http://schemas.microsoft.com/office/drawing/2014/main" val="306483177"/>
                    </a:ext>
                  </a:extLst>
                </a:gridCol>
                <a:gridCol w="2109584">
                  <a:extLst>
                    <a:ext uri="{9D8B030D-6E8A-4147-A177-3AD203B41FA5}">
                      <a16:colId xmlns:a16="http://schemas.microsoft.com/office/drawing/2014/main" val="88672760"/>
                    </a:ext>
                  </a:extLst>
                </a:gridCol>
                <a:gridCol w="1529448">
                  <a:extLst>
                    <a:ext uri="{9D8B030D-6E8A-4147-A177-3AD203B41FA5}">
                      <a16:colId xmlns:a16="http://schemas.microsoft.com/office/drawing/2014/main" val="3239229835"/>
                    </a:ext>
                  </a:extLst>
                </a:gridCol>
                <a:gridCol w="2109584">
                  <a:extLst>
                    <a:ext uri="{9D8B030D-6E8A-4147-A177-3AD203B41FA5}">
                      <a16:colId xmlns:a16="http://schemas.microsoft.com/office/drawing/2014/main" val="817071953"/>
                    </a:ext>
                  </a:extLst>
                </a:gridCol>
              </a:tblGrid>
              <a:tr h="81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KPI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2018 Benchmark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Strategy 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Strategy 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Strategy 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5512248"/>
                  </a:ext>
                </a:extLst>
              </a:tr>
              <a:tr h="81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Gross Revenue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$  52,830,207.00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$ 55,471,717.35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52,830,207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$ 55,471,717.35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43615196"/>
                  </a:ext>
                </a:extLst>
              </a:tr>
              <a:tr h="453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Car Cost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$  28,244,305.68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$ 28,244,305.68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21,183,229.3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$ 25,419,875.11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04135767"/>
                  </a:ext>
                </a:extLst>
              </a:tr>
              <a:tr h="81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Insurance Cost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$    4,832,382.96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$   4,832,382.96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3,624,287.22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$   4,349,144.66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98366458"/>
                  </a:ext>
                </a:extLst>
              </a:tr>
              <a:tr h="453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Cost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$  33,076,688.64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$ 33,076,688.64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24,807,516.5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$ 29,769,019.78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7020523"/>
                  </a:ext>
                </a:extLst>
              </a:tr>
              <a:tr h="453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Net Revenue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$  19,753,518.36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$ 22,395,028.71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28,022,690.5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$ 25,702,697.57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35373451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Profit Margin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9847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16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403185" y="392578"/>
            <a:ext cx="5124800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dirty="0">
                <a:highlight>
                  <a:srgbClr val="800080"/>
                </a:highlight>
                <a:latin typeface="+mj-lt"/>
              </a:rPr>
              <a:t>Profit Margin comparison</a:t>
            </a:r>
          </a:p>
          <a:p>
            <a:pPr algn="ctr">
              <a:tabLst>
                <a:tab pos="347663" algn="l"/>
              </a:tabLst>
            </a:pPr>
            <a:endParaRPr lang="en-US" sz="3200" dirty="0">
              <a:latin typeface="+mj-lt"/>
            </a:endParaRPr>
          </a:p>
        </p:txBody>
      </p:sp>
      <p:sp>
        <p:nvSpPr>
          <p:cNvPr id="30" name="Freeform 19" hidden="1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67AC1-D5FD-48F2-8963-73B13CEE0041}"/>
              </a:ext>
            </a:extLst>
          </p:cNvPr>
          <p:cNvSpPr txBox="1"/>
          <p:nvPr/>
        </p:nvSpPr>
        <p:spPr>
          <a:xfrm>
            <a:off x="995363" y="1203547"/>
            <a:ext cx="468944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Benchmarks: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Improve profit margins 3%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/>
              <a:t>Add $3 </a:t>
            </a:r>
            <a:r>
              <a:rPr lang="en-US" sz="2000" dirty="0"/>
              <a:t>million in net revenue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15228D-1F08-8DED-3C6F-4B5CDE88B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016499"/>
              </p:ext>
            </p:extLst>
          </p:nvPr>
        </p:nvGraphicFramePr>
        <p:xfrm>
          <a:off x="6096000" y="1647645"/>
          <a:ext cx="4572000" cy="2915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350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1AD849-F250-4B53-A519-65707893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772" y="359978"/>
            <a:ext cx="6853701" cy="754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/>
              <a:t>Recommendations: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A10658-BAE6-4EF2-A3C9-9A104D0A0A5E}"/>
              </a:ext>
            </a:extLst>
          </p:cNvPr>
          <p:cNvSpPr/>
          <p:nvPr/>
        </p:nvSpPr>
        <p:spPr>
          <a:xfrm>
            <a:off x="882868" y="1276826"/>
            <a:ext cx="1020423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Strategy 2 is recommended because: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/>
              <a:t>Costs are lower due to less funding to less profitable locations and for makes and models that are not profitable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/>
              <a:t>Excess funds can be given to top performing makes/models and branch locations (leaving room for strategy 3)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/>
              <a:t>Profit margin increases over 10%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Discontinue bottom performing cars, but also look at the top performing cars in each branch for purchasing decisions and possible </a:t>
            </a:r>
            <a:r>
              <a:rPr lang="en-US" sz="2000"/>
              <a:t>debt consolidation.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For specific tools and dashboards to help with specific tools, please refer to the accompanying model, which has been sent out prior to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53758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1556455" y="306314"/>
            <a:ext cx="231634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dirty="0">
                <a:latin typeface="+mj-lt"/>
              </a:rPr>
              <a:t>OBJECTIVES</a:t>
            </a:r>
          </a:p>
        </p:txBody>
      </p:sp>
      <p:sp>
        <p:nvSpPr>
          <p:cNvPr id="30" name="Freeform 19" hidden="1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67AC1-D5FD-48F2-8963-73B13CEE0041}"/>
              </a:ext>
            </a:extLst>
          </p:cNvPr>
          <p:cNvSpPr txBox="1"/>
          <p:nvPr/>
        </p:nvSpPr>
        <p:spPr>
          <a:xfrm>
            <a:off x="710691" y="1246679"/>
            <a:ext cx="10201275" cy="302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To analyze rental data to make better car purchase decisions for 2019 by considering cost and revenue data.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primary goal is to maximize profit overall by looking at our net profit margin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0E4A-DB02-479C-B621-52AE7431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-245005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ighlight>
                  <a:srgbClr val="800080"/>
                </a:highlight>
              </a:rPr>
              <a:t>EDA Analysis Process </a:t>
            </a:r>
            <a:endParaRPr lang="en-US" kern="1200" cap="all" dirty="0">
              <a:ln w="3175" cmpd="sng">
                <a:noFill/>
              </a:ln>
              <a:solidFill>
                <a:schemeClr val="tx1"/>
              </a:solidFill>
              <a:effectLst/>
              <a:highlight>
                <a:srgbClr val="800080"/>
              </a:highligh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2E5A32D-F3C4-4344-BFAC-E03EE755AB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0935407"/>
              </p:ext>
            </p:extLst>
          </p:nvPr>
        </p:nvGraphicFramePr>
        <p:xfrm>
          <a:off x="98427" y="1262062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99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6" name="Rectangle 9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3930" y="1002245"/>
            <a:ext cx="286492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369" y="96986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3660423" y="197392"/>
            <a:ext cx="415498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Model/Make insights</a:t>
            </a:r>
          </a:p>
          <a:p>
            <a:pPr algn="ctr">
              <a:tabLst>
                <a:tab pos="347663" algn="l"/>
              </a:tabLst>
            </a:pP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0109FC-A0C8-4046-86A8-C88759BD218F}"/>
              </a:ext>
            </a:extLst>
          </p:cNvPr>
          <p:cNvSpPr/>
          <p:nvPr/>
        </p:nvSpPr>
        <p:spPr>
          <a:xfrm>
            <a:off x="1557612" y="1147770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Highest Profit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82308C-FA5F-6841-A77C-A911495579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369082"/>
              </p:ext>
            </p:extLst>
          </p:nvPr>
        </p:nvGraphicFramePr>
        <p:xfrm>
          <a:off x="1557612" y="1954745"/>
          <a:ext cx="7406279" cy="3933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8449D6-454E-3535-7DB7-CE2257A75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81570" y="413952"/>
            <a:ext cx="2834295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9000">
                <a:srgbClr val="85E0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D79734-3EBB-9F75-D862-4D2D5C85F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681" y="413952"/>
            <a:ext cx="746432" cy="746432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18" descr="This is an icon of a human being. ">
            <a:extLst>
              <a:ext uri="{FF2B5EF4-FFF2-40B4-BE49-F238E27FC236}">
                <a16:creationId xmlns:a16="http://schemas.microsoft.com/office/drawing/2014/main" id="{837FDE18-0FDB-502A-E03D-01C4FF90C2F0}"/>
              </a:ext>
            </a:extLst>
          </p:cNvPr>
          <p:cNvSpPr>
            <a:spLocks noEditPoints="1"/>
          </p:cNvSpPr>
          <p:nvPr/>
        </p:nvSpPr>
        <p:spPr bwMode="auto">
          <a:xfrm>
            <a:off x="1161747" y="626369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F012D-8587-7030-C8BC-7C039E3C039D}"/>
              </a:ext>
            </a:extLst>
          </p:cNvPr>
          <p:cNvSpPr txBox="1"/>
          <p:nvPr/>
        </p:nvSpPr>
        <p:spPr>
          <a:xfrm>
            <a:off x="1735926" y="640189"/>
            <a:ext cx="212558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/>
              <a:t>Best Profit Margin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63B2891-6ABF-2C74-9409-D6B64C65D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134027"/>
              </p:ext>
            </p:extLst>
          </p:nvPr>
        </p:nvGraphicFramePr>
        <p:xfrm>
          <a:off x="1657113" y="1778282"/>
          <a:ext cx="7021356" cy="412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012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D77D5-2FDE-0121-46E0-1F74FF5D5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1835" y="695612"/>
            <a:ext cx="283804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8000">
                <a:srgbClr val="DBDB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BE146F-C0AB-7B86-6A88-5FCA3624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448" y="692676"/>
            <a:ext cx="746432" cy="746432"/>
          </a:xfrm>
          <a:prstGeom prst="ellipse">
            <a:avLst/>
          </a:prstGeom>
          <a:solidFill>
            <a:srgbClr val="BABABA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 descr="This is an icon of a chart. ">
            <a:extLst>
              <a:ext uri="{FF2B5EF4-FFF2-40B4-BE49-F238E27FC236}">
                <a16:creationId xmlns:a16="http://schemas.microsoft.com/office/drawing/2014/main" id="{58172890-F201-46F1-79BF-7FC430075BDA}"/>
              </a:ext>
            </a:extLst>
          </p:cNvPr>
          <p:cNvGrpSpPr/>
          <p:nvPr/>
        </p:nvGrpSpPr>
        <p:grpSpPr>
          <a:xfrm>
            <a:off x="801904" y="982607"/>
            <a:ext cx="392258" cy="186494"/>
            <a:chOff x="4254500" y="2100263"/>
            <a:chExt cx="1906588" cy="90646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54F30A8-604D-98AF-18BA-DCAC0AF7E5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84376E2-46E5-061A-CA0F-80CFC8878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23C347C-A87B-79D6-55BE-C9524E6A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ABC7A00-E0B4-0D8A-B8F5-D8528DB99B73}"/>
              </a:ext>
            </a:extLst>
          </p:cNvPr>
          <p:cNvSpPr txBox="1"/>
          <p:nvPr/>
        </p:nvSpPr>
        <p:spPr>
          <a:xfrm>
            <a:off x="1149422" y="849618"/>
            <a:ext cx="235440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/>
              <a:t>Worst Profit</a:t>
            </a:r>
          </a:p>
          <a:p>
            <a:pPr algn="ctr"/>
            <a:endParaRPr lang="en-US" sz="2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2110EB6-4ECE-7CB4-CACE-09541F8BEC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120231"/>
              </p:ext>
            </p:extLst>
          </p:nvPr>
        </p:nvGraphicFramePr>
        <p:xfrm>
          <a:off x="1347880" y="1958685"/>
          <a:ext cx="6758369" cy="3527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070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1275794" y="133850"/>
            <a:ext cx="29270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dirty="0">
                <a:latin typeface="+mj-lt"/>
              </a:rPr>
              <a:t>Branch Insights</a:t>
            </a:r>
          </a:p>
        </p:txBody>
      </p:sp>
      <p:sp>
        <p:nvSpPr>
          <p:cNvPr id="40" name="Title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8361234-6DDE-CD4A-D49C-44569D711C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427990"/>
              </p:ext>
            </p:extLst>
          </p:nvPr>
        </p:nvGraphicFramePr>
        <p:xfrm>
          <a:off x="6096000" y="781050"/>
          <a:ext cx="5226338" cy="3084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4D2CD4-D54E-E6EE-336D-B9406E27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11597"/>
              </p:ext>
            </p:extLst>
          </p:nvPr>
        </p:nvGraphicFramePr>
        <p:xfrm>
          <a:off x="684645" y="1260764"/>
          <a:ext cx="4940299" cy="4808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5059">
                  <a:extLst>
                    <a:ext uri="{9D8B030D-6E8A-4147-A177-3AD203B41FA5}">
                      <a16:colId xmlns:a16="http://schemas.microsoft.com/office/drawing/2014/main" val="4204190459"/>
                    </a:ext>
                  </a:extLst>
                </a:gridCol>
                <a:gridCol w="3235240">
                  <a:extLst>
                    <a:ext uri="{9D8B030D-6E8A-4147-A177-3AD203B41FA5}">
                      <a16:colId xmlns:a16="http://schemas.microsoft.com/office/drawing/2014/main" val="22238415"/>
                    </a:ext>
                  </a:extLst>
                </a:gridCol>
              </a:tblGrid>
              <a:tr h="400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Row Labels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Top 10 States by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5613949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Texas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10,653,531.00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722670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California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8,499,830.00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8907915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Florida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4,271,244.00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7048829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District of Columbia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3,187,750.00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8979951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North Carolina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             3,176,439.00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4267470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New York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3,122,620.00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4496813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Colorado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2,155,030.00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3069111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Michigan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2,131,811.00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735308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Iowa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2,039,080.00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5169372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Missouri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1,111,112.00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263006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           40,348,447.00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3794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E0D0-017E-4A80-8DC7-1AE2646B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19317"/>
            <a:ext cx="4307151" cy="87524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Two approaches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D7A3E7-40E8-4CDA-A7F7-14CEFF39709B}"/>
              </a:ext>
            </a:extLst>
          </p:cNvPr>
          <p:cNvSpPr txBox="1">
            <a:spLocks/>
          </p:cNvSpPr>
          <p:nvPr/>
        </p:nvSpPr>
        <p:spPr>
          <a:xfrm>
            <a:off x="911752" y="1304926"/>
            <a:ext cx="9153525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As is usually the case, we’re looking for how we can grow our fleet in order to optimize our net revenue.</a:t>
            </a:r>
          </a:p>
        </p:txBody>
      </p:sp>
      <p:graphicFrame>
        <p:nvGraphicFramePr>
          <p:cNvPr id="28" name="TextBox 2">
            <a:extLst>
              <a:ext uri="{FF2B5EF4-FFF2-40B4-BE49-F238E27FC236}">
                <a16:creationId xmlns:a16="http://schemas.microsoft.com/office/drawing/2014/main" id="{6A9CA790-7ED2-4CB5-BFA3-8F20627DE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50327"/>
              </p:ext>
            </p:extLst>
          </p:nvPr>
        </p:nvGraphicFramePr>
        <p:xfrm>
          <a:off x="980280" y="1990990"/>
          <a:ext cx="10231440" cy="4419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690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10CE-5430-4F41-8B9D-425934C9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86" y="285750"/>
            <a:ext cx="8606618" cy="1215246"/>
          </a:xfrm>
        </p:spPr>
        <p:txBody>
          <a:bodyPr>
            <a:normAutofit/>
          </a:bodyPr>
          <a:lstStyle/>
          <a:p>
            <a:r>
              <a:rPr lang="en-US" sz="3200" dirty="0">
                <a:highlight>
                  <a:srgbClr val="800080"/>
                </a:highlight>
              </a:rPr>
              <a:t>Strategies 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F9DF-5771-4399-A0D9-40A90B605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5767388"/>
            <a:ext cx="4011614" cy="43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*Projections calculated on averages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A132927-4C84-411B-BCF5-BE678083A244}"/>
              </a:ext>
            </a:extLst>
          </p:cNvPr>
          <p:cNvSpPr txBox="1">
            <a:spLocks/>
          </p:cNvSpPr>
          <p:nvPr/>
        </p:nvSpPr>
        <p:spPr>
          <a:xfrm>
            <a:off x="3276520" y="5648325"/>
            <a:ext cx="5040314" cy="6762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43CC6-D023-E190-5774-FA211861B505}"/>
              </a:ext>
            </a:extLst>
          </p:cNvPr>
          <p:cNvSpPr txBox="1"/>
          <p:nvPr/>
        </p:nvSpPr>
        <p:spPr>
          <a:xfrm>
            <a:off x="583721" y="1500996"/>
            <a:ext cx="11024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Increase revenue by 10% for all cars in inventory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Higher rental prices for shorter duration rentals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Increase rental prices on most profitable cars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CF7E2CB-80E4-DB4A-3244-ACC8143879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882039"/>
              </p:ext>
            </p:extLst>
          </p:nvPr>
        </p:nvGraphicFramePr>
        <p:xfrm>
          <a:off x="3399840" y="2467783"/>
          <a:ext cx="4793673" cy="2930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16690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604</Words>
  <Application>Microsoft Macintosh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Wingdings</vt:lpstr>
      <vt:lpstr>Wingdings 3</vt:lpstr>
      <vt:lpstr>Slice</vt:lpstr>
      <vt:lpstr>Slide 1</vt:lpstr>
      <vt:lpstr>Slide 2</vt:lpstr>
      <vt:lpstr>EDA Analysis Process </vt:lpstr>
      <vt:lpstr>Slide 4</vt:lpstr>
      <vt:lpstr>PowerPoint Presentation</vt:lpstr>
      <vt:lpstr>PowerPoint Presentation</vt:lpstr>
      <vt:lpstr>Slide 8</vt:lpstr>
      <vt:lpstr>Two approaches</vt:lpstr>
      <vt:lpstr>Strategies one:</vt:lpstr>
      <vt:lpstr>Strategies two:</vt:lpstr>
      <vt:lpstr>Strategies three:</vt:lpstr>
      <vt:lpstr>Compared strategies:</vt:lpstr>
      <vt:lpstr>Slide 2</vt:lpstr>
      <vt:lpstr>Recommendations:</vt:lpstr>
      <vt:lpstr>Slide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2019-09-16T17:14:55Z</dcterms:created>
  <dcterms:modified xsi:type="dcterms:W3CDTF">2023-05-23T18:49:05Z</dcterms:modified>
</cp:coreProperties>
</file>