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246"/>
  </p:normalViewPr>
  <p:slideViewPr>
    <p:cSldViewPr snapToGrid="0">
      <p:cViewPr varScale="1">
        <p:scale>
          <a:sx n="93" d="100"/>
          <a:sy n="93" d="100"/>
        </p:scale>
        <p:origin x="68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9/11/23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9/11/23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BC61-2679-BC1F-C9AD-19C8D5AA70EB}"/>
              </a:ext>
            </a:extLst>
          </p:cNvPr>
          <p:cNvSpPr>
            <a:spLocks noGrp="1"/>
          </p:cNvSpPr>
          <p:nvPr>
            <p:ph type="ctrTitle"/>
          </p:nvPr>
        </p:nvSpPr>
        <p:spPr/>
        <p:txBody>
          <a:bodyPr/>
          <a:lstStyle/>
          <a:p>
            <a:r>
              <a:rPr lang="en-US" dirty="0"/>
              <a:t>Medical Cost Analysis</a:t>
            </a:r>
          </a:p>
        </p:txBody>
      </p:sp>
      <p:sp>
        <p:nvSpPr>
          <p:cNvPr id="3" name="Subtitle 2">
            <a:extLst>
              <a:ext uri="{FF2B5EF4-FFF2-40B4-BE49-F238E27FC236}">
                <a16:creationId xmlns:a16="http://schemas.microsoft.com/office/drawing/2014/main" id="{70A2B7D3-584B-B661-B151-D9ADC609CE7B}"/>
              </a:ext>
            </a:extLst>
          </p:cNvPr>
          <p:cNvSpPr>
            <a:spLocks noGrp="1"/>
          </p:cNvSpPr>
          <p:nvPr>
            <p:ph type="subTitle" idx="1"/>
          </p:nvPr>
        </p:nvSpPr>
        <p:spPr/>
        <p:txBody>
          <a:bodyPr/>
          <a:lstStyle/>
          <a:p>
            <a:r>
              <a:rPr lang="en-US" dirty="0"/>
              <a:t>Anees Bagus</a:t>
            </a:r>
          </a:p>
        </p:txBody>
      </p:sp>
    </p:spTree>
    <p:extLst>
      <p:ext uri="{BB962C8B-B14F-4D97-AF65-F5344CB8AC3E}">
        <p14:creationId xmlns:p14="http://schemas.microsoft.com/office/powerpoint/2010/main" val="1707396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66E59-F0AF-ADD4-1F2D-59F402CB726A}"/>
              </a:ext>
            </a:extLst>
          </p:cNvPr>
          <p:cNvSpPr>
            <a:spLocks noGrp="1"/>
          </p:cNvSpPr>
          <p:nvPr>
            <p:ph type="title"/>
          </p:nvPr>
        </p:nvSpPr>
        <p:spPr/>
        <p:txBody>
          <a:bodyPr>
            <a:normAutofit fontScale="90000"/>
          </a:bodyPr>
          <a:lstStyle/>
          <a:p>
            <a:r>
              <a:rPr lang="en-US" b="0" i="0" dirty="0">
                <a:solidFill>
                  <a:srgbClr val="D5D5D5"/>
                </a:solidFill>
                <a:effectLst/>
                <a:latin typeface="Roboto" panose="02000000000000000000" pitchFamily="2" charset="0"/>
              </a:rPr>
              <a:t>Does having more family members to cover on insurance affect how much insurance is used?</a:t>
            </a:r>
            <a:br>
              <a:rPr lang="en-US" b="0" i="0" dirty="0">
                <a:solidFill>
                  <a:srgbClr val="D5D5D5"/>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CC42ACAE-3C6F-A277-C851-85C284F11C16}"/>
              </a:ext>
            </a:extLst>
          </p:cNvPr>
          <p:cNvSpPr>
            <a:spLocks noGrp="1"/>
          </p:cNvSpPr>
          <p:nvPr>
            <p:ph idx="1"/>
          </p:nvPr>
        </p:nvSpPr>
        <p:spPr>
          <a:xfrm>
            <a:off x="1141413" y="1858297"/>
            <a:ext cx="5896846" cy="4262284"/>
          </a:xfrm>
        </p:spPr>
        <p:txBody>
          <a:bodyPr>
            <a:normAutofit fontScale="62500" lnSpcReduction="20000"/>
          </a:bodyPr>
          <a:lstStyle/>
          <a:p>
            <a:pPr algn="l"/>
            <a:r>
              <a:rPr lang="en-US" b="0" i="0" dirty="0">
                <a:solidFill>
                  <a:srgbClr val="D5D5D5"/>
                </a:solidFill>
                <a:effectLst/>
                <a:latin typeface="Roboto" panose="02000000000000000000" pitchFamily="2" charset="0"/>
              </a:rPr>
              <a:t>Based on the provided data, it appears that the average medical charges tend to vary based on the number of children covered by insurance. Interestingly, there appears to be a decrease in average expenses when going from 3 to 5 children. However, it's important to note that this decrease doesn't necessarily follow a linear logic and may be due to data variations or specific sample factors.</a:t>
            </a:r>
          </a:p>
          <a:p>
            <a:pPr algn="l"/>
            <a:r>
              <a:rPr lang="en-US" b="0" i="0" dirty="0">
                <a:solidFill>
                  <a:srgbClr val="D5D5D5"/>
                </a:solidFill>
                <a:effectLst/>
                <a:latin typeface="Roboto" panose="02000000000000000000" pitchFamily="2" charset="0"/>
              </a:rPr>
              <a:t>This irregular variation suggests that the number of children covered by insurance is not the only factor influencing medical expenses. Other factors, such as individual health and patterns of healthcare utilization, also play a significant role in determining each person's medical expenses. Therefore, while there is a general trend of increasing expenses with an increase in the number of children, this relationship may not be direct and linear, and other individual factors may also have an influence.</a:t>
            </a:r>
          </a:p>
        </p:txBody>
      </p:sp>
      <p:pic>
        <p:nvPicPr>
          <p:cNvPr id="5122" name="Picture 2">
            <a:extLst>
              <a:ext uri="{FF2B5EF4-FFF2-40B4-BE49-F238E27FC236}">
                <a16:creationId xmlns:a16="http://schemas.microsoft.com/office/drawing/2014/main" id="{05934FEB-FDD4-FD36-A267-342AFFA5A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8258" y="1519084"/>
            <a:ext cx="4979045" cy="3819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440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3B32D-9671-B619-BFD1-5F4297E3B649}"/>
              </a:ext>
            </a:extLst>
          </p:cNvPr>
          <p:cNvSpPr>
            <a:spLocks noGrp="1"/>
          </p:cNvSpPr>
          <p:nvPr>
            <p:ph type="title"/>
          </p:nvPr>
        </p:nvSpPr>
        <p:spPr/>
        <p:txBody>
          <a:bodyPr>
            <a:normAutofit fontScale="90000"/>
          </a:bodyPr>
          <a:lstStyle/>
          <a:p>
            <a:r>
              <a:rPr lang="en-US" b="0" i="0" dirty="0">
                <a:solidFill>
                  <a:srgbClr val="D5D5D5"/>
                </a:solidFill>
                <a:effectLst/>
                <a:latin typeface="Roboto" panose="02000000000000000000" pitchFamily="2" charset="0"/>
              </a:rPr>
              <a:t>Prove (or disprove) that the medical claims made by the people who smoke is greater than those who do not?</a:t>
            </a:r>
            <a:br>
              <a:rPr lang="en-US" b="0" i="0" dirty="0">
                <a:solidFill>
                  <a:srgbClr val="D5D5D5"/>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09515190-FB6B-1A17-231A-F75361371C43}"/>
              </a:ext>
            </a:extLst>
          </p:cNvPr>
          <p:cNvSpPr>
            <a:spLocks noGrp="1"/>
          </p:cNvSpPr>
          <p:nvPr>
            <p:ph idx="1"/>
          </p:nvPr>
        </p:nvSpPr>
        <p:spPr/>
        <p:txBody>
          <a:bodyPr/>
          <a:lstStyle/>
          <a:p>
            <a:pPr algn="l"/>
            <a:r>
              <a:rPr lang="en-US" dirty="0"/>
              <a:t>Objective Hypothesis: </a:t>
            </a:r>
          </a:p>
          <a:p>
            <a:pPr lvl="1"/>
            <a:r>
              <a:rPr lang="en-US" b="0" i="0" dirty="0">
                <a:solidFill>
                  <a:srgbClr val="D5D5D5"/>
                </a:solidFill>
                <a:effectLst/>
                <a:latin typeface="Roboto" panose="02000000000000000000" pitchFamily="2" charset="0"/>
              </a:rPr>
              <a:t>H0: </a:t>
            </a:r>
            <a:r>
              <a:rPr lang="el-GR" b="0" i="0" dirty="0">
                <a:solidFill>
                  <a:srgbClr val="D5D5D5"/>
                </a:solidFill>
                <a:effectLst/>
                <a:latin typeface="Roboto" panose="02000000000000000000" pitchFamily="2" charset="0"/>
              </a:rPr>
              <a:t>μ1&lt;=μ2, </a:t>
            </a:r>
            <a:r>
              <a:rPr lang="en-US" b="0" i="0" dirty="0">
                <a:solidFill>
                  <a:srgbClr val="D5D5D5"/>
                </a:solidFill>
                <a:effectLst/>
                <a:latin typeface="Roboto" panose="02000000000000000000" pitchFamily="2" charset="0"/>
              </a:rPr>
              <a:t>Smokers, on average, are charged less than or equal to nonsmokers</a:t>
            </a:r>
          </a:p>
          <a:p>
            <a:pPr lvl="1"/>
            <a:r>
              <a:rPr lang="en-US" b="0" i="0" dirty="0">
                <a:solidFill>
                  <a:srgbClr val="D5D5D5"/>
                </a:solidFill>
                <a:effectLst/>
                <a:latin typeface="Roboto" panose="02000000000000000000" pitchFamily="2" charset="0"/>
              </a:rPr>
              <a:t>Ha: </a:t>
            </a:r>
            <a:r>
              <a:rPr lang="el-GR" b="0" i="0" dirty="0">
                <a:solidFill>
                  <a:srgbClr val="D5D5D5"/>
                </a:solidFill>
                <a:effectLst/>
                <a:latin typeface="Roboto" panose="02000000000000000000" pitchFamily="2" charset="0"/>
              </a:rPr>
              <a:t>μ1&gt;μ2, </a:t>
            </a:r>
            <a:r>
              <a:rPr lang="en-US" b="0" i="0" dirty="0">
                <a:solidFill>
                  <a:srgbClr val="D5D5D5"/>
                </a:solidFill>
                <a:effectLst/>
                <a:latin typeface="Roboto" panose="02000000000000000000" pitchFamily="2" charset="0"/>
              </a:rPr>
              <a:t>Smokers, on average, are charged greater than nonsmokers</a:t>
            </a:r>
          </a:p>
          <a:p>
            <a:endParaRPr lang="en-US" dirty="0"/>
          </a:p>
        </p:txBody>
      </p:sp>
      <p:sp>
        <p:nvSpPr>
          <p:cNvPr id="4" name="TextBox 3">
            <a:extLst>
              <a:ext uri="{FF2B5EF4-FFF2-40B4-BE49-F238E27FC236}">
                <a16:creationId xmlns:a16="http://schemas.microsoft.com/office/drawing/2014/main" id="{682F2CBC-5417-BC09-8DB3-AF1DF01A8638}"/>
              </a:ext>
            </a:extLst>
          </p:cNvPr>
          <p:cNvSpPr txBox="1"/>
          <p:nvPr/>
        </p:nvSpPr>
        <p:spPr>
          <a:xfrm>
            <a:off x="4483510" y="2728452"/>
            <a:ext cx="184731" cy="369332"/>
          </a:xfrm>
          <a:prstGeom prst="rect">
            <a:avLst/>
          </a:prstGeom>
          <a:noFill/>
        </p:spPr>
        <p:txBody>
          <a:bodyPr wrap="none" rtlCol="0">
            <a:spAutoFit/>
          </a:bodyPr>
          <a:lstStyle/>
          <a:p>
            <a:endParaRPr lang="en-US" dirty="0"/>
          </a:p>
        </p:txBody>
      </p:sp>
      <p:sp>
        <p:nvSpPr>
          <p:cNvPr id="6" name="Content Placeholder 2">
            <a:extLst>
              <a:ext uri="{FF2B5EF4-FFF2-40B4-BE49-F238E27FC236}">
                <a16:creationId xmlns:a16="http://schemas.microsoft.com/office/drawing/2014/main" id="{F2D08E57-F94D-F0E9-9D4C-E58B7326CDB7}"/>
              </a:ext>
            </a:extLst>
          </p:cNvPr>
          <p:cNvSpPr txBox="1">
            <a:spLocks/>
          </p:cNvSpPr>
          <p:nvPr/>
        </p:nvSpPr>
        <p:spPr>
          <a:xfrm>
            <a:off x="1002867" y="3760217"/>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T-test performed to show p-value, which will reject, or fail to reject the hypothesis: </a:t>
            </a:r>
            <a:r>
              <a:rPr lang="en-US" sz="1200" b="0" i="0" dirty="0">
                <a:solidFill>
                  <a:srgbClr val="D5D5D5"/>
                </a:solidFill>
                <a:effectLst/>
                <a:latin typeface="Courier New" panose="02070309020205020404" pitchFamily="49" charset="0"/>
              </a:rPr>
              <a:t>The difference in claims between smokers and nonsmokers is statistically significant. p value: </a:t>
            </a:r>
            <a:r>
              <a:rPr lang="en-US" sz="1050" b="0" i="0" dirty="0">
                <a:solidFill>
                  <a:srgbClr val="D5D5D5"/>
                </a:solidFill>
                <a:effectLst/>
                <a:latin typeface="Courier New" panose="02070309020205020404" pitchFamily="49" charset="0"/>
              </a:rPr>
              <a:t>8.271435842179102e-283</a:t>
            </a:r>
          </a:p>
          <a:p>
            <a:r>
              <a:rPr lang="en-US" dirty="0"/>
              <a:t>Conclusion</a:t>
            </a:r>
            <a:r>
              <a:rPr lang="en-US" sz="1700" dirty="0"/>
              <a:t>: </a:t>
            </a:r>
            <a:r>
              <a:rPr lang="en-US" sz="1100" b="0" i="0" dirty="0">
                <a:solidFill>
                  <a:srgbClr val="D5D5D5"/>
                </a:solidFill>
                <a:effectLst/>
                <a:latin typeface="Roboto" panose="02000000000000000000" pitchFamily="2" charset="0"/>
              </a:rPr>
              <a:t>Based on the statistical analysis of the provided dataset, there is no significant difference in smokers versus nonsmokers between males and females. The p-value, given the great exponentiality (283), is well below the commonly chosen significance level of 0.05.</a:t>
            </a:r>
          </a:p>
          <a:p>
            <a:pPr algn="l"/>
            <a:r>
              <a:rPr lang="en-US" sz="1100" b="0" i="0" dirty="0">
                <a:solidFill>
                  <a:srgbClr val="D5D5D5"/>
                </a:solidFill>
                <a:effectLst/>
                <a:latin typeface="Roboto" panose="02000000000000000000" pitchFamily="2" charset="0"/>
              </a:rPr>
              <a:t>Therefore, we do have sufficient statistical evidence to conclude that there is a difference between smokers and nonsmokers </a:t>
            </a:r>
            <a:r>
              <a:rPr lang="en-US" sz="1100" b="0" i="0">
                <a:solidFill>
                  <a:srgbClr val="D5D5D5"/>
                </a:solidFill>
                <a:effectLst/>
                <a:latin typeface="Roboto" panose="02000000000000000000" pitchFamily="2" charset="0"/>
              </a:rPr>
              <a:t>medical claims. </a:t>
            </a:r>
            <a:r>
              <a:rPr lang="en-US" sz="1100" b="0" i="0" dirty="0">
                <a:solidFill>
                  <a:srgbClr val="D5D5D5"/>
                </a:solidFill>
                <a:effectLst/>
                <a:latin typeface="Roboto" panose="02000000000000000000" pitchFamily="2" charset="0"/>
              </a:rPr>
              <a:t>This means that smoking does have an influence on medical claims</a:t>
            </a:r>
          </a:p>
          <a:p>
            <a:pPr algn="l"/>
            <a:endParaRPr lang="en-US" dirty="0"/>
          </a:p>
        </p:txBody>
      </p:sp>
    </p:spTree>
    <p:extLst>
      <p:ext uri="{BB962C8B-B14F-4D97-AF65-F5344CB8AC3E}">
        <p14:creationId xmlns:p14="http://schemas.microsoft.com/office/powerpoint/2010/main" val="3262987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208C-EBFF-E934-07D4-26C02FF03011}"/>
              </a:ext>
            </a:extLst>
          </p:cNvPr>
          <p:cNvSpPr>
            <a:spLocks noGrp="1"/>
          </p:cNvSpPr>
          <p:nvPr>
            <p:ph type="title"/>
          </p:nvPr>
        </p:nvSpPr>
        <p:spPr>
          <a:xfrm>
            <a:off x="1141412" y="327514"/>
            <a:ext cx="9905998" cy="1478570"/>
          </a:xfrm>
        </p:spPr>
        <p:txBody>
          <a:bodyPr>
            <a:normAutofit fontScale="90000"/>
          </a:bodyPr>
          <a:lstStyle/>
          <a:p>
            <a:r>
              <a:rPr lang="en-US" b="0" i="0" dirty="0">
                <a:solidFill>
                  <a:srgbClr val="D5D5D5"/>
                </a:solidFill>
                <a:effectLst/>
                <a:latin typeface="Roboto" panose="02000000000000000000" pitchFamily="2" charset="0"/>
              </a:rPr>
              <a:t>Prove (or disprove) with statistical evidence that the BMI of females is different from that of males.</a:t>
            </a:r>
            <a:br>
              <a:rPr lang="en-US" b="0" i="0" dirty="0">
                <a:solidFill>
                  <a:srgbClr val="D5D5D5"/>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EC644E5F-F5AB-69D0-7BE9-1D4897DB9E7F}"/>
              </a:ext>
            </a:extLst>
          </p:cNvPr>
          <p:cNvSpPr>
            <a:spLocks noGrp="1"/>
          </p:cNvSpPr>
          <p:nvPr>
            <p:ph idx="1"/>
          </p:nvPr>
        </p:nvSpPr>
        <p:spPr/>
        <p:txBody>
          <a:bodyPr/>
          <a:lstStyle/>
          <a:p>
            <a:r>
              <a:rPr lang="en-US" dirty="0"/>
              <a:t>Objective Hypothesis:</a:t>
            </a:r>
          </a:p>
          <a:p>
            <a:pPr lvl="1"/>
            <a:r>
              <a:rPr lang="en-US" b="0" i="0" dirty="0">
                <a:solidFill>
                  <a:srgbClr val="D5D5D5"/>
                </a:solidFill>
                <a:effectLst/>
                <a:latin typeface="Roboto" panose="02000000000000000000" pitchFamily="2" charset="0"/>
              </a:rPr>
              <a:t>H0:</a:t>
            </a:r>
            <a:r>
              <a:rPr lang="el-GR" b="0" i="0" dirty="0">
                <a:solidFill>
                  <a:srgbClr val="D5D5D5"/>
                </a:solidFill>
                <a:effectLst/>
                <a:latin typeface="Roboto" panose="02000000000000000000" pitchFamily="2" charset="0"/>
              </a:rPr>
              <a:t>μ1−μ2=0 </a:t>
            </a:r>
            <a:r>
              <a:rPr lang="en-US" b="0" i="0" dirty="0">
                <a:solidFill>
                  <a:srgbClr val="D5D5D5"/>
                </a:solidFill>
                <a:effectLst/>
                <a:latin typeface="Roboto" panose="02000000000000000000" pitchFamily="2" charset="0"/>
              </a:rPr>
              <a:t>There is no difference between the BMI of Male and BMI of female.</a:t>
            </a:r>
          </a:p>
          <a:p>
            <a:pPr lvl="1"/>
            <a:r>
              <a:rPr lang="en-US" b="0" i="0" dirty="0">
                <a:solidFill>
                  <a:srgbClr val="D5D5D5"/>
                </a:solidFill>
                <a:effectLst/>
                <a:latin typeface="Roboto" panose="02000000000000000000" pitchFamily="2" charset="0"/>
              </a:rPr>
              <a:t>Ha:</a:t>
            </a:r>
            <a:r>
              <a:rPr lang="el-GR" b="0" i="0" dirty="0">
                <a:solidFill>
                  <a:srgbClr val="D5D5D5"/>
                </a:solidFill>
                <a:effectLst/>
                <a:latin typeface="Roboto" panose="02000000000000000000" pitchFamily="2" charset="0"/>
              </a:rPr>
              <a:t>μ1−μ2!=0 </a:t>
            </a:r>
            <a:r>
              <a:rPr lang="en-US" b="0" i="0" dirty="0">
                <a:solidFill>
                  <a:srgbClr val="D5D5D5"/>
                </a:solidFill>
                <a:effectLst/>
                <a:latin typeface="Roboto" panose="02000000000000000000" pitchFamily="2" charset="0"/>
              </a:rPr>
              <a:t>There is difference between the BMI of Male and BMI of female.</a:t>
            </a:r>
          </a:p>
          <a:p>
            <a:pPr lvl="1"/>
            <a:endParaRPr lang="en-US" dirty="0"/>
          </a:p>
        </p:txBody>
      </p:sp>
      <p:sp>
        <p:nvSpPr>
          <p:cNvPr id="5" name="TextBox 4">
            <a:extLst>
              <a:ext uri="{FF2B5EF4-FFF2-40B4-BE49-F238E27FC236}">
                <a16:creationId xmlns:a16="http://schemas.microsoft.com/office/drawing/2014/main" id="{B776909D-B81C-621B-FF2B-C1565101A2E5}"/>
              </a:ext>
            </a:extLst>
          </p:cNvPr>
          <p:cNvSpPr txBox="1"/>
          <p:nvPr/>
        </p:nvSpPr>
        <p:spPr>
          <a:xfrm>
            <a:off x="1250372" y="3667542"/>
            <a:ext cx="9797038" cy="2616101"/>
          </a:xfrm>
          <a:prstGeom prst="rect">
            <a:avLst/>
          </a:prstGeom>
          <a:noFill/>
        </p:spPr>
        <p:txBody>
          <a:bodyPr wrap="square">
            <a:spAutoFit/>
          </a:bodyPr>
          <a:lstStyle/>
          <a:p>
            <a:r>
              <a:rPr lang="en-US" dirty="0"/>
              <a:t>T-test performed to show p-value, which will reject, or fail to reject the hypothesis: </a:t>
            </a:r>
            <a:r>
              <a:rPr lang="en-US" sz="2000" b="0" i="0" dirty="0">
                <a:solidFill>
                  <a:srgbClr val="D5D5D5"/>
                </a:solidFill>
                <a:effectLst/>
                <a:latin typeface="Courier New" panose="02070309020205020404" pitchFamily="49" charset="0"/>
              </a:rPr>
              <a:t>The difference in claims between smokers and nonsmokers is statistically significant. p value: </a:t>
            </a:r>
            <a:r>
              <a:rPr lang="en-US" sz="1600" b="0" i="0" dirty="0">
                <a:solidFill>
                  <a:srgbClr val="D5D5D5"/>
                </a:solidFill>
                <a:effectLst/>
                <a:latin typeface="Courier New" panose="02070309020205020404" pitchFamily="49" charset="0"/>
              </a:rPr>
              <a:t>0.0899</a:t>
            </a:r>
          </a:p>
          <a:p>
            <a:r>
              <a:rPr lang="en-US" dirty="0"/>
              <a:t>Conclusion</a:t>
            </a:r>
            <a:r>
              <a:rPr lang="en-US" sz="3200" dirty="0"/>
              <a:t>: </a:t>
            </a:r>
            <a:r>
              <a:rPr lang="en-US" b="0" i="0" dirty="0">
                <a:solidFill>
                  <a:srgbClr val="D5D5D5"/>
                </a:solidFill>
                <a:effectLst/>
                <a:latin typeface="Roboto" panose="02000000000000000000" pitchFamily="2" charset="0"/>
              </a:rPr>
              <a:t>Based on the statistical analysis of the provided dataset, there is no significant difference in BMI (Body Mass Index) between males and females. The p-value, a measure of statistical significance, is 0.0899, which is greater than the commonly chosen significance level of 0.05. Therefore, we do not have sufficient statistical evidence to conclude that there is a difference in BMI between the two genders in this dataset</a:t>
            </a:r>
            <a:endParaRPr lang="en-US" sz="1800" b="0" i="0" dirty="0">
              <a:solidFill>
                <a:srgbClr val="D5D5D5"/>
              </a:solidFill>
              <a:effectLst/>
              <a:latin typeface="Roboto" panose="02000000000000000000" pitchFamily="2" charset="0"/>
            </a:endParaRPr>
          </a:p>
        </p:txBody>
      </p:sp>
    </p:spTree>
    <p:extLst>
      <p:ext uri="{BB962C8B-B14F-4D97-AF65-F5344CB8AC3E}">
        <p14:creationId xmlns:p14="http://schemas.microsoft.com/office/powerpoint/2010/main" val="162152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07C0E-6F6F-F7E7-A933-BABA60879EF8}"/>
              </a:ext>
            </a:extLst>
          </p:cNvPr>
          <p:cNvSpPr>
            <a:spLocks noGrp="1"/>
          </p:cNvSpPr>
          <p:nvPr>
            <p:ph type="title"/>
          </p:nvPr>
        </p:nvSpPr>
        <p:spPr>
          <a:xfrm>
            <a:off x="1141413" y="202882"/>
            <a:ext cx="9905998" cy="1478570"/>
          </a:xfrm>
        </p:spPr>
        <p:txBody>
          <a:bodyPr>
            <a:normAutofit fontScale="90000"/>
          </a:bodyPr>
          <a:lstStyle/>
          <a:p>
            <a:r>
              <a:rPr lang="en-US" b="0" i="0" dirty="0">
                <a:solidFill>
                  <a:srgbClr val="D5D5D5"/>
                </a:solidFill>
                <a:effectLst/>
                <a:latin typeface="Roboto" panose="02000000000000000000" pitchFamily="2" charset="0"/>
              </a:rPr>
              <a:t>Is the proportion of smokers significantly different across regions?</a:t>
            </a:r>
            <a:br>
              <a:rPr lang="en-US" b="0" i="0" dirty="0">
                <a:solidFill>
                  <a:srgbClr val="D5D5D5"/>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E2F669FD-D031-67B1-9BFC-3368B382ADEB}"/>
              </a:ext>
            </a:extLst>
          </p:cNvPr>
          <p:cNvSpPr>
            <a:spLocks noGrp="1"/>
          </p:cNvSpPr>
          <p:nvPr>
            <p:ph idx="1"/>
          </p:nvPr>
        </p:nvSpPr>
        <p:spPr>
          <a:xfrm>
            <a:off x="1141412" y="1302976"/>
            <a:ext cx="9905999" cy="3541714"/>
          </a:xfrm>
        </p:spPr>
        <p:txBody>
          <a:bodyPr/>
          <a:lstStyle/>
          <a:p>
            <a:r>
              <a:rPr lang="en-US" dirty="0"/>
              <a:t>Objective Hypothesis:</a:t>
            </a:r>
          </a:p>
          <a:p>
            <a:pPr lvl="1"/>
            <a:r>
              <a:rPr lang="en-US" b="0" i="0" dirty="0">
                <a:solidFill>
                  <a:srgbClr val="D5D5D5"/>
                </a:solidFill>
                <a:effectLst/>
                <a:latin typeface="Roboto" panose="02000000000000000000" pitchFamily="2" charset="0"/>
              </a:rPr>
              <a:t>H0: Smokers proportions are not significantly different across different regions.</a:t>
            </a:r>
          </a:p>
          <a:p>
            <a:pPr lvl="1"/>
            <a:r>
              <a:rPr lang="en-US" b="0" i="0" dirty="0">
                <a:solidFill>
                  <a:srgbClr val="D5D5D5"/>
                </a:solidFill>
                <a:effectLst/>
                <a:latin typeface="Roboto" panose="02000000000000000000" pitchFamily="2" charset="0"/>
              </a:rPr>
              <a:t>Ha: Smokers proportions are different across different regions. </a:t>
            </a:r>
            <a:endParaRPr lang="en-US" dirty="0">
              <a:solidFill>
                <a:srgbClr val="D5D5D5"/>
              </a:solidFill>
              <a:latin typeface="Roboto" panose="02000000000000000000" pitchFamily="2" charset="0"/>
            </a:endParaRPr>
          </a:p>
          <a:p>
            <a:pPr lvl="1"/>
            <a:endParaRPr lang="en-US" dirty="0">
              <a:solidFill>
                <a:srgbClr val="D5D5D5"/>
              </a:solidFill>
              <a:latin typeface="Roboto" panose="02000000000000000000" pitchFamily="2" charset="0"/>
            </a:endParaRPr>
          </a:p>
          <a:p>
            <a:pPr lvl="1"/>
            <a:endParaRPr lang="en-US" dirty="0">
              <a:solidFill>
                <a:srgbClr val="D5D5D5"/>
              </a:solidFill>
              <a:latin typeface="Roboto" panose="02000000000000000000" pitchFamily="2" charset="0"/>
            </a:endParaRPr>
          </a:p>
        </p:txBody>
      </p:sp>
      <p:sp>
        <p:nvSpPr>
          <p:cNvPr id="4" name="Content Placeholder 2">
            <a:extLst>
              <a:ext uri="{FF2B5EF4-FFF2-40B4-BE49-F238E27FC236}">
                <a16:creationId xmlns:a16="http://schemas.microsoft.com/office/drawing/2014/main" id="{8CE473BE-D3DA-0A33-4D32-A2D3D00BD358}"/>
              </a:ext>
            </a:extLst>
          </p:cNvPr>
          <p:cNvSpPr txBox="1">
            <a:spLocks/>
          </p:cNvSpPr>
          <p:nvPr/>
        </p:nvSpPr>
        <p:spPr>
          <a:xfrm>
            <a:off x="1141412" y="2781546"/>
            <a:ext cx="9905999" cy="354171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0" i="0" dirty="0">
                <a:solidFill>
                  <a:srgbClr val="D5D5D5"/>
                </a:solidFill>
                <a:effectLst/>
              </a:rPr>
              <a:t>Here we are comparing two different categorical variables, smoker, and regions. A Chi-square Test will be performed and the results are as follows: </a:t>
            </a:r>
            <a:r>
              <a:rPr lang="en-US" sz="1900" b="0" i="0" dirty="0">
                <a:solidFill>
                  <a:srgbClr val="D5D5D5"/>
                </a:solidFill>
                <a:effectLst/>
                <a:latin typeface="Courier New" panose="02070309020205020404" pitchFamily="49" charset="0"/>
              </a:rPr>
              <a:t>There is no statistical evidence to conclude that the proportion of smokers is different. P-value: 0.06171954839170547</a:t>
            </a:r>
          </a:p>
          <a:p>
            <a:pPr algn="l"/>
            <a:r>
              <a:rPr lang="en-US" b="0" i="0" dirty="0">
                <a:solidFill>
                  <a:srgbClr val="D5D5D5"/>
                </a:solidFill>
                <a:effectLst/>
                <a:latin typeface="Roboto" panose="02000000000000000000" pitchFamily="2" charset="0"/>
              </a:rPr>
              <a:t>The results of the Chi-square test indicate that there is no statistically significant evidence to conclude that the proportion of smokers differs significantly across different regions. The p- value obtained from the test is approximately 0.0617, which is greater than the commonly chosen significance level (alpha) of 0.05.</a:t>
            </a:r>
          </a:p>
          <a:p>
            <a:pPr algn="l"/>
            <a:r>
              <a:rPr lang="en-US" b="0" i="0" dirty="0">
                <a:solidFill>
                  <a:srgbClr val="D5D5D5"/>
                </a:solidFill>
                <a:effectLst/>
                <a:latin typeface="Roboto" panose="02000000000000000000" pitchFamily="2" charset="0"/>
              </a:rPr>
              <a:t>Therefore, based on this analysis, we do not have sufficient statistical evidence to reject the null hypothesis (H0), which suggests that the proportions of smokers are not significantly different across regions. In other words, the data does not provide support for the idea that smoking habits vary significantly depending on the region.</a:t>
            </a:r>
          </a:p>
          <a:p>
            <a:pPr algn="l"/>
            <a:r>
              <a:rPr lang="en-US" b="0" i="0" dirty="0">
                <a:solidFill>
                  <a:srgbClr val="D5D5D5"/>
                </a:solidFill>
                <a:effectLst/>
                <a:latin typeface="Roboto" panose="02000000000000000000" pitchFamily="2" charset="0"/>
              </a:rPr>
              <a:t>It's important to note that while the p-value is slightly above the chosen significance level, the interpretation may depend on the specific context and the level of confidence required for the analysis. If a stricter significance level were chosen, the conclusion might differ.</a:t>
            </a:r>
          </a:p>
          <a:p>
            <a:pPr marL="0" indent="0">
              <a:buNone/>
            </a:pPr>
            <a:endParaRPr lang="en-US" dirty="0">
              <a:solidFill>
                <a:srgbClr val="D5D5D5"/>
              </a:solidFill>
            </a:endParaRPr>
          </a:p>
        </p:txBody>
      </p:sp>
    </p:spTree>
    <p:extLst>
      <p:ext uri="{BB962C8B-B14F-4D97-AF65-F5344CB8AC3E}">
        <p14:creationId xmlns:p14="http://schemas.microsoft.com/office/powerpoint/2010/main" val="2331977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403A-25FC-B537-1D7E-33B990C70B44}"/>
              </a:ext>
            </a:extLst>
          </p:cNvPr>
          <p:cNvSpPr>
            <a:spLocks noGrp="1"/>
          </p:cNvSpPr>
          <p:nvPr>
            <p:ph type="title"/>
          </p:nvPr>
        </p:nvSpPr>
        <p:spPr>
          <a:xfrm>
            <a:off x="1141413" y="189027"/>
            <a:ext cx="9905998" cy="1478570"/>
          </a:xfrm>
        </p:spPr>
        <p:txBody>
          <a:bodyPr>
            <a:normAutofit fontScale="90000"/>
          </a:bodyPr>
          <a:lstStyle/>
          <a:p>
            <a:r>
              <a:rPr lang="en-US" b="0" i="0" dirty="0">
                <a:solidFill>
                  <a:srgbClr val="D5D5D5"/>
                </a:solidFill>
                <a:effectLst/>
                <a:latin typeface="Roboto" panose="02000000000000000000" pitchFamily="2" charset="0"/>
              </a:rPr>
              <a:t>Is the mean BMI of women with no children, one child, and two children the same?</a:t>
            </a:r>
            <a:br>
              <a:rPr lang="en-US" b="0" i="0" dirty="0">
                <a:solidFill>
                  <a:srgbClr val="D5D5D5"/>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9676EF06-883D-2DA3-2707-0E13EBCC6F07}"/>
              </a:ext>
            </a:extLst>
          </p:cNvPr>
          <p:cNvSpPr>
            <a:spLocks noGrp="1"/>
          </p:cNvSpPr>
          <p:nvPr>
            <p:ph idx="1"/>
          </p:nvPr>
        </p:nvSpPr>
        <p:spPr>
          <a:xfrm>
            <a:off x="1141412" y="1445922"/>
            <a:ext cx="9905999" cy="5065713"/>
          </a:xfrm>
        </p:spPr>
        <p:txBody>
          <a:bodyPr>
            <a:normAutofit fontScale="62500" lnSpcReduction="20000"/>
          </a:bodyPr>
          <a:lstStyle/>
          <a:p>
            <a:r>
              <a:rPr lang="en-US" dirty="0"/>
              <a:t>Objective Hypothesis: </a:t>
            </a:r>
          </a:p>
          <a:p>
            <a:pPr lvl="1"/>
            <a:r>
              <a:rPr lang="en-US" b="0" i="0" dirty="0">
                <a:solidFill>
                  <a:srgbClr val="D5D5D5"/>
                </a:solidFill>
                <a:effectLst/>
                <a:latin typeface="Roboto" panose="02000000000000000000" pitchFamily="2" charset="0"/>
              </a:rPr>
              <a:t>H0: </a:t>
            </a:r>
            <a:r>
              <a:rPr lang="el-GR" b="0" i="0" dirty="0">
                <a:solidFill>
                  <a:srgbClr val="D5D5D5"/>
                </a:solidFill>
                <a:effectLst/>
                <a:latin typeface="Roboto" panose="02000000000000000000" pitchFamily="2" charset="0"/>
              </a:rPr>
              <a:t>μ1 = μ2 = μ3 </a:t>
            </a:r>
            <a:r>
              <a:rPr lang="en-US" b="0" i="0" dirty="0">
                <a:solidFill>
                  <a:srgbClr val="D5D5D5"/>
                </a:solidFill>
                <a:effectLst/>
                <a:latin typeface="Roboto" panose="02000000000000000000" pitchFamily="2" charset="0"/>
              </a:rPr>
              <a:t>The mean BMI of women, regardless of children, is the same</a:t>
            </a:r>
          </a:p>
          <a:p>
            <a:pPr lvl="1"/>
            <a:r>
              <a:rPr lang="en-US" b="0" i="0" dirty="0">
                <a:solidFill>
                  <a:srgbClr val="D5D5D5"/>
                </a:solidFill>
                <a:effectLst/>
                <a:latin typeface="Roboto" panose="02000000000000000000" pitchFamily="2" charset="0"/>
              </a:rPr>
              <a:t>Ha: At least one of mean BMI women is not same.</a:t>
            </a:r>
          </a:p>
          <a:p>
            <a:r>
              <a:rPr lang="en-US" b="0" i="0" dirty="0">
                <a:solidFill>
                  <a:srgbClr val="D5D5D5"/>
                </a:solidFill>
                <a:effectLst/>
                <a:latin typeface="Roboto" panose="02000000000000000000" pitchFamily="2" charset="0"/>
              </a:rPr>
              <a:t>A One-way ANOVA test will be performed - Equality of population through variances of samples. The results are as follows: </a:t>
            </a:r>
            <a:r>
              <a:rPr lang="en-US" sz="1900" b="0" i="0" dirty="0">
                <a:solidFill>
                  <a:srgbClr val="D5D5D5"/>
                </a:solidFill>
                <a:effectLst/>
                <a:latin typeface="Courier New" panose="02070309020205020404" pitchFamily="49" charset="0"/>
              </a:rPr>
              <a:t>There is no statistical evidence to conclude that the mean BMI of women with different numbers of children is different. P-value: 0.6591330886467935</a:t>
            </a:r>
          </a:p>
          <a:p>
            <a:pPr algn="l"/>
            <a:r>
              <a:rPr lang="en-US" b="0" i="0" dirty="0">
                <a:solidFill>
                  <a:srgbClr val="D5D5D5"/>
                </a:solidFill>
                <a:effectLst/>
                <a:latin typeface="Roboto" panose="02000000000000000000" pitchFamily="2" charset="0"/>
              </a:rPr>
              <a:t>The results of the one-way ANOVA test indicate that there is no statistically significant evidence to conclude that the mean BMI of women with different numbers of children is different. The p- value obtained from the test is approximately 0.6591, which is substantially greater than the commonly chosen significance level (alpha) of 0.05.</a:t>
            </a:r>
          </a:p>
          <a:p>
            <a:pPr algn="l"/>
            <a:r>
              <a:rPr lang="en-US" b="0" i="0" dirty="0">
                <a:solidFill>
                  <a:srgbClr val="D5D5D5"/>
                </a:solidFill>
                <a:effectLst/>
                <a:latin typeface="Roboto" panose="02000000000000000000" pitchFamily="2" charset="0"/>
              </a:rPr>
              <a:t>Therefore, based on this analysis, we do not have sufficient statistical evidence to reject the null hypothesis (H0), which suggests that the mean BMI of women with no children, one child, and two children is the same. In other words, the data does not provide support for the idea that the number of children has a significant impact on the mean BMI among women in the dataset.</a:t>
            </a:r>
          </a:p>
          <a:p>
            <a:pPr algn="l"/>
            <a:r>
              <a:rPr lang="en-US" b="0" i="0" dirty="0">
                <a:solidFill>
                  <a:srgbClr val="D5D5D5"/>
                </a:solidFill>
                <a:effectLst/>
                <a:latin typeface="Roboto" panose="02000000000000000000" pitchFamily="2" charset="0"/>
              </a:rPr>
              <a:t>These findings imply that, within the context of the data and the analysis performed, the number of children a woman has does not appear to be associated with significant differences in their mean BMI. However, it's important to consider that other factors not included in this analysis may influence BMI, and further research may be needed to explore any potential relationships.</a:t>
            </a:r>
          </a:p>
          <a:p>
            <a:endParaRPr lang="en-US" dirty="0"/>
          </a:p>
        </p:txBody>
      </p:sp>
    </p:spTree>
    <p:extLst>
      <p:ext uri="{BB962C8B-B14F-4D97-AF65-F5344CB8AC3E}">
        <p14:creationId xmlns:p14="http://schemas.microsoft.com/office/powerpoint/2010/main" val="793765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15C52-3E8A-C98D-51C5-6F8FE2B70EE0}"/>
              </a:ext>
            </a:extLst>
          </p:cNvPr>
          <p:cNvSpPr>
            <a:spLocks noGrp="1"/>
          </p:cNvSpPr>
          <p:nvPr>
            <p:ph type="title"/>
          </p:nvPr>
        </p:nvSpPr>
        <p:spPr>
          <a:xfrm>
            <a:off x="1141413" y="73139"/>
            <a:ext cx="9905998" cy="1478570"/>
          </a:xfrm>
        </p:spPr>
        <p:txBody>
          <a:bodyPr/>
          <a:lstStyle/>
          <a:p>
            <a:r>
              <a:rPr lang="en-US" dirty="0"/>
              <a:t>Why Does this Matter?</a:t>
            </a:r>
          </a:p>
        </p:txBody>
      </p:sp>
      <p:sp>
        <p:nvSpPr>
          <p:cNvPr id="3" name="Content Placeholder 2">
            <a:extLst>
              <a:ext uri="{FF2B5EF4-FFF2-40B4-BE49-F238E27FC236}">
                <a16:creationId xmlns:a16="http://schemas.microsoft.com/office/drawing/2014/main" id="{8BC8DCF9-E6FC-0D76-3FA4-6BA8F4FF5704}"/>
              </a:ext>
            </a:extLst>
          </p:cNvPr>
          <p:cNvSpPr>
            <a:spLocks noGrp="1"/>
          </p:cNvSpPr>
          <p:nvPr>
            <p:ph idx="1"/>
          </p:nvPr>
        </p:nvSpPr>
        <p:spPr>
          <a:xfrm>
            <a:off x="1141412" y="1551709"/>
            <a:ext cx="9905999" cy="4862946"/>
          </a:xfrm>
        </p:spPr>
        <p:txBody>
          <a:bodyPr>
            <a:normAutofit lnSpcReduction="10000"/>
          </a:bodyPr>
          <a:lstStyle/>
          <a:p>
            <a:r>
              <a:rPr lang="en-US" b="0" i="0" dirty="0">
                <a:solidFill>
                  <a:srgbClr val="D5D5D5"/>
                </a:solidFill>
                <a:effectLst/>
                <a:latin typeface="Roboto" panose="02000000000000000000" pitchFamily="2" charset="0"/>
              </a:rPr>
              <a:t>Identifying High-Risk Policyholders and Improving Health</a:t>
            </a:r>
          </a:p>
          <a:p>
            <a:pPr algn="l"/>
            <a:r>
              <a:rPr lang="en-US" b="1" i="0" dirty="0">
                <a:solidFill>
                  <a:srgbClr val="D5D5D5"/>
                </a:solidFill>
                <a:effectLst/>
                <a:latin typeface="Roboto" panose="02000000000000000000" pitchFamily="2" charset="0"/>
              </a:rPr>
              <a:t>Understanding Health Data:</a:t>
            </a:r>
            <a:endParaRPr lang="en-US" b="0" i="0" dirty="0">
              <a:solidFill>
                <a:srgbClr val="D5D5D5"/>
              </a:solidFill>
              <a:effectLst/>
              <a:latin typeface="Roboto" panose="02000000000000000000" pitchFamily="2" charset="0"/>
            </a:endParaRPr>
          </a:p>
          <a:p>
            <a:pPr lvl="1"/>
            <a:r>
              <a:rPr lang="en-US" b="0" i="0" dirty="0">
                <a:solidFill>
                  <a:srgbClr val="D5D5D5"/>
                </a:solidFill>
                <a:effectLst/>
                <a:latin typeface="Roboto" panose="02000000000000000000" pitchFamily="2" charset="0"/>
              </a:rPr>
              <a:t>We use advanced data analysis to thoroughly examine the health data of our policyholders. This includes looking at their medical history, claims, and lifestyle choices.</a:t>
            </a:r>
          </a:p>
          <a:p>
            <a:pPr algn="l"/>
            <a:r>
              <a:rPr lang="en-US" b="1" i="0" dirty="0">
                <a:solidFill>
                  <a:srgbClr val="D5D5D5"/>
                </a:solidFill>
                <a:effectLst/>
                <a:latin typeface="Roboto" panose="02000000000000000000" pitchFamily="2" charset="0"/>
              </a:rPr>
              <a:t>Sorting by Risk:</a:t>
            </a:r>
            <a:endParaRPr lang="en-US" b="0" i="0" dirty="0">
              <a:solidFill>
                <a:srgbClr val="D5D5D5"/>
              </a:solidFill>
              <a:effectLst/>
              <a:latin typeface="Roboto" panose="02000000000000000000" pitchFamily="2" charset="0"/>
            </a:endParaRPr>
          </a:p>
          <a:p>
            <a:pPr lvl="1"/>
            <a:r>
              <a:rPr lang="en-US" b="0" i="0" dirty="0">
                <a:solidFill>
                  <a:srgbClr val="D5D5D5"/>
                </a:solidFill>
                <a:effectLst/>
                <a:latin typeface="Roboto" panose="02000000000000000000" pitchFamily="2" charset="0"/>
              </a:rPr>
              <a:t>We then categorize our policyholders into different risk groups. This helps us identify those who might need more attention and support.</a:t>
            </a:r>
          </a:p>
          <a:p>
            <a:pPr algn="l"/>
            <a:r>
              <a:rPr lang="en-US" b="1" i="0" dirty="0">
                <a:solidFill>
                  <a:srgbClr val="D5D5D5"/>
                </a:solidFill>
                <a:effectLst/>
                <a:latin typeface="Roboto" panose="02000000000000000000" pitchFamily="2" charset="0"/>
              </a:rPr>
              <a:t>Personalized Support:</a:t>
            </a:r>
            <a:endParaRPr lang="en-US" b="0" i="0" dirty="0">
              <a:solidFill>
                <a:srgbClr val="D5D5D5"/>
              </a:solidFill>
              <a:effectLst/>
              <a:latin typeface="Roboto" panose="02000000000000000000" pitchFamily="2" charset="0"/>
            </a:endParaRPr>
          </a:p>
          <a:p>
            <a:pPr lvl="1"/>
            <a:r>
              <a:rPr lang="en-US" b="0" i="0" dirty="0">
                <a:solidFill>
                  <a:srgbClr val="D5D5D5"/>
                </a:solidFill>
                <a:effectLst/>
                <a:latin typeface="Roboto" panose="02000000000000000000" pitchFamily="2" charset="0"/>
              </a:rPr>
              <a:t>For individuals at higher risk, we create personalized plans to help them address their specific health needs and challenges.</a:t>
            </a:r>
          </a:p>
          <a:p>
            <a:endParaRPr lang="en-US" dirty="0"/>
          </a:p>
        </p:txBody>
      </p:sp>
    </p:spTree>
    <p:extLst>
      <p:ext uri="{BB962C8B-B14F-4D97-AF65-F5344CB8AC3E}">
        <p14:creationId xmlns:p14="http://schemas.microsoft.com/office/powerpoint/2010/main" val="3678699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B1CC-0DA5-CF3A-0682-A2CF2E795C31}"/>
              </a:ext>
            </a:extLst>
          </p:cNvPr>
          <p:cNvSpPr>
            <a:spLocks noGrp="1"/>
          </p:cNvSpPr>
          <p:nvPr>
            <p:ph type="title"/>
          </p:nvPr>
        </p:nvSpPr>
        <p:spPr>
          <a:xfrm>
            <a:off x="1141413" y="189027"/>
            <a:ext cx="9905998" cy="1478570"/>
          </a:xfrm>
        </p:spPr>
        <p:txBody>
          <a:bodyPr>
            <a:normAutofit fontScale="90000"/>
          </a:bodyPr>
          <a:lstStyle/>
          <a:p>
            <a:r>
              <a:rPr lang="en-US" b="1" i="0" dirty="0">
                <a:solidFill>
                  <a:srgbClr val="D5D5D5"/>
                </a:solidFill>
                <a:effectLst/>
              </a:rPr>
              <a:t>Suggested Deliverable: Smoking Cessation Program</a:t>
            </a:r>
            <a:br>
              <a:rPr lang="en-US" b="0" i="0" dirty="0">
                <a:solidFill>
                  <a:srgbClr val="D5D5D5"/>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6C420C5C-8717-C1AC-DF6B-6159F0338A56}"/>
              </a:ext>
            </a:extLst>
          </p:cNvPr>
          <p:cNvSpPr>
            <a:spLocks noGrp="1"/>
          </p:cNvSpPr>
          <p:nvPr>
            <p:ph idx="1"/>
          </p:nvPr>
        </p:nvSpPr>
        <p:spPr>
          <a:xfrm>
            <a:off x="1141412" y="1459778"/>
            <a:ext cx="9905999" cy="4525386"/>
          </a:xfrm>
        </p:spPr>
        <p:txBody>
          <a:bodyPr>
            <a:normAutofit/>
          </a:bodyPr>
          <a:lstStyle/>
          <a:p>
            <a:r>
              <a:rPr lang="en-US" b="0" i="0" dirty="0">
                <a:solidFill>
                  <a:srgbClr val="D5D5D5"/>
                </a:solidFill>
                <a:effectLst/>
                <a:latin typeface="Roboto" panose="02000000000000000000" pitchFamily="2" charset="0"/>
              </a:rPr>
              <a:t>If we identify that someone is currently a smoker or has a history of smoking-related health issues, we reach out with a program designed to help them quit smoking. We provide resources, counseling, and even offer incentives like reduced premiums or wellness rewards for successfully quitting. This framework is all about using data to better understand our policyholders' health, and then tailoring our support to their unique situations. The smoking cessation program is just one example of how we work to improve health and reduce costs.</a:t>
            </a:r>
            <a:endParaRPr lang="en-US" dirty="0"/>
          </a:p>
        </p:txBody>
      </p:sp>
    </p:spTree>
    <p:extLst>
      <p:ext uri="{BB962C8B-B14F-4D97-AF65-F5344CB8AC3E}">
        <p14:creationId xmlns:p14="http://schemas.microsoft.com/office/powerpoint/2010/main" val="235831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5F536-4DBD-EA79-8700-7F332F64B956}"/>
              </a:ext>
            </a:extLst>
          </p:cNvPr>
          <p:cNvSpPr>
            <a:spLocks noGrp="1"/>
          </p:cNvSpPr>
          <p:nvPr>
            <p:ph type="title"/>
          </p:nvPr>
        </p:nvSpPr>
        <p:spPr/>
        <p:txBody>
          <a:bodyPr/>
          <a:lstStyle/>
          <a:p>
            <a:r>
              <a:rPr lang="en-US" dirty="0"/>
              <a:t>Why Does it Matter</a:t>
            </a:r>
          </a:p>
        </p:txBody>
      </p:sp>
      <p:sp>
        <p:nvSpPr>
          <p:cNvPr id="3" name="Content Placeholder 2">
            <a:extLst>
              <a:ext uri="{FF2B5EF4-FFF2-40B4-BE49-F238E27FC236}">
                <a16:creationId xmlns:a16="http://schemas.microsoft.com/office/drawing/2014/main" id="{D6B3BA0D-2D74-BC59-72AD-6A8D3D7F2427}"/>
              </a:ext>
            </a:extLst>
          </p:cNvPr>
          <p:cNvSpPr>
            <a:spLocks noGrp="1"/>
          </p:cNvSpPr>
          <p:nvPr>
            <p:ph idx="1"/>
          </p:nvPr>
        </p:nvSpPr>
        <p:spPr/>
        <p:txBody>
          <a:bodyPr/>
          <a:lstStyle/>
          <a:p>
            <a:r>
              <a:rPr lang="en-US" dirty="0"/>
              <a:t>Harm reduction</a:t>
            </a:r>
          </a:p>
          <a:p>
            <a:r>
              <a:rPr lang="en-US" dirty="0"/>
              <a:t>Longevity</a:t>
            </a:r>
          </a:p>
          <a:p>
            <a:r>
              <a:rPr lang="en-US" dirty="0"/>
              <a:t>Increase quality of life</a:t>
            </a:r>
          </a:p>
          <a:p>
            <a:r>
              <a:rPr lang="en-US" dirty="0"/>
              <a:t>Reduce costs</a:t>
            </a:r>
          </a:p>
        </p:txBody>
      </p:sp>
    </p:spTree>
    <p:extLst>
      <p:ext uri="{BB962C8B-B14F-4D97-AF65-F5344CB8AC3E}">
        <p14:creationId xmlns:p14="http://schemas.microsoft.com/office/powerpoint/2010/main" val="3545602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B3E7A-3090-BC46-6730-54BA742B45BA}"/>
              </a:ext>
            </a:extLst>
          </p:cNvPr>
          <p:cNvSpPr>
            <a:spLocks noGrp="1"/>
          </p:cNvSpPr>
          <p:nvPr>
            <p:ph type="title"/>
          </p:nvPr>
        </p:nvSpPr>
        <p:spPr/>
        <p:txBody>
          <a:bodyPr/>
          <a:lstStyle/>
          <a:p>
            <a:r>
              <a:rPr lang="en-US" dirty="0" err="1"/>
              <a:t>INtroduction</a:t>
            </a:r>
            <a:endParaRPr lang="en-US" dirty="0"/>
          </a:p>
        </p:txBody>
      </p:sp>
      <p:sp>
        <p:nvSpPr>
          <p:cNvPr id="3" name="Content Placeholder 2">
            <a:extLst>
              <a:ext uri="{FF2B5EF4-FFF2-40B4-BE49-F238E27FC236}">
                <a16:creationId xmlns:a16="http://schemas.microsoft.com/office/drawing/2014/main" id="{C3C7150A-24F3-7150-9237-067E791D295B}"/>
              </a:ext>
            </a:extLst>
          </p:cNvPr>
          <p:cNvSpPr>
            <a:spLocks noGrp="1"/>
          </p:cNvSpPr>
          <p:nvPr>
            <p:ph idx="1"/>
          </p:nvPr>
        </p:nvSpPr>
        <p:spPr>
          <a:xfrm>
            <a:off x="1141412" y="1754367"/>
            <a:ext cx="9905999" cy="685442"/>
          </a:xfrm>
        </p:spPr>
        <p:txBody>
          <a:bodyPr/>
          <a:lstStyle/>
          <a:p>
            <a:r>
              <a:rPr lang="en-US" dirty="0"/>
              <a:t>Medical Cost Personal Dataset (</a:t>
            </a:r>
            <a:r>
              <a:rPr lang="en-US" sz="1800" dirty="0">
                <a:effectLst/>
                <a:latin typeface="Calibri" panose="020F0502020204030204" pitchFamily="34" charset="0"/>
                <a:ea typeface="Calibri" panose="020F0502020204030204" pitchFamily="34" charset="0"/>
                <a:cs typeface="Times New Roman" panose="02020603050405020304" pitchFamily="18" charset="0"/>
              </a:rPr>
              <a:t>https://</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www.kaggle.com</a:t>
            </a:r>
            <a:r>
              <a:rPr lang="en-US" sz="1800" dirty="0">
                <a:effectLst/>
                <a:latin typeface="Calibri" panose="020F0502020204030204" pitchFamily="34" charset="0"/>
                <a:ea typeface="Calibri" panose="020F0502020204030204" pitchFamily="34" charset="0"/>
                <a:cs typeface="Times New Roman" panose="02020603050405020304" pitchFamily="18" charset="0"/>
              </a:rPr>
              <a:t>/mirichoi0218/insurance)</a:t>
            </a:r>
          </a:p>
        </p:txBody>
      </p:sp>
      <p:sp>
        <p:nvSpPr>
          <p:cNvPr id="4" name="Content Placeholder 2">
            <a:extLst>
              <a:ext uri="{FF2B5EF4-FFF2-40B4-BE49-F238E27FC236}">
                <a16:creationId xmlns:a16="http://schemas.microsoft.com/office/drawing/2014/main" id="{5330F3F3-346A-258E-86ED-85F2F12947BC}"/>
              </a:ext>
            </a:extLst>
          </p:cNvPr>
          <p:cNvSpPr txBox="1">
            <a:spLocks/>
          </p:cNvSpPr>
          <p:nvPr/>
        </p:nvSpPr>
        <p:spPr>
          <a:xfrm>
            <a:off x="1141411" y="2439808"/>
            <a:ext cx="9905999" cy="379967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800" dirty="0">
                <a:latin typeface="Calibri" panose="020F0502020204030204" pitchFamily="34" charset="0"/>
                <a:ea typeface="Calibri" panose="020F0502020204030204" pitchFamily="34" charset="0"/>
                <a:cs typeface="Times New Roman" panose="02020603050405020304" pitchFamily="18" charset="0"/>
              </a:rPr>
              <a:t>Description of Dataset:</a:t>
            </a:r>
          </a:p>
          <a:p>
            <a:pPr algn="l"/>
            <a:r>
              <a:rPr lang="en-US" sz="1400" b="0" i="0" dirty="0">
                <a:solidFill>
                  <a:srgbClr val="D5D5D5"/>
                </a:solidFill>
                <a:effectLst/>
                <a:latin typeface="Roboto" panose="02000000000000000000" pitchFamily="2" charset="0"/>
              </a:rPr>
              <a:t>Age: An integer representing the age of the primary beneficiary (excluding those above 64 years, covered by the government).</a:t>
            </a:r>
          </a:p>
          <a:p>
            <a:pPr algn="l"/>
            <a:r>
              <a:rPr lang="en-US" sz="1400" b="0" i="0" dirty="0">
                <a:solidFill>
                  <a:srgbClr val="D5D5D5"/>
                </a:solidFill>
                <a:effectLst/>
                <a:latin typeface="Roboto" panose="02000000000000000000" pitchFamily="2" charset="0"/>
              </a:rPr>
              <a:t>Sex: Gender of the policy holder, categorized as male or female.</a:t>
            </a:r>
          </a:p>
          <a:p>
            <a:pPr algn="l"/>
            <a:r>
              <a:rPr lang="en-US" sz="1400" b="0" i="0" dirty="0">
                <a:solidFill>
                  <a:srgbClr val="D5D5D5"/>
                </a:solidFill>
                <a:effectLst/>
                <a:latin typeface="Roboto" panose="02000000000000000000" pitchFamily="2" charset="0"/>
              </a:rPr>
              <a:t>BMI: Body Mass Index (BMI) indicates relative weight status, calculated as weight (in kg) divided by height (in meters) squared. The optimal BMI range is 18.5 to 24.9.</a:t>
            </a:r>
          </a:p>
          <a:p>
            <a:pPr algn="l"/>
            <a:r>
              <a:rPr lang="en-US" sz="1400" b="0" i="0" dirty="0">
                <a:solidFill>
                  <a:srgbClr val="D5D5D5"/>
                </a:solidFill>
                <a:effectLst/>
                <a:latin typeface="Roboto" panose="02000000000000000000" pitchFamily="2" charset="0"/>
              </a:rPr>
              <a:t>Children: An integer indicating the count of children or dependents covered by the insurance plan.</a:t>
            </a:r>
          </a:p>
          <a:p>
            <a:pPr algn="l"/>
            <a:r>
              <a:rPr lang="en-US" sz="1400" b="0" i="0" dirty="0">
                <a:solidFill>
                  <a:srgbClr val="D5D5D5"/>
                </a:solidFill>
                <a:effectLst/>
                <a:latin typeface="Roboto" panose="02000000000000000000" pitchFamily="2" charset="0"/>
              </a:rPr>
              <a:t>Smoker: A binary categorization indicating whether the insured person smokes tobacco (yes or no).</a:t>
            </a:r>
          </a:p>
          <a:p>
            <a:pPr algn="l"/>
            <a:r>
              <a:rPr lang="en-US" sz="1400" b="0" i="0" dirty="0">
                <a:solidFill>
                  <a:srgbClr val="D5D5D5"/>
                </a:solidFill>
                <a:effectLst/>
                <a:latin typeface="Roboto" panose="02000000000000000000" pitchFamily="2" charset="0"/>
              </a:rPr>
              <a:t>Region: Geographical location of the beneficiary within the U.S., categorized into northeast, southeast, southwest, or northwest regions.</a:t>
            </a:r>
          </a:p>
          <a:p>
            <a:pPr algn="l"/>
            <a:r>
              <a:rPr lang="en-US" sz="1400" b="0" i="0" dirty="0">
                <a:solidFill>
                  <a:srgbClr val="D5D5D5"/>
                </a:solidFill>
                <a:effectLst/>
                <a:latin typeface="Roboto" panose="02000000000000000000" pitchFamily="2" charset="0"/>
              </a:rPr>
              <a:t>Charges: Medical costs billed to health insurance for individuals.</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8587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332E3-2951-E4AE-4CE6-D4C1615D5B0C}"/>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B625A515-3FD0-698F-C839-29ECAA8799AF}"/>
              </a:ext>
            </a:extLst>
          </p:cNvPr>
          <p:cNvSpPr>
            <a:spLocks noGrp="1"/>
          </p:cNvSpPr>
          <p:nvPr>
            <p:ph idx="1"/>
          </p:nvPr>
        </p:nvSpPr>
        <p:spPr/>
        <p:txBody>
          <a:bodyPr>
            <a:normAutofit fontScale="85000" lnSpcReduction="20000"/>
          </a:bodyPr>
          <a:lstStyle/>
          <a:p>
            <a:r>
              <a:rPr lang="en-US" b="0" i="0" dirty="0">
                <a:solidFill>
                  <a:srgbClr val="D5D5D5"/>
                </a:solidFill>
                <a:effectLst/>
                <a:latin typeface="Roboto" panose="02000000000000000000" pitchFamily="2" charset="0"/>
              </a:rPr>
              <a:t>Do people who smoke end up paying more for their health costs than those who don't smoke?</a:t>
            </a:r>
          </a:p>
          <a:p>
            <a:r>
              <a:rPr lang="en-US" b="0" i="0" dirty="0">
                <a:solidFill>
                  <a:srgbClr val="D5D5D5"/>
                </a:solidFill>
                <a:effectLst/>
                <a:latin typeface="Roboto" panose="02000000000000000000" pitchFamily="2" charset="0"/>
              </a:rPr>
              <a:t>Does being male or female affect how much someone weighs overall?</a:t>
            </a:r>
          </a:p>
          <a:p>
            <a:r>
              <a:rPr lang="en-US" b="0" i="0" dirty="0">
                <a:solidFill>
                  <a:srgbClr val="D5D5D5"/>
                </a:solidFill>
                <a:effectLst/>
                <a:latin typeface="Roboto" panose="02000000000000000000" pitchFamily="2" charset="0"/>
              </a:rPr>
              <a:t>Do individuals with higher weight cause higher costs compared to those who weigh less?</a:t>
            </a:r>
            <a:endParaRPr lang="en-US" dirty="0">
              <a:solidFill>
                <a:srgbClr val="D5D5D5"/>
              </a:solidFill>
              <a:latin typeface="Roboto" panose="02000000000000000000" pitchFamily="2" charset="0"/>
            </a:endParaRPr>
          </a:p>
          <a:p>
            <a:pPr algn="l"/>
            <a:endParaRPr lang="en-US" b="0" i="0" dirty="0">
              <a:solidFill>
                <a:srgbClr val="D5D5D5"/>
              </a:solidFill>
              <a:effectLst/>
              <a:latin typeface="Roboto" panose="02000000000000000000" pitchFamily="2" charset="0"/>
            </a:endParaRPr>
          </a:p>
          <a:p>
            <a:pPr algn="l"/>
            <a:r>
              <a:rPr lang="en-US" b="0" i="0" dirty="0">
                <a:solidFill>
                  <a:srgbClr val="D5D5D5"/>
                </a:solidFill>
                <a:effectLst/>
                <a:latin typeface="Roboto" panose="02000000000000000000" pitchFamily="2" charset="0"/>
              </a:rPr>
              <a:t>Does how old someone is affect how much they use their health insurance?</a:t>
            </a:r>
          </a:p>
          <a:p>
            <a:pPr algn="l"/>
            <a:r>
              <a:rPr lang="en-US" b="0" i="0" dirty="0">
                <a:solidFill>
                  <a:srgbClr val="D5D5D5"/>
                </a:solidFill>
                <a:effectLst/>
                <a:latin typeface="Roboto" panose="02000000000000000000" pitchFamily="2" charset="0"/>
              </a:rPr>
              <a:t>Does having more family members to cover on insurance affect how much insurance is used?</a:t>
            </a:r>
          </a:p>
          <a:p>
            <a:endParaRPr lang="en-US" dirty="0"/>
          </a:p>
        </p:txBody>
      </p:sp>
    </p:spTree>
    <p:extLst>
      <p:ext uri="{BB962C8B-B14F-4D97-AF65-F5344CB8AC3E}">
        <p14:creationId xmlns:p14="http://schemas.microsoft.com/office/powerpoint/2010/main" val="3673489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04947-FE59-EEAB-DF3D-875F0B77C84B}"/>
              </a:ext>
            </a:extLst>
          </p:cNvPr>
          <p:cNvSpPr>
            <a:spLocks noGrp="1"/>
          </p:cNvSpPr>
          <p:nvPr>
            <p:ph type="title"/>
          </p:nvPr>
        </p:nvSpPr>
        <p:spPr/>
        <p:txBody>
          <a:bodyPr/>
          <a:lstStyle/>
          <a:p>
            <a:r>
              <a:rPr lang="en-US" dirty="0"/>
              <a:t>Objective hypothesis</a:t>
            </a:r>
          </a:p>
        </p:txBody>
      </p:sp>
      <p:sp>
        <p:nvSpPr>
          <p:cNvPr id="3" name="Content Placeholder 2">
            <a:extLst>
              <a:ext uri="{FF2B5EF4-FFF2-40B4-BE49-F238E27FC236}">
                <a16:creationId xmlns:a16="http://schemas.microsoft.com/office/drawing/2014/main" id="{4B07BD31-4134-AF18-7905-D0312C39A0E7}"/>
              </a:ext>
            </a:extLst>
          </p:cNvPr>
          <p:cNvSpPr>
            <a:spLocks noGrp="1"/>
          </p:cNvSpPr>
          <p:nvPr>
            <p:ph idx="1"/>
          </p:nvPr>
        </p:nvSpPr>
        <p:spPr/>
        <p:txBody>
          <a:bodyPr>
            <a:normAutofit fontScale="85000" lnSpcReduction="20000"/>
          </a:bodyPr>
          <a:lstStyle/>
          <a:p>
            <a:pPr algn="l"/>
            <a:r>
              <a:rPr lang="en-US" b="0" i="0" dirty="0">
                <a:solidFill>
                  <a:srgbClr val="D5D5D5"/>
                </a:solidFill>
                <a:effectLst/>
                <a:latin typeface="Roboto" panose="02000000000000000000" pitchFamily="2" charset="0"/>
              </a:rPr>
              <a:t>H0: </a:t>
            </a:r>
            <a:r>
              <a:rPr lang="el-GR" b="0" i="0" dirty="0">
                <a:solidFill>
                  <a:srgbClr val="D5D5D5"/>
                </a:solidFill>
                <a:effectLst/>
                <a:latin typeface="Roboto" panose="02000000000000000000" pitchFamily="2" charset="0"/>
              </a:rPr>
              <a:t>μ1&lt;=μ2, </a:t>
            </a:r>
            <a:r>
              <a:rPr lang="en-US" b="0" i="0" dirty="0">
                <a:solidFill>
                  <a:srgbClr val="D5D5D5"/>
                </a:solidFill>
                <a:effectLst/>
                <a:latin typeface="Roboto" panose="02000000000000000000" pitchFamily="2" charset="0"/>
              </a:rPr>
              <a:t>Smokers, on average, are charged less than or equal to nonsmokers</a:t>
            </a:r>
          </a:p>
          <a:p>
            <a:pPr algn="l"/>
            <a:r>
              <a:rPr lang="en-US" b="0" i="0" dirty="0">
                <a:solidFill>
                  <a:srgbClr val="D5D5D5"/>
                </a:solidFill>
                <a:effectLst/>
                <a:latin typeface="Roboto" panose="02000000000000000000" pitchFamily="2" charset="0"/>
              </a:rPr>
              <a:t>Ha: </a:t>
            </a:r>
            <a:r>
              <a:rPr lang="el-GR" b="0" i="0" dirty="0">
                <a:solidFill>
                  <a:srgbClr val="D5D5D5"/>
                </a:solidFill>
                <a:effectLst/>
                <a:latin typeface="Roboto" panose="02000000000000000000" pitchFamily="2" charset="0"/>
              </a:rPr>
              <a:t>μ1&gt;μ2, </a:t>
            </a:r>
            <a:r>
              <a:rPr lang="en-US" b="0" i="0" dirty="0">
                <a:solidFill>
                  <a:srgbClr val="D5D5D5"/>
                </a:solidFill>
                <a:effectLst/>
                <a:latin typeface="Roboto" panose="02000000000000000000" pitchFamily="2" charset="0"/>
              </a:rPr>
              <a:t>Smokers, on average, are charged greater than nonsmokers</a:t>
            </a:r>
          </a:p>
          <a:p>
            <a:pPr algn="l"/>
            <a:r>
              <a:rPr lang="en-US" b="0" i="0" dirty="0">
                <a:solidFill>
                  <a:srgbClr val="D5D5D5"/>
                </a:solidFill>
                <a:effectLst/>
                <a:latin typeface="Roboto" panose="02000000000000000000" pitchFamily="2" charset="0"/>
              </a:rPr>
              <a:t>H0:</a:t>
            </a:r>
            <a:r>
              <a:rPr lang="el-GR" b="0" i="0" dirty="0">
                <a:solidFill>
                  <a:srgbClr val="D5D5D5"/>
                </a:solidFill>
                <a:effectLst/>
                <a:latin typeface="Roboto" panose="02000000000000000000" pitchFamily="2" charset="0"/>
              </a:rPr>
              <a:t>μ1−μ2=0 </a:t>
            </a:r>
            <a:r>
              <a:rPr lang="en-US" b="0" i="0" dirty="0">
                <a:solidFill>
                  <a:srgbClr val="D5D5D5"/>
                </a:solidFill>
                <a:effectLst/>
                <a:latin typeface="Roboto" panose="02000000000000000000" pitchFamily="2" charset="0"/>
              </a:rPr>
              <a:t>There is no difference between the BMI of Male and BMI of female.</a:t>
            </a:r>
          </a:p>
          <a:p>
            <a:pPr algn="l"/>
            <a:r>
              <a:rPr lang="en-US" b="0" i="0" dirty="0">
                <a:solidFill>
                  <a:srgbClr val="D5D5D5"/>
                </a:solidFill>
                <a:effectLst/>
                <a:latin typeface="Roboto" panose="02000000000000000000" pitchFamily="2" charset="0"/>
              </a:rPr>
              <a:t>Ha:</a:t>
            </a:r>
            <a:r>
              <a:rPr lang="el-GR" b="0" i="0" dirty="0">
                <a:solidFill>
                  <a:srgbClr val="D5D5D5"/>
                </a:solidFill>
                <a:effectLst/>
                <a:latin typeface="Roboto" panose="02000000000000000000" pitchFamily="2" charset="0"/>
              </a:rPr>
              <a:t>μ1−μ2!=0 </a:t>
            </a:r>
            <a:r>
              <a:rPr lang="en-US" b="0" i="0" dirty="0">
                <a:solidFill>
                  <a:srgbClr val="D5D5D5"/>
                </a:solidFill>
                <a:effectLst/>
                <a:latin typeface="Roboto" panose="02000000000000000000" pitchFamily="2" charset="0"/>
              </a:rPr>
              <a:t>There is difference between the BMI of Male and BMI of female.</a:t>
            </a:r>
          </a:p>
          <a:p>
            <a:pPr algn="l"/>
            <a:r>
              <a:rPr lang="en-US" b="0" i="0" dirty="0">
                <a:solidFill>
                  <a:srgbClr val="D5D5D5"/>
                </a:solidFill>
                <a:effectLst/>
                <a:latin typeface="Roboto" panose="02000000000000000000" pitchFamily="2" charset="0"/>
              </a:rPr>
              <a:t>H0: Smokers proportions are not significantly different across different regions.</a:t>
            </a:r>
          </a:p>
          <a:p>
            <a:pPr algn="l"/>
            <a:r>
              <a:rPr lang="en-US" b="0" i="0" dirty="0">
                <a:solidFill>
                  <a:srgbClr val="D5D5D5"/>
                </a:solidFill>
                <a:effectLst/>
                <a:latin typeface="Roboto" panose="02000000000000000000" pitchFamily="2" charset="0"/>
              </a:rPr>
              <a:t>Ha: Smokers proportions are different across different regions. </a:t>
            </a:r>
          </a:p>
          <a:p>
            <a:pPr algn="l"/>
            <a:r>
              <a:rPr lang="en-US" b="0" i="0" dirty="0">
                <a:solidFill>
                  <a:srgbClr val="D5D5D5"/>
                </a:solidFill>
                <a:effectLst/>
                <a:latin typeface="Roboto" panose="02000000000000000000" pitchFamily="2" charset="0"/>
              </a:rPr>
              <a:t>H0: </a:t>
            </a:r>
            <a:r>
              <a:rPr lang="el-GR" b="0" i="0" dirty="0">
                <a:solidFill>
                  <a:srgbClr val="D5D5D5"/>
                </a:solidFill>
                <a:effectLst/>
                <a:latin typeface="Roboto" panose="02000000000000000000" pitchFamily="2" charset="0"/>
              </a:rPr>
              <a:t>μ1 = μ2 = μ3 </a:t>
            </a:r>
            <a:r>
              <a:rPr lang="en-US" b="0" i="0" dirty="0">
                <a:solidFill>
                  <a:srgbClr val="D5D5D5"/>
                </a:solidFill>
                <a:effectLst/>
                <a:latin typeface="Roboto" panose="02000000000000000000" pitchFamily="2" charset="0"/>
              </a:rPr>
              <a:t>The mean BMI of women, regardless of children, is the same</a:t>
            </a:r>
          </a:p>
          <a:p>
            <a:pPr algn="l"/>
            <a:r>
              <a:rPr lang="en-US" b="0" i="0" dirty="0">
                <a:solidFill>
                  <a:srgbClr val="D5D5D5"/>
                </a:solidFill>
                <a:effectLst/>
                <a:latin typeface="Roboto" panose="02000000000000000000" pitchFamily="2" charset="0"/>
              </a:rPr>
              <a:t>Ha: At least one of mean BMI women is not same.</a:t>
            </a:r>
          </a:p>
          <a:p>
            <a:pPr algn="l"/>
            <a:endParaRPr lang="en-US" b="0" i="0" dirty="0">
              <a:solidFill>
                <a:srgbClr val="D5D5D5"/>
              </a:solidFill>
              <a:effectLst/>
              <a:latin typeface="Roboto" panose="02000000000000000000" pitchFamily="2" charset="0"/>
            </a:endParaRPr>
          </a:p>
        </p:txBody>
      </p:sp>
    </p:spTree>
    <p:extLst>
      <p:ext uri="{BB962C8B-B14F-4D97-AF65-F5344CB8AC3E}">
        <p14:creationId xmlns:p14="http://schemas.microsoft.com/office/powerpoint/2010/main" val="3232129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DC12-1FAF-F760-615A-E7353697D6EB}"/>
              </a:ext>
            </a:extLst>
          </p:cNvPr>
          <p:cNvSpPr>
            <a:spLocks noGrp="1"/>
          </p:cNvSpPr>
          <p:nvPr>
            <p:ph type="title"/>
          </p:nvPr>
        </p:nvSpPr>
        <p:spPr/>
        <p:txBody>
          <a:bodyPr>
            <a:normAutofit fontScale="90000"/>
          </a:bodyPr>
          <a:lstStyle/>
          <a:p>
            <a:r>
              <a:rPr lang="en-US" b="0" i="0" dirty="0">
                <a:solidFill>
                  <a:srgbClr val="D5D5D5"/>
                </a:solidFill>
                <a:effectLst/>
                <a:latin typeface="Roboto" panose="02000000000000000000" pitchFamily="2" charset="0"/>
              </a:rPr>
              <a:t>Do people who smoke end up paying more for their health costs than those who don't smoke?</a:t>
            </a:r>
            <a:br>
              <a:rPr lang="en-US" b="0" i="0" dirty="0">
                <a:solidFill>
                  <a:srgbClr val="D5D5D5"/>
                </a:solidFill>
                <a:effectLst/>
                <a:latin typeface="Roboto" panose="02000000000000000000" pitchFamily="2" charset="0"/>
              </a:rPr>
            </a:br>
            <a:endParaRPr lang="en-US" dirty="0"/>
          </a:p>
        </p:txBody>
      </p:sp>
      <p:sp>
        <p:nvSpPr>
          <p:cNvPr id="4" name="AutoShape 2">
            <a:extLst>
              <a:ext uri="{FF2B5EF4-FFF2-40B4-BE49-F238E27FC236}">
                <a16:creationId xmlns:a16="http://schemas.microsoft.com/office/drawing/2014/main" id="{A6FFE865-8F9E-3D47-ED05-04AAFF94CC3C}"/>
              </a:ext>
            </a:extLst>
          </p:cNvPr>
          <p:cNvSpPr>
            <a:spLocks noGrp="1" noChangeAspect="1" noChangeArrowheads="1"/>
          </p:cNvSpPr>
          <p:nvPr>
            <p:ph idx="1"/>
          </p:nvPr>
        </p:nvSpPr>
        <p:spPr bwMode="auto">
          <a:xfrm>
            <a:off x="1141412" y="2249487"/>
            <a:ext cx="5153691" cy="35417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85000" lnSpcReduction="20000"/>
          </a:bodyPr>
          <a:lstStyle/>
          <a:p>
            <a:r>
              <a:rPr lang="en-US" b="0" i="0" dirty="0">
                <a:solidFill>
                  <a:srgbClr val="D5D5D5"/>
                </a:solidFill>
                <a:effectLst/>
                <a:latin typeface="Roboto" panose="02000000000000000000" pitchFamily="2" charset="0"/>
              </a:rPr>
              <a:t>Based on the provided data, we can conclude that people who smoke "yes" have a significantly higher average medical expenses approximately 32,050.23 compared to those who do not smoke "no", who have a much lower average medical expenses approximately 8,434.27. This indicates that smokers tend to pay considerably more for their healthcare costs than non- smokers. bold text</a:t>
            </a:r>
            <a:endParaRPr lang="en-US" dirty="0"/>
          </a:p>
        </p:txBody>
      </p:sp>
      <p:sp>
        <p:nvSpPr>
          <p:cNvPr id="5" name="AutoShape 4">
            <a:extLst>
              <a:ext uri="{FF2B5EF4-FFF2-40B4-BE49-F238E27FC236}">
                <a16:creationId xmlns:a16="http://schemas.microsoft.com/office/drawing/2014/main" id="{98F4713D-D4E4-89F1-0122-8086E4CA4773}"/>
              </a:ext>
            </a:extLst>
          </p:cNvPr>
          <p:cNvSpPr>
            <a:spLocks noChangeAspect="1" noChangeArrowheads="1"/>
          </p:cNvSpPr>
          <p:nvPr/>
        </p:nvSpPr>
        <p:spPr bwMode="auto">
          <a:xfrm>
            <a:off x="5914103" y="2097088"/>
            <a:ext cx="5471652" cy="54716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24ABCC17-F350-AF12-4EB5-1A012A87BA70}"/>
              </a:ext>
            </a:extLst>
          </p:cNvPr>
          <p:cNvPicPr>
            <a:picLocks noChangeAspect="1"/>
          </p:cNvPicPr>
          <p:nvPr/>
        </p:nvPicPr>
        <p:blipFill>
          <a:blip r:embed="rId2"/>
          <a:stretch>
            <a:fillRect/>
          </a:stretch>
        </p:blipFill>
        <p:spPr>
          <a:xfrm>
            <a:off x="6295103" y="1799518"/>
            <a:ext cx="5203053" cy="3991683"/>
          </a:xfrm>
          <a:prstGeom prst="rect">
            <a:avLst/>
          </a:prstGeom>
        </p:spPr>
      </p:pic>
    </p:spTree>
    <p:extLst>
      <p:ext uri="{BB962C8B-B14F-4D97-AF65-F5344CB8AC3E}">
        <p14:creationId xmlns:p14="http://schemas.microsoft.com/office/powerpoint/2010/main" val="3585590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FAD12-6C9C-4453-70A3-AB5FAF3B241A}"/>
              </a:ext>
            </a:extLst>
          </p:cNvPr>
          <p:cNvSpPr>
            <a:spLocks noGrp="1"/>
          </p:cNvSpPr>
          <p:nvPr>
            <p:ph type="title"/>
          </p:nvPr>
        </p:nvSpPr>
        <p:spPr/>
        <p:txBody>
          <a:bodyPr>
            <a:normAutofit fontScale="90000"/>
          </a:bodyPr>
          <a:lstStyle/>
          <a:p>
            <a:r>
              <a:rPr lang="en-US" b="0" i="0" dirty="0">
                <a:solidFill>
                  <a:srgbClr val="D5D5D5"/>
                </a:solidFill>
                <a:effectLst/>
                <a:latin typeface="Roboto" panose="02000000000000000000" pitchFamily="2" charset="0"/>
              </a:rPr>
              <a:t>Does being male or female affect how much someone weighs overall?</a:t>
            </a:r>
            <a:br>
              <a:rPr lang="en-US" b="0" i="0" dirty="0">
                <a:solidFill>
                  <a:srgbClr val="D5D5D5"/>
                </a:solidFill>
                <a:effectLst/>
                <a:latin typeface="Roboto" panose="02000000000000000000" pitchFamily="2" charset="0"/>
              </a:rPr>
            </a:br>
            <a:endParaRPr lang="en-US" dirty="0"/>
          </a:p>
        </p:txBody>
      </p:sp>
      <p:sp>
        <p:nvSpPr>
          <p:cNvPr id="4" name="AutoShape 2">
            <a:extLst>
              <a:ext uri="{FF2B5EF4-FFF2-40B4-BE49-F238E27FC236}">
                <a16:creationId xmlns:a16="http://schemas.microsoft.com/office/drawing/2014/main" id="{DBD15A7C-A607-A663-1397-92FB93775437}"/>
              </a:ext>
            </a:extLst>
          </p:cNvPr>
          <p:cNvSpPr>
            <a:spLocks noGrp="1" noChangeAspect="1" noChangeArrowheads="1"/>
          </p:cNvSpPr>
          <p:nvPr>
            <p:ph idx="1"/>
          </p:nvPr>
        </p:nvSpPr>
        <p:spPr bwMode="auto">
          <a:xfrm>
            <a:off x="1141412" y="2249487"/>
            <a:ext cx="5315923" cy="35417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85000" lnSpcReduction="10000"/>
          </a:bodyPr>
          <a:lstStyle/>
          <a:p>
            <a:r>
              <a:rPr lang="en-US" b="0" i="0" dirty="0">
                <a:solidFill>
                  <a:srgbClr val="D5D5D5"/>
                </a:solidFill>
                <a:effectLst/>
                <a:latin typeface="Roboto" panose="02000000000000000000" pitchFamily="2" charset="0"/>
              </a:rPr>
              <a:t>Based on the provided data, we can conclude that, on average, there does not appear to be a substantial difference in Body Mass Index (BMI) between men and women. Women have an average BMI of approximately 30.38, while men have an average BMI of around 30.94. This suggests that, in general terms, gender does not seem to significantly affect the weight or BMI of individuals in this dataset.</a:t>
            </a:r>
            <a:endParaRPr lang="en-US" dirty="0"/>
          </a:p>
        </p:txBody>
      </p:sp>
      <p:pic>
        <p:nvPicPr>
          <p:cNvPr id="6" name="Picture 5">
            <a:extLst>
              <a:ext uri="{FF2B5EF4-FFF2-40B4-BE49-F238E27FC236}">
                <a16:creationId xmlns:a16="http://schemas.microsoft.com/office/drawing/2014/main" id="{4C79753B-3505-D30A-0DA9-C56F273DCB4F}"/>
              </a:ext>
            </a:extLst>
          </p:cNvPr>
          <p:cNvPicPr>
            <a:picLocks noChangeAspect="1"/>
          </p:cNvPicPr>
          <p:nvPr/>
        </p:nvPicPr>
        <p:blipFill>
          <a:blip r:embed="rId2"/>
          <a:stretch>
            <a:fillRect/>
          </a:stretch>
        </p:blipFill>
        <p:spPr>
          <a:xfrm>
            <a:off x="6457335" y="1580894"/>
            <a:ext cx="5556569" cy="4430675"/>
          </a:xfrm>
          <a:prstGeom prst="rect">
            <a:avLst/>
          </a:prstGeom>
        </p:spPr>
      </p:pic>
    </p:spTree>
    <p:extLst>
      <p:ext uri="{BB962C8B-B14F-4D97-AF65-F5344CB8AC3E}">
        <p14:creationId xmlns:p14="http://schemas.microsoft.com/office/powerpoint/2010/main" val="2410413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47E38-A601-3BE2-CEBC-D4767BCCEF98}"/>
              </a:ext>
            </a:extLst>
          </p:cNvPr>
          <p:cNvSpPr>
            <a:spLocks noGrp="1"/>
          </p:cNvSpPr>
          <p:nvPr>
            <p:ph type="title"/>
          </p:nvPr>
        </p:nvSpPr>
        <p:spPr>
          <a:xfrm>
            <a:off x="1141413" y="327514"/>
            <a:ext cx="9905998" cy="1478570"/>
          </a:xfrm>
        </p:spPr>
        <p:txBody>
          <a:bodyPr>
            <a:normAutofit fontScale="90000"/>
          </a:bodyPr>
          <a:lstStyle/>
          <a:p>
            <a:r>
              <a:rPr lang="en-US" b="0" i="0" dirty="0">
                <a:solidFill>
                  <a:srgbClr val="D5D5D5"/>
                </a:solidFill>
                <a:effectLst/>
                <a:latin typeface="Roboto" panose="02000000000000000000" pitchFamily="2" charset="0"/>
              </a:rPr>
              <a:t>Do individuals with higher weight cause higher costs compared to those who weigh less?</a:t>
            </a:r>
            <a:br>
              <a:rPr lang="en-US" dirty="0">
                <a:solidFill>
                  <a:srgbClr val="D5D5D5"/>
                </a:solidFill>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8E0563BC-C0E6-A014-6CD5-A03D4D164B80}"/>
              </a:ext>
            </a:extLst>
          </p:cNvPr>
          <p:cNvSpPr>
            <a:spLocks noGrp="1"/>
          </p:cNvSpPr>
          <p:nvPr>
            <p:ph idx="1"/>
          </p:nvPr>
        </p:nvSpPr>
        <p:spPr>
          <a:xfrm>
            <a:off x="1141413" y="2249486"/>
            <a:ext cx="6291774" cy="4280999"/>
          </a:xfrm>
        </p:spPr>
        <p:txBody>
          <a:bodyPr>
            <a:normAutofit fontScale="62500" lnSpcReduction="20000"/>
          </a:bodyPr>
          <a:lstStyle/>
          <a:p>
            <a:r>
              <a:rPr lang="en-US" b="0" i="0" dirty="0">
                <a:solidFill>
                  <a:srgbClr val="D5D5D5"/>
                </a:solidFill>
                <a:effectLst/>
                <a:latin typeface="Roboto" panose="02000000000000000000" pitchFamily="2" charset="0"/>
              </a:rPr>
              <a:t>Based on the provided data, we can observe a clear trend that the average medical charges tend to increase as Body Mass Index (BMI) of individuals increases. The BMI intervals were divided into groups of 5 units (e.g., 15-20, 20-25, 25-30, etc.), and the average medical charges in each group were calculated. Those with a BMI in the 45-50 range have the highest average medical charges, at approximately US 17,815.04, closely followed by those with a BMI in the 35-40 range, which have an average of about US 17,022.26. This suggests that individuals with higher BMI tend to have higher medical costs compared to those with lower BMI. It's important to note that this is a correlational observation and doesn't necessarily imply a causal relationship. Several factors can influence medical charges, and BMI is just one of them. Other factors such as lifestyle, medical history, and health habits can also play a significant role in medical expenses.</a:t>
            </a:r>
            <a:endParaRPr lang="en-US" dirty="0"/>
          </a:p>
        </p:txBody>
      </p:sp>
      <p:pic>
        <p:nvPicPr>
          <p:cNvPr id="3074" name="Picture 2">
            <a:extLst>
              <a:ext uri="{FF2B5EF4-FFF2-40B4-BE49-F238E27FC236}">
                <a16:creationId xmlns:a16="http://schemas.microsoft.com/office/drawing/2014/main" id="{632EDCD2-9F44-0B42-D4F4-5210F29EE0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0083" y="1230247"/>
            <a:ext cx="3636813" cy="279009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A781DE2E-8284-FDBD-490F-1A7BDCECEBA7}"/>
              </a:ext>
            </a:extLst>
          </p:cNvPr>
          <p:cNvPicPr>
            <a:picLocks noChangeAspect="1"/>
          </p:cNvPicPr>
          <p:nvPr/>
        </p:nvPicPr>
        <p:blipFill>
          <a:blip r:embed="rId3"/>
          <a:stretch>
            <a:fillRect/>
          </a:stretch>
        </p:blipFill>
        <p:spPr>
          <a:xfrm>
            <a:off x="7869888" y="4099285"/>
            <a:ext cx="3693857" cy="2431201"/>
          </a:xfrm>
          <a:prstGeom prst="rect">
            <a:avLst/>
          </a:prstGeom>
        </p:spPr>
      </p:pic>
    </p:spTree>
    <p:extLst>
      <p:ext uri="{BB962C8B-B14F-4D97-AF65-F5344CB8AC3E}">
        <p14:creationId xmlns:p14="http://schemas.microsoft.com/office/powerpoint/2010/main" val="2773557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F047-0B40-F8D5-71BF-DE72A2F7E6DE}"/>
              </a:ext>
            </a:extLst>
          </p:cNvPr>
          <p:cNvSpPr>
            <a:spLocks noGrp="1"/>
          </p:cNvSpPr>
          <p:nvPr>
            <p:ph type="title"/>
          </p:nvPr>
        </p:nvSpPr>
        <p:spPr>
          <a:xfrm>
            <a:off x="1141412" y="47299"/>
            <a:ext cx="9905998" cy="1478570"/>
          </a:xfrm>
        </p:spPr>
        <p:txBody>
          <a:bodyPr>
            <a:normAutofit fontScale="90000"/>
          </a:bodyPr>
          <a:lstStyle/>
          <a:p>
            <a:r>
              <a:rPr lang="en-US" b="0" i="0" dirty="0">
                <a:solidFill>
                  <a:srgbClr val="D5D5D5"/>
                </a:solidFill>
                <a:effectLst/>
                <a:latin typeface="Roboto" panose="02000000000000000000" pitchFamily="2" charset="0"/>
              </a:rPr>
              <a:t>Does how old someone is affect how much they use their health insurance?</a:t>
            </a:r>
            <a:br>
              <a:rPr lang="en-US" b="0" i="0" dirty="0">
                <a:solidFill>
                  <a:srgbClr val="D5D5D5"/>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C2F044C7-21CB-71F1-9F7A-C26BEDC6FD22}"/>
              </a:ext>
            </a:extLst>
          </p:cNvPr>
          <p:cNvSpPr>
            <a:spLocks noGrp="1"/>
          </p:cNvSpPr>
          <p:nvPr>
            <p:ph idx="1"/>
          </p:nvPr>
        </p:nvSpPr>
        <p:spPr>
          <a:xfrm>
            <a:off x="1141412" y="1371600"/>
            <a:ext cx="5439647" cy="4419601"/>
          </a:xfrm>
        </p:spPr>
        <p:txBody>
          <a:bodyPr>
            <a:normAutofit fontScale="55000" lnSpcReduction="20000"/>
          </a:bodyPr>
          <a:lstStyle/>
          <a:p>
            <a:pPr algn="l"/>
            <a:r>
              <a:rPr lang="en-US" b="0" i="0" dirty="0">
                <a:solidFill>
                  <a:srgbClr val="D5D5D5"/>
                </a:solidFill>
                <a:effectLst/>
                <a:latin typeface="Roboto" panose="02000000000000000000" pitchFamily="2" charset="0"/>
              </a:rPr>
              <a:t>Based on the provided data, we can observe a clear trend that the average medical charges tend to increase as individuals' age increases. The data is grouped into age ranges, and the average medical charges in each age group have been calculated.</a:t>
            </a:r>
          </a:p>
          <a:p>
            <a:pPr algn="l"/>
            <a:r>
              <a:rPr lang="en-US" b="0" i="0" dirty="0">
                <a:solidFill>
                  <a:srgbClr val="D5D5D5"/>
                </a:solidFill>
                <a:effectLst/>
                <a:latin typeface="Roboto" panose="02000000000000000000" pitchFamily="2" charset="0"/>
              </a:rPr>
              <a:t>Individuals in the 60-69 age group have the highest average medical charges, with an average of approximately 21,063.16. This is followed by individuals in the 50-59 age group, with an average of about 17,062.29. As the age group decreases, the average medical charges also decrease.</a:t>
            </a:r>
          </a:p>
          <a:p>
            <a:pPr algn="l"/>
            <a:r>
              <a:rPr lang="en-US" b="0" i="0" dirty="0">
                <a:solidFill>
                  <a:srgbClr val="D5D5D5"/>
                </a:solidFill>
                <a:effectLst/>
                <a:latin typeface="Roboto" panose="02000000000000000000" pitchFamily="2" charset="0"/>
              </a:rPr>
              <a:t>This suggests that age does have an impact on how much individuals use their health insurance, with older individuals generally incurring higher medical charges compared to younger individuals. However, it's important to note that this is a correlation, and various other factors may contribute to these differences in medical charges, such as pre-existing health conditions and healthcare utilization patterns.</a:t>
            </a:r>
          </a:p>
        </p:txBody>
      </p:sp>
      <p:pic>
        <p:nvPicPr>
          <p:cNvPr id="4100" name="Picture 4">
            <a:extLst>
              <a:ext uri="{FF2B5EF4-FFF2-40B4-BE49-F238E27FC236}">
                <a16:creationId xmlns:a16="http://schemas.microsoft.com/office/drawing/2014/main" id="{8541B9EB-3329-EC5A-A408-5449E2CBA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3406" y="1032386"/>
            <a:ext cx="3821365" cy="293168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C6377BEC-0684-026C-0D30-6F1EA9A82A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406" y="4020344"/>
            <a:ext cx="3761011" cy="2370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0577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95</TotalTime>
  <Words>2206</Words>
  <Application>Microsoft Macintosh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Roboto</vt:lpstr>
      <vt:lpstr>Tw Cen MT</vt:lpstr>
      <vt:lpstr>Circuit</vt:lpstr>
      <vt:lpstr>Medical Cost Analysis</vt:lpstr>
      <vt:lpstr>Why Does it Matter</vt:lpstr>
      <vt:lpstr>INtroduction</vt:lpstr>
      <vt:lpstr>Questions</vt:lpstr>
      <vt:lpstr>Objective hypothesis</vt:lpstr>
      <vt:lpstr>Do people who smoke end up paying more for their health costs than those who don't smoke? </vt:lpstr>
      <vt:lpstr>Does being male or female affect how much someone weighs overall? </vt:lpstr>
      <vt:lpstr>Do individuals with higher weight cause higher costs compared to those who weigh less? </vt:lpstr>
      <vt:lpstr>Does how old someone is affect how much they use their health insurance? </vt:lpstr>
      <vt:lpstr>Does having more family members to cover on insurance affect how much insurance is used? </vt:lpstr>
      <vt:lpstr>Prove (or disprove) that the medical claims made by the people who smoke is greater than those who do not? </vt:lpstr>
      <vt:lpstr>Prove (or disprove) with statistical evidence that the BMI of females is different from that of males. </vt:lpstr>
      <vt:lpstr>Is the proportion of smokers significantly different across regions? </vt:lpstr>
      <vt:lpstr>Is the mean BMI of women with no children, one child, and two children the same? </vt:lpstr>
      <vt:lpstr>Why Does this Matter?</vt:lpstr>
      <vt:lpstr>Suggested Deliverable: Smoking Cessation Program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Cost Analysis</dc:title>
  <dc:creator>Anees Bagus</dc:creator>
  <cp:lastModifiedBy>Anees Bagus</cp:lastModifiedBy>
  <cp:revision>13</cp:revision>
  <dcterms:created xsi:type="dcterms:W3CDTF">2023-09-09T20:48:17Z</dcterms:created>
  <dcterms:modified xsi:type="dcterms:W3CDTF">2023-09-12T02:12:27Z</dcterms:modified>
</cp:coreProperties>
</file>