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Bold" charset="1" panose="00000800000000000000"/>
      <p:regular r:id="rId19"/>
    </p:embeddedFont>
    <p:embeddedFont>
      <p:font typeface="The Youngest" charset="1" panose="00000500000000000000"/>
      <p:regular r:id="rId20"/>
    </p:embeddedFont>
    <p:embeddedFont>
      <p:font typeface="Montserrat" charset="1" panose="00000500000000000000"/>
      <p:regular r:id="rId21"/>
    </p:embeddedFont>
    <p:embeddedFont>
      <p:font typeface="Montserrat Ultra-Bold" charset="1" panose="00000900000000000000"/>
      <p:regular r:id="rId22"/>
    </p:embeddedFont>
    <p:embeddedFont>
      <p:font typeface="Montserrat Italics" charset="1" panose="00000500000000000000"/>
      <p:regular r:id="rId23"/>
    </p:embeddedFont>
    <p:embeddedFont>
      <p:font typeface="Open Sauce" charset="1" panose="00000500000000000000"/>
      <p:regular r:id="rId24"/>
    </p:embeddedFont>
    <p:embeddedFont>
      <p:font typeface="Futura Ultra-Bold" charset="1" panose="020B0802020204020204"/>
      <p:regular r:id="rId25"/>
    </p:embeddedFont>
    <p:embeddedFont>
      <p:font typeface="Futura" charset="1" panose="020B0502020204020303"/>
      <p:regular r:id="rId26"/>
    </p:embeddedFont>
    <p:embeddedFont>
      <p:font typeface="Georgia Pro Condensed Bold" charset="1" panose="02040806050405020203"/>
      <p:regular r:id="rId27"/>
    </p:embeddedFont>
    <p:embeddedFont>
      <p:font typeface="Garet Bold" charset="1" panose="00000000000000000000"/>
      <p:regular r:id="rId28"/>
    </p:embeddedFont>
    <p:embeddedFont>
      <p:font typeface="Barlow Condensed Heavy" charset="1" panose="00000A06000000000000"/>
      <p:regular r:id="rId29"/>
    </p:embeddedFont>
    <p:embeddedFont>
      <p:font typeface="Aileron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jpe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82108" y="960343"/>
            <a:ext cx="7189800" cy="8366313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41654" y="1413597"/>
            <a:ext cx="6410772" cy="7459807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2"/>
              <a:stretch>
                <a:fillRect l="-49257" t="-31505" r="-39468" b="-3068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871622" y="9068443"/>
            <a:ext cx="6385579" cy="7430492"/>
            <a:chOff x="0" y="0"/>
            <a:chExt cx="6985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518403" y="-847389"/>
            <a:ext cx="4512483" cy="4515978"/>
            <a:chOff x="0" y="0"/>
            <a:chExt cx="812171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171" cy="812800"/>
            </a:xfrm>
            <a:custGeom>
              <a:avLst/>
              <a:gdLst/>
              <a:ahLst/>
              <a:cxnLst/>
              <a:rect r="r" b="b" t="t" l="l"/>
              <a:pathLst>
                <a:path h="812800" w="812171">
                  <a:moveTo>
                    <a:pt x="406085" y="0"/>
                  </a:moveTo>
                  <a:lnTo>
                    <a:pt x="812171" y="203200"/>
                  </a:lnTo>
                  <a:lnTo>
                    <a:pt x="812171" y="609600"/>
                  </a:lnTo>
                  <a:lnTo>
                    <a:pt x="406085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406085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01600"/>
              <a:ext cx="812171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390622" y="2994008"/>
            <a:ext cx="9539317" cy="234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1"/>
              </a:lnSpc>
            </a:pPr>
            <a:r>
              <a:rPr lang="en-US" sz="9001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House Location</a:t>
            </a:r>
          </a:p>
          <a:p>
            <a:pPr algn="l">
              <a:lnSpc>
                <a:spcPts val="9001"/>
              </a:lnSpc>
            </a:pPr>
            <a:r>
              <a:rPr lang="en-US" sz="9001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Prediction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22085" y="8845067"/>
            <a:ext cx="4596318" cy="59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6"/>
              </a:lnSpc>
            </a:pPr>
            <a:r>
              <a:rPr lang="en-US" sz="34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Presented by Group 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85872" y="5241941"/>
            <a:ext cx="7797059" cy="670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6"/>
              </a:lnSpc>
            </a:pPr>
            <a:r>
              <a:rPr lang="en-US" sz="39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Using Machine Learning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67511" y="9428184"/>
            <a:ext cx="3287039" cy="472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6"/>
              </a:lnSpc>
            </a:pPr>
            <a:r>
              <a:rPr lang="en-US" sz="2761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21st February, 2025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947040" y="9068443"/>
            <a:ext cx="6385579" cy="7430492"/>
            <a:chOff x="0" y="0"/>
            <a:chExt cx="6985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56371" y="3944761"/>
            <a:ext cx="1314003" cy="1314003"/>
            <a:chOff x="0" y="0"/>
            <a:chExt cx="1752004" cy="1752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717626" y="3944761"/>
            <a:ext cx="1314003" cy="1314003"/>
            <a:chOff x="0" y="0"/>
            <a:chExt cx="1752004" cy="17520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256371" y="6893702"/>
            <a:ext cx="1314003" cy="1314003"/>
            <a:chOff x="0" y="0"/>
            <a:chExt cx="1752004" cy="17520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717626" y="6893702"/>
            <a:ext cx="1314003" cy="1314003"/>
            <a:chOff x="0" y="0"/>
            <a:chExt cx="1752004" cy="17520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2092" cy="1752092"/>
            </a:xfrm>
            <a:custGeom>
              <a:avLst/>
              <a:gdLst/>
              <a:ahLst/>
              <a:cxnLst/>
              <a:rect r="r" b="b" t="t" l="l"/>
              <a:pathLst>
                <a:path h="1752092" w="1752092">
                  <a:moveTo>
                    <a:pt x="0" y="876046"/>
                  </a:moveTo>
                  <a:cubicBezTo>
                    <a:pt x="0" y="392176"/>
                    <a:pt x="392176" y="0"/>
                    <a:pt x="876046" y="0"/>
                  </a:cubicBezTo>
                  <a:cubicBezTo>
                    <a:pt x="1359916" y="0"/>
                    <a:pt x="1752092" y="392176"/>
                    <a:pt x="1752092" y="876046"/>
                  </a:cubicBezTo>
                  <a:cubicBezTo>
                    <a:pt x="1752092" y="1359916"/>
                    <a:pt x="1359916" y="1752092"/>
                    <a:pt x="876046" y="1752092"/>
                  </a:cubicBezTo>
                  <a:cubicBezTo>
                    <a:pt x="392176" y="1752092"/>
                    <a:pt x="0" y="1359789"/>
                    <a:pt x="0" y="876046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450475" y="7166078"/>
            <a:ext cx="925794" cy="769251"/>
          </a:xfrm>
          <a:custGeom>
            <a:avLst/>
            <a:gdLst/>
            <a:ahLst/>
            <a:cxnLst/>
            <a:rect r="r" b="b" t="t" l="l"/>
            <a:pathLst>
              <a:path h="769251" w="925794">
                <a:moveTo>
                  <a:pt x="0" y="0"/>
                </a:moveTo>
                <a:lnTo>
                  <a:pt x="925794" y="0"/>
                </a:lnTo>
                <a:lnTo>
                  <a:pt x="925794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6615111" y="6076233"/>
            <a:ext cx="5057778" cy="0"/>
          </a:xfrm>
          <a:prstGeom prst="line">
            <a:avLst/>
          </a:prstGeom>
          <a:ln cap="rnd" w="11430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9144000" y="3547344"/>
            <a:ext cx="0" cy="5057778"/>
          </a:xfrm>
          <a:prstGeom prst="line">
            <a:avLst/>
          </a:prstGeom>
          <a:ln cap="rnd" w="11430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713303" y="3607353"/>
            <a:ext cx="5586411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0"/>
              </a:lnSpc>
            </a:pPr>
            <a:r>
              <a:rPr lang="en-US" sz="2500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Random Forest Classifier Model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3303" y="4148150"/>
            <a:ext cx="5586411" cy="2135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Rand</a:t>
            </a: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 Forest Model trained with 100 estimators</a:t>
            </a:r>
          </a:p>
          <a:p>
            <a:pPr algn="just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Achieved 71% accuracy</a:t>
            </a:r>
          </a:p>
          <a:p>
            <a:pPr algn="just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performed well for frequent towns but struggled with less common ones.</a:t>
            </a:r>
          </a:p>
          <a:p>
            <a:pPr algn="just">
              <a:lnSpc>
                <a:spcPts val="2880"/>
              </a:lnSpc>
            </a:pPr>
          </a:p>
          <a:p>
            <a:pPr algn="just">
              <a:lnSpc>
                <a:spcPts val="28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781813" y="3607353"/>
            <a:ext cx="4774356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Logistic classifier Mode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672889" y="4032885"/>
            <a:ext cx="5816238" cy="177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Achi</a:t>
            </a: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eved 70% accuracy, slightly lower than Random Forest.</a:t>
            </a:r>
          </a:p>
          <a:p>
            <a:pPr algn="l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Struggled with imbalanced data, leading to lower recall for some towns.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85501" y="7110606"/>
            <a:ext cx="6532312" cy="824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59"/>
              </a:lnSpc>
            </a:pPr>
            <a:r>
              <a:rPr lang="en-US" sz="2549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Support Vector Machine (SVM) Model</a:t>
            </a:r>
          </a:p>
          <a:p>
            <a:pPr algn="r">
              <a:lnSpc>
                <a:spcPts val="305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890804" y="7691485"/>
            <a:ext cx="5724307" cy="141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Accu</a:t>
            </a: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racy 69 % : Slightly lower than Random Forest</a:t>
            </a:r>
          </a:p>
          <a:p>
            <a:pPr algn="just" marL="345441" indent="-172721" lvl="1">
              <a:lnSpc>
                <a:spcPts val="2880"/>
              </a:lnSpc>
              <a:buFont typeface="Arial"/>
              <a:buChar char="•"/>
            </a:pPr>
            <a:r>
              <a:rPr lang="en-US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Performed well on highly populated towns but poorly on rare cases.</a:t>
            </a:r>
          </a:p>
          <a:p>
            <a:pPr algn="just">
              <a:lnSpc>
                <a:spcPts val="28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1675746" y="6958060"/>
            <a:ext cx="5586411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500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K-Nearest Neighbors model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669804" y="7555467"/>
            <a:ext cx="5586411" cy="104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87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</a:t>
            </a: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ruggled with classification due to distance-based approach.</a:t>
            </a:r>
          </a:p>
          <a:p>
            <a:pPr algn="l" marL="345439" indent="-172720" lvl="1">
              <a:lnSpc>
                <a:spcPts val="287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Accuracy 69 % :  lower than Random Forest.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0" y="375066"/>
            <a:ext cx="10970186" cy="1606078"/>
            <a:chOff x="0" y="0"/>
            <a:chExt cx="11352116" cy="166199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0175735" y="375066"/>
            <a:ext cx="1606078" cy="1606078"/>
            <a:chOff x="0" y="0"/>
            <a:chExt cx="1661994" cy="16619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281804" y="481136"/>
            <a:ext cx="1393942" cy="1393938"/>
            <a:chOff x="0" y="0"/>
            <a:chExt cx="1442472" cy="144246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485501" y="861294"/>
            <a:ext cx="979630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3"/>
              </a:lnSpc>
            </a:pPr>
            <a:r>
              <a:rPr lang="en-US" sz="5153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Model Selection &amp; Training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7450475" y="4221132"/>
            <a:ext cx="925794" cy="769251"/>
          </a:xfrm>
          <a:custGeom>
            <a:avLst/>
            <a:gdLst/>
            <a:ahLst/>
            <a:cxnLst/>
            <a:rect r="r" b="b" t="t" l="l"/>
            <a:pathLst>
              <a:path h="769251" w="925794">
                <a:moveTo>
                  <a:pt x="0" y="0"/>
                </a:moveTo>
                <a:lnTo>
                  <a:pt x="925794" y="0"/>
                </a:lnTo>
                <a:lnTo>
                  <a:pt x="925794" y="769251"/>
                </a:lnTo>
                <a:lnTo>
                  <a:pt x="0" y="769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911731" y="7166078"/>
            <a:ext cx="925794" cy="769251"/>
          </a:xfrm>
          <a:custGeom>
            <a:avLst/>
            <a:gdLst/>
            <a:ahLst/>
            <a:cxnLst/>
            <a:rect r="r" b="b" t="t" l="l"/>
            <a:pathLst>
              <a:path h="769251" w="925794">
                <a:moveTo>
                  <a:pt x="0" y="0"/>
                </a:moveTo>
                <a:lnTo>
                  <a:pt x="925794" y="0"/>
                </a:lnTo>
                <a:lnTo>
                  <a:pt x="925794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911731" y="4188986"/>
            <a:ext cx="925794" cy="769251"/>
          </a:xfrm>
          <a:custGeom>
            <a:avLst/>
            <a:gdLst/>
            <a:ahLst/>
            <a:cxnLst/>
            <a:rect r="r" b="b" t="t" l="l"/>
            <a:pathLst>
              <a:path h="769251" w="925794">
                <a:moveTo>
                  <a:pt x="0" y="0"/>
                </a:moveTo>
                <a:lnTo>
                  <a:pt x="925794" y="0"/>
                </a:lnTo>
                <a:lnTo>
                  <a:pt x="925794" y="769250"/>
                </a:lnTo>
                <a:lnTo>
                  <a:pt x="0" y="769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713303" y="2261469"/>
            <a:ext cx="12144140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700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Data were splitted into training (70%) and testing (30%) sets.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66441" y="5843530"/>
            <a:ext cx="3021559" cy="4443470"/>
          </a:xfrm>
          <a:custGeom>
            <a:avLst/>
            <a:gdLst/>
            <a:ahLst/>
            <a:cxnLst/>
            <a:rect r="r" b="b" t="t" l="l"/>
            <a:pathLst>
              <a:path h="4443470" w="3021559">
                <a:moveTo>
                  <a:pt x="0" y="0"/>
                </a:moveTo>
                <a:lnTo>
                  <a:pt x="3021559" y="0"/>
                </a:lnTo>
                <a:lnTo>
                  <a:pt x="3021559" y="4443470"/>
                </a:lnTo>
                <a:lnTo>
                  <a:pt x="0" y="4443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44878" y="4299908"/>
            <a:ext cx="8821262" cy="79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5"/>
              </a:lnSpc>
            </a:pPr>
            <a:r>
              <a:rPr lang="en-US" sz="4654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Hyperparameter Tuning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99300" y="5207085"/>
            <a:ext cx="11360000" cy="1827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48693" indent="-224346" lvl="1">
              <a:lnSpc>
                <a:spcPts val="374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</a:t>
            </a:r>
            <a:r>
              <a:rPr lang="en-US" sz="20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reased estimators from 100 to 500 in Random Forest.</a:t>
            </a:r>
          </a:p>
          <a:p>
            <a:pPr algn="just" marL="448693" indent="-224346" lvl="1">
              <a:lnSpc>
                <a:spcPts val="374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Slight improvement but thesame accuracy and increased computation time.</a:t>
            </a:r>
          </a:p>
          <a:p>
            <a:pPr algn="just">
              <a:lnSpc>
                <a:spcPts val="3740"/>
              </a:lnSpc>
            </a:pPr>
          </a:p>
          <a:p>
            <a:pPr algn="just">
              <a:lnSpc>
                <a:spcPts val="3740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181" y="2594155"/>
            <a:ext cx="5968483" cy="596848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81103" y="4978640"/>
            <a:ext cx="249263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 spc="127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71%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100" y="946253"/>
            <a:ext cx="11257953" cy="1949499"/>
            <a:chOff x="0" y="0"/>
            <a:chExt cx="4661032" cy="8071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1032" cy="807134"/>
            </a:xfrm>
            <a:custGeom>
              <a:avLst/>
              <a:gdLst/>
              <a:ahLst/>
              <a:cxnLst/>
              <a:rect r="r" b="b" t="t" l="l"/>
              <a:pathLst>
                <a:path h="807134" w="4661032">
                  <a:moveTo>
                    <a:pt x="4457832" y="0"/>
                  </a:moveTo>
                  <a:lnTo>
                    <a:pt x="0" y="0"/>
                  </a:lnTo>
                  <a:lnTo>
                    <a:pt x="0" y="807134"/>
                  </a:lnTo>
                  <a:lnTo>
                    <a:pt x="4457832" y="807134"/>
                  </a:lnTo>
                  <a:lnTo>
                    <a:pt x="4661032" y="403567"/>
                  </a:lnTo>
                  <a:lnTo>
                    <a:pt x="4457832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6732" cy="845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7675977" y="961707"/>
            <a:ext cx="3956611" cy="0"/>
          </a:xfrm>
          <a:prstGeom prst="line">
            <a:avLst/>
          </a:prstGeom>
          <a:ln cap="flat" w="38100">
            <a:solidFill>
              <a:srgbClr val="2B485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5400000">
            <a:off x="12595168" y="8560355"/>
            <a:ext cx="4184319" cy="2730472"/>
            <a:chOff x="0" y="0"/>
            <a:chExt cx="1000907" cy="6531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0907" cy="653141"/>
            </a:xfrm>
            <a:custGeom>
              <a:avLst/>
              <a:gdLst/>
              <a:ahLst/>
              <a:cxnLst/>
              <a:rect r="r" b="b" t="t" l="l"/>
              <a:pathLst>
                <a:path h="653141" w="1000907">
                  <a:moveTo>
                    <a:pt x="797707" y="0"/>
                  </a:moveTo>
                  <a:lnTo>
                    <a:pt x="0" y="0"/>
                  </a:lnTo>
                  <a:lnTo>
                    <a:pt x="0" y="653141"/>
                  </a:lnTo>
                  <a:lnTo>
                    <a:pt x="797707" y="653141"/>
                  </a:lnTo>
                  <a:lnTo>
                    <a:pt x="1000907" y="326570"/>
                  </a:lnTo>
                  <a:lnTo>
                    <a:pt x="797707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86607" cy="691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13914599" y="2719303"/>
            <a:ext cx="1033616" cy="2729109"/>
          </a:xfrm>
          <a:custGeom>
            <a:avLst/>
            <a:gdLst/>
            <a:ahLst/>
            <a:cxnLst/>
            <a:rect r="r" b="b" t="t" l="l"/>
            <a:pathLst>
              <a:path h="2729109" w="1033616">
                <a:moveTo>
                  <a:pt x="0" y="0"/>
                </a:moveTo>
                <a:lnTo>
                  <a:pt x="1033617" y="0"/>
                </a:lnTo>
                <a:lnTo>
                  <a:pt x="1033617" y="2729109"/>
                </a:lnTo>
                <a:lnTo>
                  <a:pt x="0" y="272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115355" y="4918453"/>
            <a:ext cx="5143945" cy="514394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187" t="0" r="-25187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75918" y="3052571"/>
            <a:ext cx="11151878" cy="143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14"/>
              </a:lnSpc>
            </a:pPr>
            <a:r>
              <a:rPr lang="en-US" sz="3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Rand</a:t>
            </a:r>
            <a:r>
              <a:rPr lang="en-US" sz="3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om Forest was the best-performing model</a:t>
            </a:r>
          </a:p>
          <a:p>
            <a:pPr algn="l">
              <a:lnSpc>
                <a:spcPts val="5914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800717" y="9232459"/>
            <a:ext cx="455966" cy="1203911"/>
          </a:xfrm>
          <a:custGeom>
            <a:avLst/>
            <a:gdLst/>
            <a:ahLst/>
            <a:cxnLst/>
            <a:rect r="r" b="b" t="t" l="l"/>
            <a:pathLst>
              <a:path h="1203911" w="455966">
                <a:moveTo>
                  <a:pt x="0" y="0"/>
                </a:moveTo>
                <a:lnTo>
                  <a:pt x="455966" y="0"/>
                </a:lnTo>
                <a:lnTo>
                  <a:pt x="455966" y="1203911"/>
                </a:lnTo>
                <a:lnTo>
                  <a:pt x="0" y="1203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80389" y="1139953"/>
            <a:ext cx="9796303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83"/>
              </a:lnSpc>
            </a:pPr>
            <a:r>
              <a:rPr lang="en-US" sz="5153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 &amp; Recommendations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166265" y="7517177"/>
            <a:ext cx="685884" cy="943091"/>
          </a:xfrm>
          <a:custGeom>
            <a:avLst/>
            <a:gdLst/>
            <a:ahLst/>
            <a:cxnLst/>
            <a:rect r="r" b="b" t="t" l="l"/>
            <a:pathLst>
              <a:path h="943091" w="685884">
                <a:moveTo>
                  <a:pt x="0" y="0"/>
                </a:moveTo>
                <a:lnTo>
                  <a:pt x="685885" y="0"/>
                </a:lnTo>
                <a:lnTo>
                  <a:pt x="685885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31793" y="7172494"/>
            <a:ext cx="56930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Future Work: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0655" y="7785806"/>
            <a:ext cx="9897144" cy="118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4761" indent="-242381" lvl="1">
              <a:lnSpc>
                <a:spcPts val="3165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Collect more data to balance town distributions.</a:t>
            </a:r>
          </a:p>
          <a:p>
            <a:pPr algn="l" marL="484761" indent="-242381" lvl="1">
              <a:lnSpc>
                <a:spcPts val="3165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Add State as a target variable alongside Town</a:t>
            </a:r>
          </a:p>
          <a:p>
            <a:pPr algn="l" marL="484761" indent="-242381" lvl="1">
              <a:lnSpc>
                <a:spcPts val="3165"/>
              </a:lnSpc>
              <a:buFont typeface="Arial"/>
              <a:buChar char="•"/>
            </a:pPr>
            <a:r>
              <a:rPr lang="en-US" sz="22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Experiment with deep learning for improved performance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49442" y="7126828"/>
            <a:ext cx="861895" cy="861895"/>
            <a:chOff x="0" y="0"/>
            <a:chExt cx="491759" cy="49175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45880" y="0"/>
                  </a:moveTo>
                  <a:lnTo>
                    <a:pt x="245880" y="0"/>
                  </a:lnTo>
                  <a:cubicBezTo>
                    <a:pt x="311091" y="0"/>
                    <a:pt x="373631" y="25905"/>
                    <a:pt x="419743" y="72016"/>
                  </a:cubicBezTo>
                  <a:cubicBezTo>
                    <a:pt x="465854" y="118128"/>
                    <a:pt x="491759" y="180668"/>
                    <a:pt x="491759" y="245880"/>
                  </a:cubicBezTo>
                  <a:lnTo>
                    <a:pt x="491759" y="245880"/>
                  </a:lnTo>
                  <a:cubicBezTo>
                    <a:pt x="491759" y="381675"/>
                    <a:pt x="381675" y="491759"/>
                    <a:pt x="245880" y="491759"/>
                  </a:cubicBezTo>
                  <a:lnTo>
                    <a:pt x="245880" y="491759"/>
                  </a:lnTo>
                  <a:cubicBezTo>
                    <a:pt x="110084" y="491759"/>
                    <a:pt x="0" y="381675"/>
                    <a:pt x="0" y="245880"/>
                  </a:cubicBezTo>
                  <a:lnTo>
                    <a:pt x="0" y="245880"/>
                  </a:lnTo>
                  <a:cubicBezTo>
                    <a:pt x="0" y="110084"/>
                    <a:pt x="110084" y="0"/>
                    <a:pt x="24588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675918" y="7347566"/>
            <a:ext cx="437937" cy="420419"/>
          </a:xfrm>
          <a:custGeom>
            <a:avLst/>
            <a:gdLst/>
            <a:ahLst/>
            <a:cxnLst/>
            <a:rect r="r" b="b" t="t" l="l"/>
            <a:pathLst>
              <a:path h="420419" w="437937">
                <a:moveTo>
                  <a:pt x="0" y="0"/>
                </a:moveTo>
                <a:lnTo>
                  <a:pt x="437937" y="0"/>
                </a:lnTo>
                <a:lnTo>
                  <a:pt x="437937" y="420419"/>
                </a:lnTo>
                <a:lnTo>
                  <a:pt x="0" y="420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166265" y="5308802"/>
            <a:ext cx="685884" cy="943091"/>
          </a:xfrm>
          <a:custGeom>
            <a:avLst/>
            <a:gdLst/>
            <a:ahLst/>
            <a:cxnLst/>
            <a:rect r="r" b="b" t="t" l="l"/>
            <a:pathLst>
              <a:path h="943091" w="685884">
                <a:moveTo>
                  <a:pt x="0" y="0"/>
                </a:moveTo>
                <a:lnTo>
                  <a:pt x="685885" y="0"/>
                </a:lnTo>
                <a:lnTo>
                  <a:pt x="685885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31793" y="4964119"/>
            <a:ext cx="5565370" cy="550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3225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Challenges faced: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30655" y="5577431"/>
            <a:ext cx="9897144" cy="387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5"/>
              </a:lnSpc>
            </a:pPr>
            <a:r>
              <a:rPr lang="en-US" sz="22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 towns had too few listings for reliable predictions.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449442" y="4918453"/>
            <a:ext cx="861895" cy="861895"/>
            <a:chOff x="0" y="0"/>
            <a:chExt cx="491759" cy="49175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45880" y="0"/>
                  </a:moveTo>
                  <a:lnTo>
                    <a:pt x="245880" y="0"/>
                  </a:lnTo>
                  <a:cubicBezTo>
                    <a:pt x="311091" y="0"/>
                    <a:pt x="373631" y="25905"/>
                    <a:pt x="419743" y="72016"/>
                  </a:cubicBezTo>
                  <a:cubicBezTo>
                    <a:pt x="465854" y="118128"/>
                    <a:pt x="491759" y="180668"/>
                    <a:pt x="491759" y="245880"/>
                  </a:cubicBezTo>
                  <a:lnTo>
                    <a:pt x="491759" y="245880"/>
                  </a:lnTo>
                  <a:cubicBezTo>
                    <a:pt x="491759" y="381675"/>
                    <a:pt x="381675" y="491759"/>
                    <a:pt x="245880" y="491759"/>
                  </a:cubicBezTo>
                  <a:lnTo>
                    <a:pt x="245880" y="491759"/>
                  </a:lnTo>
                  <a:cubicBezTo>
                    <a:pt x="110084" y="491759"/>
                    <a:pt x="0" y="381675"/>
                    <a:pt x="0" y="245880"/>
                  </a:cubicBezTo>
                  <a:lnTo>
                    <a:pt x="0" y="245880"/>
                  </a:lnTo>
                  <a:cubicBezTo>
                    <a:pt x="0" y="110084"/>
                    <a:pt x="110084" y="0"/>
                    <a:pt x="24588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04AAD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91226" y="7772175"/>
            <a:ext cx="3009626" cy="30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23950" y="2063419"/>
            <a:ext cx="11533953" cy="100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7500" b="true">
                <a:solidFill>
                  <a:srgbClr val="004AAD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84581" y="8789333"/>
            <a:ext cx="4960032" cy="3291657"/>
          </a:xfrm>
          <a:custGeom>
            <a:avLst/>
            <a:gdLst/>
            <a:ahLst/>
            <a:cxnLst/>
            <a:rect r="r" b="b" t="t" l="l"/>
            <a:pathLst>
              <a:path h="3291657" w="4960032">
                <a:moveTo>
                  <a:pt x="0" y="0"/>
                </a:moveTo>
                <a:lnTo>
                  <a:pt x="4960032" y="0"/>
                </a:lnTo>
                <a:lnTo>
                  <a:pt x="4960032" y="3291658"/>
                </a:lnTo>
                <a:lnTo>
                  <a:pt x="0" y="32916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84581" y="-524592"/>
            <a:ext cx="3799135" cy="3799135"/>
          </a:xfrm>
          <a:custGeom>
            <a:avLst/>
            <a:gdLst/>
            <a:ahLst/>
            <a:cxnLst/>
            <a:rect r="r" b="b" t="t" l="l"/>
            <a:pathLst>
              <a:path h="3799135" w="3799135">
                <a:moveTo>
                  <a:pt x="0" y="0"/>
                </a:moveTo>
                <a:lnTo>
                  <a:pt x="3799135" y="0"/>
                </a:lnTo>
                <a:lnTo>
                  <a:pt x="3799135" y="3799135"/>
                </a:lnTo>
                <a:lnTo>
                  <a:pt x="0" y="379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1646893" y="2368227"/>
            <a:ext cx="7902836" cy="8849595"/>
            <a:chOff x="0" y="0"/>
            <a:chExt cx="6350000" cy="7110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7110730"/>
            </a:xfrm>
            <a:custGeom>
              <a:avLst/>
              <a:gdLst/>
              <a:ahLst/>
              <a:cxnLst/>
              <a:rect r="r" b="b" t="t" l="l"/>
              <a:pathLst>
                <a:path h="7110730" w="6350000">
                  <a:moveTo>
                    <a:pt x="6350000" y="4700270"/>
                  </a:moveTo>
                  <a:lnTo>
                    <a:pt x="0" y="7110730"/>
                  </a:lnTo>
                  <a:lnTo>
                    <a:pt x="0" y="2410460"/>
                  </a:lnTo>
                  <a:lnTo>
                    <a:pt x="6350000" y="0"/>
                  </a:lnTo>
                  <a:close/>
                </a:path>
              </a:pathLst>
            </a:custGeom>
            <a:blipFill>
              <a:blip r:embed="rId7"/>
              <a:stretch>
                <a:fillRect l="-9774" t="-3379" r="-598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true" flipV="true" rot="988596">
            <a:off x="13083118" y="5618674"/>
            <a:ext cx="6031256" cy="6031256"/>
          </a:xfrm>
          <a:custGeom>
            <a:avLst/>
            <a:gdLst/>
            <a:ahLst/>
            <a:cxnLst/>
            <a:rect r="r" b="b" t="t" l="l"/>
            <a:pathLst>
              <a:path h="6031256" w="6031256">
                <a:moveTo>
                  <a:pt x="6031256" y="6031256"/>
                </a:moveTo>
                <a:lnTo>
                  <a:pt x="0" y="6031256"/>
                </a:lnTo>
                <a:lnTo>
                  <a:pt x="0" y="0"/>
                </a:lnTo>
                <a:lnTo>
                  <a:pt x="6031256" y="0"/>
                </a:lnTo>
                <a:lnTo>
                  <a:pt x="6031256" y="6031256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03459" y="-351923"/>
            <a:ext cx="4960032" cy="3291657"/>
          </a:xfrm>
          <a:custGeom>
            <a:avLst/>
            <a:gdLst/>
            <a:ahLst/>
            <a:cxnLst/>
            <a:rect r="r" b="b" t="t" l="l"/>
            <a:pathLst>
              <a:path h="3291657" w="4960032">
                <a:moveTo>
                  <a:pt x="0" y="0"/>
                </a:moveTo>
                <a:lnTo>
                  <a:pt x="4960032" y="0"/>
                </a:lnTo>
                <a:lnTo>
                  <a:pt x="4960032" y="3291657"/>
                </a:lnTo>
                <a:lnTo>
                  <a:pt x="0" y="32916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1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1418" y="3353098"/>
            <a:ext cx="1029341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House hunting can be overwhelming—too many options, unclear pricing, and no easy way to find the best location within budget.</a:t>
            </a:r>
          </a:p>
          <a:p>
            <a:pPr algn="l">
              <a:lnSpc>
                <a:spcPts val="47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51418" y="6261398"/>
            <a:ext cx="1039668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63" indent="-367031" lvl="1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project uses machine learning to predict the best town for a house based on budget, property type, and key features.</a:t>
            </a:r>
          </a:p>
          <a:p>
            <a:pPr algn="l">
              <a:lnSpc>
                <a:spcPts val="47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223121" y="9805284"/>
            <a:ext cx="4921706" cy="22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29"/>
              </a:lnSpc>
            </a:pPr>
            <a:r>
              <a:rPr lang="en-US" sz="130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House Location Prediction  I  Presented by Group 3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66225" y="9980214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112525" y="3176182"/>
            <a:ext cx="11089625" cy="90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3"/>
              </a:lnSpc>
            </a:pPr>
            <a:r>
              <a:rPr lang="en-US" sz="6703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Classification  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12525" y="4225519"/>
            <a:ext cx="10807153" cy="260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22"/>
              </a:lnSpc>
            </a:pPr>
            <a:r>
              <a:rPr lang="en-US" sz="3730" i="true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This is a classification problem as we are predicting a categorical outcome (Town) based on numerical and categorical features.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280444" y="9173857"/>
            <a:ext cx="4921706" cy="22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29"/>
              </a:lnSpc>
            </a:pPr>
            <a:r>
              <a:rPr lang="en-US" sz="130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House Location Prediction  I  Presented by Group 3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223547" y="934878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138534" y="7253075"/>
            <a:ext cx="4960032" cy="3291657"/>
          </a:xfrm>
          <a:custGeom>
            <a:avLst/>
            <a:gdLst/>
            <a:ahLst/>
            <a:cxnLst/>
            <a:rect r="r" b="b" t="t" l="l"/>
            <a:pathLst>
              <a:path h="3291657" w="4960032">
                <a:moveTo>
                  <a:pt x="0" y="0"/>
                </a:moveTo>
                <a:lnTo>
                  <a:pt x="4960031" y="0"/>
                </a:lnTo>
                <a:lnTo>
                  <a:pt x="4960031" y="3291658"/>
                </a:lnTo>
                <a:lnTo>
                  <a:pt x="0" y="3291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700000">
            <a:off x="-4812862" y="-4951925"/>
            <a:ext cx="8024698" cy="802469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2190" y="0"/>
                  </a:moveTo>
                  <a:lnTo>
                    <a:pt x="790610" y="0"/>
                  </a:lnTo>
                  <a:cubicBezTo>
                    <a:pt x="802865" y="0"/>
                    <a:pt x="812800" y="9935"/>
                    <a:pt x="812800" y="22190"/>
                  </a:cubicBezTo>
                  <a:lnTo>
                    <a:pt x="812800" y="790610"/>
                  </a:lnTo>
                  <a:cubicBezTo>
                    <a:pt x="812800" y="802865"/>
                    <a:pt x="802865" y="812800"/>
                    <a:pt x="790610" y="812800"/>
                  </a:cubicBezTo>
                  <a:lnTo>
                    <a:pt x="22190" y="812800"/>
                  </a:lnTo>
                  <a:cubicBezTo>
                    <a:pt x="9935" y="812800"/>
                    <a:pt x="0" y="802865"/>
                    <a:pt x="0" y="790610"/>
                  </a:cubicBezTo>
                  <a:lnTo>
                    <a:pt x="0" y="22190"/>
                  </a:lnTo>
                  <a:cubicBezTo>
                    <a:pt x="0" y="9935"/>
                    <a:pt x="9935" y="0"/>
                    <a:pt x="22190" y="0"/>
                  </a:cubicBezTo>
                  <a:close/>
                </a:path>
              </a:pathLst>
            </a:custGeom>
            <a:solidFill>
              <a:srgbClr val="004AA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2700000">
            <a:off x="-1309030" y="7829734"/>
            <a:ext cx="4914532" cy="491453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6232" y="0"/>
                  </a:moveTo>
                  <a:lnTo>
                    <a:pt x="776568" y="0"/>
                  </a:lnTo>
                  <a:cubicBezTo>
                    <a:pt x="786177" y="0"/>
                    <a:pt x="795393" y="3817"/>
                    <a:pt x="802188" y="10612"/>
                  </a:cubicBezTo>
                  <a:cubicBezTo>
                    <a:pt x="808983" y="17407"/>
                    <a:pt x="812800" y="26623"/>
                    <a:pt x="812800" y="36232"/>
                  </a:cubicBezTo>
                  <a:lnTo>
                    <a:pt x="812800" y="776568"/>
                  </a:lnTo>
                  <a:cubicBezTo>
                    <a:pt x="812800" y="786177"/>
                    <a:pt x="808983" y="795393"/>
                    <a:pt x="802188" y="802188"/>
                  </a:cubicBezTo>
                  <a:cubicBezTo>
                    <a:pt x="795393" y="808983"/>
                    <a:pt x="786177" y="812800"/>
                    <a:pt x="776568" y="812800"/>
                  </a:cubicBezTo>
                  <a:lnTo>
                    <a:pt x="36232" y="812800"/>
                  </a:lnTo>
                  <a:cubicBezTo>
                    <a:pt x="26623" y="812800"/>
                    <a:pt x="17407" y="808983"/>
                    <a:pt x="10612" y="802188"/>
                  </a:cubicBezTo>
                  <a:cubicBezTo>
                    <a:pt x="3817" y="795393"/>
                    <a:pt x="0" y="786177"/>
                    <a:pt x="0" y="776568"/>
                  </a:cubicBezTo>
                  <a:lnTo>
                    <a:pt x="0" y="36232"/>
                  </a:lnTo>
                  <a:cubicBezTo>
                    <a:pt x="0" y="26623"/>
                    <a:pt x="3817" y="17407"/>
                    <a:pt x="10612" y="10612"/>
                  </a:cubicBezTo>
                  <a:cubicBezTo>
                    <a:pt x="17407" y="3817"/>
                    <a:pt x="26623" y="0"/>
                    <a:pt x="3623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6" id="6"/>
          <p:cNvGrpSpPr/>
          <p:nvPr/>
        </p:nvGrpSpPr>
        <p:grpSpPr>
          <a:xfrm rot="2700000">
            <a:off x="14926270" y="-1794535"/>
            <a:ext cx="4666060" cy="466606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8162" y="0"/>
                  </a:moveTo>
                  <a:lnTo>
                    <a:pt x="774638" y="0"/>
                  </a:lnTo>
                  <a:cubicBezTo>
                    <a:pt x="784760" y="0"/>
                    <a:pt x="794466" y="4021"/>
                    <a:pt x="801623" y="11177"/>
                  </a:cubicBezTo>
                  <a:cubicBezTo>
                    <a:pt x="808779" y="18334"/>
                    <a:pt x="812800" y="28040"/>
                    <a:pt x="812800" y="38162"/>
                  </a:cubicBezTo>
                  <a:lnTo>
                    <a:pt x="812800" y="774638"/>
                  </a:lnTo>
                  <a:cubicBezTo>
                    <a:pt x="812800" y="784760"/>
                    <a:pt x="808779" y="794466"/>
                    <a:pt x="801623" y="801623"/>
                  </a:cubicBezTo>
                  <a:cubicBezTo>
                    <a:pt x="794466" y="808779"/>
                    <a:pt x="784760" y="812800"/>
                    <a:pt x="774638" y="812800"/>
                  </a:cubicBezTo>
                  <a:lnTo>
                    <a:pt x="38162" y="812800"/>
                  </a:lnTo>
                  <a:cubicBezTo>
                    <a:pt x="28040" y="812800"/>
                    <a:pt x="18334" y="808779"/>
                    <a:pt x="11177" y="801623"/>
                  </a:cubicBezTo>
                  <a:cubicBezTo>
                    <a:pt x="4021" y="794466"/>
                    <a:pt x="0" y="784760"/>
                    <a:pt x="0" y="774638"/>
                  </a:cubicBezTo>
                  <a:lnTo>
                    <a:pt x="0" y="38162"/>
                  </a:lnTo>
                  <a:cubicBezTo>
                    <a:pt x="0" y="28040"/>
                    <a:pt x="4021" y="18334"/>
                    <a:pt x="11177" y="11177"/>
                  </a:cubicBezTo>
                  <a:cubicBezTo>
                    <a:pt x="18334" y="4021"/>
                    <a:pt x="28040" y="0"/>
                    <a:pt x="381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149622" y="2730562"/>
            <a:ext cx="5138378" cy="7556438"/>
          </a:xfrm>
          <a:custGeom>
            <a:avLst/>
            <a:gdLst/>
            <a:ahLst/>
            <a:cxnLst/>
            <a:rect r="r" b="b" t="t" l="l"/>
            <a:pathLst>
              <a:path h="7556438" w="5138378">
                <a:moveTo>
                  <a:pt x="0" y="0"/>
                </a:moveTo>
                <a:lnTo>
                  <a:pt x="5138378" y="0"/>
                </a:lnTo>
                <a:lnTo>
                  <a:pt x="5138378" y="7556438"/>
                </a:lnTo>
                <a:lnTo>
                  <a:pt x="0" y="755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781458" y="5771956"/>
            <a:ext cx="2421627" cy="1422552"/>
            <a:chOff x="0" y="0"/>
            <a:chExt cx="812800" cy="4774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77468"/>
            </a:xfrm>
            <a:custGeom>
              <a:avLst/>
              <a:gdLst/>
              <a:ahLst/>
              <a:cxnLst/>
              <a:rect r="r" b="b" t="t" l="l"/>
              <a:pathLst>
                <a:path h="477468" w="812800">
                  <a:moveTo>
                    <a:pt x="812800" y="23873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274268"/>
                  </a:lnTo>
                  <a:lnTo>
                    <a:pt x="406400" y="274268"/>
                  </a:lnTo>
                  <a:lnTo>
                    <a:pt x="406400" y="477468"/>
                  </a:lnTo>
                  <a:lnTo>
                    <a:pt x="812800" y="23873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65100"/>
              <a:ext cx="711200" cy="109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445199" y="3390245"/>
            <a:ext cx="7447195" cy="56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4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Data Source: Kaggle.com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92824" y="4735155"/>
            <a:ext cx="5288634" cy="56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4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Feature Variables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99665" y="1786492"/>
            <a:ext cx="11620191" cy="100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7500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 &amp; 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47140" y="5505872"/>
            <a:ext cx="5234319" cy="28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Price </a:t>
            </a:r>
          </a:p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Number of bedrooms</a:t>
            </a:r>
          </a:p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Number of bathrooms</a:t>
            </a:r>
          </a:p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Number of toilets</a:t>
            </a:r>
          </a:p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Parking space</a:t>
            </a:r>
          </a:p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Title (property type)</a:t>
            </a:r>
          </a:p>
          <a:p>
            <a:pPr algn="l" marL="648317" indent="-324158" lvl="1">
              <a:lnSpc>
                <a:spcPts val="3273"/>
              </a:lnSpc>
              <a:buFont typeface="Arial"/>
              <a:buChar char="•"/>
            </a:pPr>
            <a:r>
              <a:rPr lang="en-US" sz="3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State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88412" y="5191125"/>
            <a:ext cx="3984298" cy="56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3"/>
              </a:lnSpc>
            </a:pPr>
            <a:r>
              <a:rPr lang="en-US" sz="4002">
                <a:solidFill>
                  <a:srgbClr val="1A1C1F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63540" y="6236537"/>
            <a:ext cx="2396358" cy="59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4202" b="true">
                <a:solidFill>
                  <a:srgbClr val="1A1C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Town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840013" y="9805496"/>
            <a:ext cx="4921706" cy="22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29"/>
              </a:lnSpc>
            </a:pPr>
            <a:r>
              <a:rPr lang="en-US" sz="130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House Location Prediction  I  Presented by Group 3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783116" y="9980427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2453" y="1457911"/>
            <a:ext cx="10344446" cy="1514467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472857" y="1457911"/>
            <a:ext cx="1514467" cy="1514467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572876" y="1557931"/>
            <a:ext cx="1314431" cy="1314427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144000" y="3055850"/>
            <a:ext cx="10572750" cy="5599761"/>
            <a:chOff x="0" y="0"/>
            <a:chExt cx="14097000" cy="74663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097000" cy="7466330"/>
            </a:xfrm>
            <a:custGeom>
              <a:avLst/>
              <a:gdLst/>
              <a:ahLst/>
              <a:cxnLst/>
              <a:rect r="r" b="b" t="t" l="l"/>
              <a:pathLst>
                <a:path h="7466330" w="14097000">
                  <a:moveTo>
                    <a:pt x="0" y="0"/>
                  </a:moveTo>
                  <a:lnTo>
                    <a:pt x="14097000" y="0"/>
                  </a:lnTo>
                  <a:lnTo>
                    <a:pt x="14097000" y="7466330"/>
                  </a:lnTo>
                  <a:lnTo>
                    <a:pt x="0" y="7466330"/>
                  </a:lnTo>
                  <a:close/>
                </a:path>
              </a:pathLst>
            </a:custGeom>
            <a:blipFill>
              <a:blip r:embed="rId2"/>
              <a:stretch>
                <a:fillRect l="0" t="-21403" r="0" b="-21403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472857" y="8655611"/>
            <a:ext cx="9372602" cy="1028700"/>
            <a:chOff x="0" y="0"/>
            <a:chExt cx="12496802" cy="1371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496800" cy="1371600"/>
            </a:xfrm>
            <a:custGeom>
              <a:avLst/>
              <a:gdLst/>
              <a:ahLst/>
              <a:cxnLst/>
              <a:rect r="r" b="b" t="t" l="l"/>
              <a:pathLst>
                <a:path h="1371600" w="12496800">
                  <a:moveTo>
                    <a:pt x="0" y="0"/>
                  </a:moveTo>
                  <a:lnTo>
                    <a:pt x="12496800" y="0"/>
                  </a:lnTo>
                  <a:lnTo>
                    <a:pt x="12496800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028700" y="4142592"/>
            <a:ext cx="562070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 b="true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strategic process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793692"/>
            <a:ext cx="6457446" cy="1962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53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Checked for missing values and found that there were no missing values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0813" y="1924632"/>
            <a:ext cx="920204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1"/>
              </a:lnSpc>
            </a:pPr>
            <a:r>
              <a:rPr lang="en-US" sz="3868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Cleaning and Preprocessing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90659" y="9741461"/>
            <a:ext cx="4921706" cy="22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29"/>
              </a:lnSpc>
            </a:pPr>
            <a:r>
              <a:rPr lang="en-US" sz="130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House Location Prediction  I  Presented by Group 3</a:t>
            </a:r>
          </a:p>
        </p:txBody>
      </p:sp>
      <p:sp>
        <p:nvSpPr>
          <p:cNvPr name="AutoShape 16" id="16"/>
          <p:cNvSpPr/>
          <p:nvPr/>
        </p:nvSpPr>
        <p:spPr>
          <a:xfrm>
            <a:off x="733762" y="9916391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848"/>
            <a:ext cx="18288000" cy="10251030"/>
            <a:chOff x="0" y="0"/>
            <a:chExt cx="4816593" cy="2699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9860"/>
            </a:xfrm>
            <a:custGeom>
              <a:avLst/>
              <a:gdLst/>
              <a:ahLst/>
              <a:cxnLst/>
              <a:rect r="r" b="b" t="t" l="l"/>
              <a:pathLst>
                <a:path h="269986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860"/>
                  </a:lnTo>
                  <a:lnTo>
                    <a:pt x="0" y="2699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37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0437" y="2272695"/>
            <a:ext cx="13890599" cy="5200711"/>
          </a:xfrm>
          <a:custGeom>
            <a:avLst/>
            <a:gdLst/>
            <a:ahLst/>
            <a:cxnLst/>
            <a:rect r="r" b="b" t="t" l="l"/>
            <a:pathLst>
              <a:path h="5200711" w="13890599">
                <a:moveTo>
                  <a:pt x="0" y="0"/>
                </a:moveTo>
                <a:lnTo>
                  <a:pt x="13890600" y="0"/>
                </a:lnTo>
                <a:lnTo>
                  <a:pt x="13890600" y="5200711"/>
                </a:lnTo>
                <a:lnTo>
                  <a:pt x="0" y="5200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3" r="0" b="-565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40437" y="821271"/>
            <a:ext cx="6039996" cy="85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34"/>
              </a:lnSpc>
              <a:spcBef>
                <a:spcPct val="0"/>
              </a:spcBef>
            </a:pPr>
            <a:r>
              <a:rPr lang="en-US" b="true" sz="5024" spc="-100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Visualization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0437" y="1768408"/>
            <a:ext cx="8743094" cy="43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1"/>
              </a:lnSpc>
              <a:spcBef>
                <a:spcPct val="0"/>
              </a:spcBef>
            </a:pPr>
            <a:r>
              <a:rPr lang="en-US" b="true" sz="2536" spc="-5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Distribution of listings across towns  (Top 30)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0437" y="8185580"/>
            <a:ext cx="12482148" cy="174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6629" indent="-203315" lvl="1">
              <a:lnSpc>
                <a:spcPts val="2825"/>
              </a:lnSpc>
              <a:buFont typeface="Arial"/>
              <a:buChar char="•"/>
            </a:pPr>
            <a:r>
              <a:rPr lang="en-US" sz="1883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Lekki has the highest number of listings, far more than other towns.</a:t>
            </a:r>
          </a:p>
          <a:p>
            <a:pPr algn="l" marL="406629" indent="-203315" lvl="1">
              <a:lnSpc>
                <a:spcPts val="2825"/>
              </a:lnSpc>
              <a:buFont typeface="Arial"/>
              <a:buChar char="•"/>
            </a:pPr>
            <a:r>
              <a:rPr lang="en-US" sz="1883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Ajah, Ikoyi, and Ikeja follow but with significantly fewer listings.</a:t>
            </a:r>
          </a:p>
          <a:p>
            <a:pPr algn="l" marL="406629" indent="-203315" lvl="1">
              <a:lnSpc>
                <a:spcPts val="2825"/>
              </a:lnSpc>
              <a:buFont typeface="Arial"/>
              <a:buChar char="•"/>
            </a:pPr>
            <a:r>
              <a:rPr lang="en-US" sz="1883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The distribution is highly imbalanced, with most listings concentrated in a few towns.</a:t>
            </a:r>
          </a:p>
          <a:p>
            <a:pPr algn="l" marL="406629" indent="-203315" lvl="1">
              <a:lnSpc>
                <a:spcPts val="2825"/>
              </a:lnSpc>
              <a:buFont typeface="Arial"/>
              <a:buChar char="•"/>
            </a:pPr>
            <a:r>
              <a:rPr lang="en-US" sz="1883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Smaller towns have very few listings, which may affect model accuracy.</a:t>
            </a:r>
          </a:p>
          <a:p>
            <a:pPr algn="l" marL="0" indent="0" lvl="0">
              <a:lnSpc>
                <a:spcPts val="2825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05992" y="7759156"/>
            <a:ext cx="2286477" cy="39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1"/>
              </a:lnSpc>
              <a:spcBef>
                <a:spcPct val="0"/>
              </a:spcBef>
            </a:pPr>
            <a:r>
              <a:rPr lang="en-US" sz="2336" i="true" spc="-46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Observations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848"/>
            <a:ext cx="18288000" cy="10251030"/>
            <a:chOff x="0" y="0"/>
            <a:chExt cx="4816593" cy="2699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99860"/>
            </a:xfrm>
            <a:custGeom>
              <a:avLst/>
              <a:gdLst/>
              <a:ahLst/>
              <a:cxnLst/>
              <a:rect r="r" b="b" t="t" l="l"/>
              <a:pathLst>
                <a:path h="269986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699860"/>
                  </a:lnTo>
                  <a:lnTo>
                    <a:pt x="0" y="2699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37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33475" y="2019097"/>
            <a:ext cx="12339234" cy="6117772"/>
          </a:xfrm>
          <a:custGeom>
            <a:avLst/>
            <a:gdLst/>
            <a:ahLst/>
            <a:cxnLst/>
            <a:rect r="r" b="b" t="t" l="l"/>
            <a:pathLst>
              <a:path h="6117772" w="12339234">
                <a:moveTo>
                  <a:pt x="0" y="0"/>
                </a:moveTo>
                <a:lnTo>
                  <a:pt x="12339234" y="0"/>
                </a:lnTo>
                <a:lnTo>
                  <a:pt x="12339234" y="6117772"/>
                </a:lnTo>
                <a:lnTo>
                  <a:pt x="0" y="6117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9202" y="775612"/>
            <a:ext cx="11500579" cy="77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34"/>
              </a:lnSpc>
              <a:spcBef>
                <a:spcPct val="0"/>
              </a:spcBef>
            </a:pPr>
            <a:r>
              <a:rPr lang="en-US" b="true" sz="4524" spc="-90">
                <a:solidFill>
                  <a:srgbClr val="004A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Visualization (cont.....)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7966" y="1621248"/>
            <a:ext cx="8743094" cy="39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1"/>
              </a:lnSpc>
              <a:spcBef>
                <a:spcPct val="0"/>
              </a:spcBef>
            </a:pPr>
            <a:r>
              <a:rPr lang="en-US" b="true" sz="2336" spc="-4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Average Price Distribution by Town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2926" y="8555969"/>
            <a:ext cx="11845009" cy="1067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8785" indent="-204392" lvl="1">
              <a:lnSpc>
                <a:spcPts val="2840"/>
              </a:lnSpc>
              <a:buFont typeface="Arial"/>
              <a:buChar char="•"/>
            </a:pPr>
            <a:r>
              <a:rPr lang="en-US" sz="1893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House prices vary significantly across towns.</a:t>
            </a:r>
          </a:p>
          <a:p>
            <a:pPr algn="l" marL="408785" indent="-204392" lvl="1">
              <a:lnSpc>
                <a:spcPts val="2840"/>
              </a:lnSpc>
              <a:buFont typeface="Arial"/>
              <a:buChar char="•"/>
            </a:pPr>
            <a:r>
              <a:rPr lang="en-US" sz="1893">
                <a:solidFill>
                  <a:srgbClr val="343432"/>
                </a:solidFill>
                <a:latin typeface="Open Sauce"/>
                <a:ea typeface="Open Sauce"/>
                <a:cs typeface="Open Sauce"/>
                <a:sym typeface="Open Sauce"/>
              </a:rPr>
              <a:t>Lekki and Victoria Island have some of the highest average prices.</a:t>
            </a:r>
          </a:p>
          <a:p>
            <a:pPr algn="l" marL="0" indent="0" lvl="0">
              <a:lnSpc>
                <a:spcPts val="28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22926" y="8089244"/>
            <a:ext cx="2286477" cy="39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1"/>
              </a:lnSpc>
              <a:spcBef>
                <a:spcPct val="0"/>
              </a:spcBef>
            </a:pPr>
            <a:r>
              <a:rPr lang="en-US" sz="2336" i="true" spc="-46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Observations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575" y="375066"/>
            <a:ext cx="9838513" cy="1440397"/>
            <a:chOff x="0" y="0"/>
            <a:chExt cx="11352116" cy="1661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52149" cy="1662049"/>
            </a:xfrm>
            <a:custGeom>
              <a:avLst/>
              <a:gdLst/>
              <a:ahLst/>
              <a:cxnLst/>
              <a:rect r="r" b="b" t="t" l="l"/>
              <a:pathLst>
                <a:path h="1662049" w="113521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26017" y="375066"/>
            <a:ext cx="1440397" cy="1440397"/>
            <a:chOff x="0" y="0"/>
            <a:chExt cx="1661994" cy="16619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61922" cy="1661922"/>
            </a:xfrm>
            <a:custGeom>
              <a:avLst/>
              <a:gdLst/>
              <a:ahLst/>
              <a:cxnLst/>
              <a:rect r="r" b="b" t="t" l="l"/>
              <a:pathLst>
                <a:path h="1661922" w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221144" y="470194"/>
            <a:ext cx="1250144" cy="1250141"/>
            <a:chOff x="0" y="0"/>
            <a:chExt cx="1442472" cy="14424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466" cy="1442466"/>
            </a:xfrm>
            <a:custGeom>
              <a:avLst/>
              <a:gdLst/>
              <a:ahLst/>
              <a:cxnLst/>
              <a:rect r="r" b="b" t="t" l="l"/>
              <a:pathLst>
                <a:path h="1442466" w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22075" y="7657930"/>
            <a:ext cx="1213135" cy="1402985"/>
            <a:chOff x="0" y="0"/>
            <a:chExt cx="2152004" cy="24887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51888" cy="2488819"/>
            </a:xfrm>
            <a:custGeom>
              <a:avLst/>
              <a:gdLst/>
              <a:ahLst/>
              <a:cxnLst/>
              <a:rect r="r" b="b" t="t" l="l"/>
              <a:pathLst>
                <a:path h="2488819" w="2151888">
                  <a:moveTo>
                    <a:pt x="1075944" y="0"/>
                  </a:moveTo>
                  <a:lnTo>
                    <a:pt x="1613916" y="311023"/>
                  </a:lnTo>
                  <a:lnTo>
                    <a:pt x="2151888" y="622046"/>
                  </a:lnTo>
                  <a:lnTo>
                    <a:pt x="2151888" y="1244854"/>
                  </a:lnTo>
                  <a:lnTo>
                    <a:pt x="2151888" y="1866773"/>
                  </a:lnTo>
                  <a:lnTo>
                    <a:pt x="1613916" y="2177796"/>
                  </a:lnTo>
                  <a:lnTo>
                    <a:pt x="1075944" y="2488819"/>
                  </a:lnTo>
                  <a:lnTo>
                    <a:pt x="537972" y="2177796"/>
                  </a:lnTo>
                  <a:lnTo>
                    <a:pt x="0" y="1866773"/>
                  </a:lnTo>
                  <a:lnTo>
                    <a:pt x="0" y="1244854"/>
                  </a:lnTo>
                  <a:lnTo>
                    <a:pt x="0" y="621919"/>
                  </a:lnTo>
                  <a:lnTo>
                    <a:pt x="537972" y="311023"/>
                  </a:lnTo>
                  <a:lnTo>
                    <a:pt x="1075944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02453" y="8004995"/>
            <a:ext cx="452380" cy="708857"/>
          </a:xfrm>
          <a:custGeom>
            <a:avLst/>
            <a:gdLst/>
            <a:ahLst/>
            <a:cxnLst/>
            <a:rect r="r" b="b" t="t" l="l"/>
            <a:pathLst>
              <a:path h="708857" w="452380">
                <a:moveTo>
                  <a:pt x="0" y="0"/>
                </a:moveTo>
                <a:lnTo>
                  <a:pt x="452380" y="0"/>
                </a:lnTo>
                <a:lnTo>
                  <a:pt x="452380" y="708856"/>
                </a:lnTo>
                <a:lnTo>
                  <a:pt x="0" y="708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8643" y="3361769"/>
            <a:ext cx="511901" cy="703864"/>
          </a:xfrm>
          <a:custGeom>
            <a:avLst/>
            <a:gdLst/>
            <a:ahLst/>
            <a:cxnLst/>
            <a:rect r="r" b="b" t="t" l="l"/>
            <a:pathLst>
              <a:path h="703864" w="511901">
                <a:moveTo>
                  <a:pt x="0" y="0"/>
                </a:moveTo>
                <a:lnTo>
                  <a:pt x="511901" y="0"/>
                </a:lnTo>
                <a:lnTo>
                  <a:pt x="511901" y="703863"/>
                </a:lnTo>
                <a:lnTo>
                  <a:pt x="0" y="703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26335" y="2943346"/>
            <a:ext cx="56930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Town Distribution: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26335" y="3484395"/>
            <a:ext cx="6668455" cy="185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8"/>
              </a:lnSpc>
            </a:pPr>
            <a:r>
              <a:rPr lang="en-US" sz="254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</a:t>
            </a:r>
            <a:r>
              <a:rPr lang="en-US" sz="254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 cleaned data still shows an imbalance in the number of listings across towns, which may affect our model's performance.</a:t>
            </a:r>
          </a:p>
          <a:p>
            <a:pPr algn="l">
              <a:lnSpc>
                <a:spcPts val="3588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2126335" y="7134055"/>
            <a:ext cx="228461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Remedy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26335" y="7648405"/>
            <a:ext cx="15132965" cy="1223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9"/>
              </a:lnSpc>
            </a:pPr>
            <a:r>
              <a:rPr lang="en-US" sz="26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remedy for the imbalances observed in our town distribution, we created a boolean mask where prices of houses in the various towns is between the 15th and 85th percentiles.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6021" y="716264"/>
            <a:ext cx="11320187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4"/>
              </a:lnSpc>
            </a:pPr>
            <a:r>
              <a:rPr lang="en-US" sz="4337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Our observations after EDA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31882" y="3088028"/>
            <a:ext cx="1393521" cy="1393521"/>
            <a:chOff x="0" y="0"/>
            <a:chExt cx="491759" cy="4917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45880" y="0"/>
                  </a:moveTo>
                  <a:lnTo>
                    <a:pt x="245880" y="0"/>
                  </a:lnTo>
                  <a:cubicBezTo>
                    <a:pt x="311091" y="0"/>
                    <a:pt x="373631" y="25905"/>
                    <a:pt x="419743" y="72016"/>
                  </a:cubicBezTo>
                  <a:cubicBezTo>
                    <a:pt x="465854" y="118128"/>
                    <a:pt x="491759" y="180668"/>
                    <a:pt x="491759" y="245880"/>
                  </a:cubicBezTo>
                  <a:lnTo>
                    <a:pt x="491759" y="245880"/>
                  </a:lnTo>
                  <a:cubicBezTo>
                    <a:pt x="491759" y="381675"/>
                    <a:pt x="381675" y="491759"/>
                    <a:pt x="245880" y="491759"/>
                  </a:cubicBezTo>
                  <a:lnTo>
                    <a:pt x="245880" y="491759"/>
                  </a:lnTo>
                  <a:cubicBezTo>
                    <a:pt x="110084" y="491759"/>
                    <a:pt x="0" y="381675"/>
                    <a:pt x="0" y="245880"/>
                  </a:cubicBezTo>
                  <a:lnTo>
                    <a:pt x="0" y="245880"/>
                  </a:lnTo>
                  <a:cubicBezTo>
                    <a:pt x="0" y="110084"/>
                    <a:pt x="110084" y="0"/>
                    <a:pt x="24588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26716" y="3393003"/>
            <a:ext cx="708061" cy="679738"/>
          </a:xfrm>
          <a:custGeom>
            <a:avLst/>
            <a:gdLst/>
            <a:ahLst/>
            <a:cxnLst/>
            <a:rect r="r" b="b" t="t" l="l"/>
            <a:pathLst>
              <a:path h="679738" w="708061">
                <a:moveTo>
                  <a:pt x="0" y="0"/>
                </a:moveTo>
                <a:lnTo>
                  <a:pt x="708061" y="0"/>
                </a:lnTo>
                <a:lnTo>
                  <a:pt x="708061" y="679738"/>
                </a:lnTo>
                <a:lnTo>
                  <a:pt x="0" y="679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411893" y="3282759"/>
            <a:ext cx="685884" cy="943091"/>
          </a:xfrm>
          <a:custGeom>
            <a:avLst/>
            <a:gdLst/>
            <a:ahLst/>
            <a:cxnLst/>
            <a:rect r="r" b="b" t="t" l="l"/>
            <a:pathLst>
              <a:path h="943091" w="685884">
                <a:moveTo>
                  <a:pt x="0" y="0"/>
                </a:moveTo>
                <a:lnTo>
                  <a:pt x="685884" y="0"/>
                </a:lnTo>
                <a:lnTo>
                  <a:pt x="685884" y="943091"/>
                </a:lnTo>
                <a:lnTo>
                  <a:pt x="0" y="943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716693" y="2831028"/>
            <a:ext cx="5693095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299" b="true">
                <a:solidFill>
                  <a:srgbClr val="004AAD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Numerical Features: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97668" y="3288228"/>
            <a:ext cx="6783226" cy="2764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8"/>
              </a:lnSpc>
            </a:pPr>
            <a:r>
              <a:rPr lang="en-US" sz="254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</a:t>
            </a:r>
            <a:r>
              <a:rPr lang="en-US" sz="2545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e descriptive statistics confirm that price values are in millions, ranging from ₦0.09 million to ₦322 million. Other features like bedrooms, bathrooms and toilets have consistent ranges without extreme outliers.</a:t>
            </a:r>
          </a:p>
          <a:p>
            <a:pPr algn="l">
              <a:lnSpc>
                <a:spcPts val="3588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9126017" y="2892409"/>
            <a:ext cx="1393521" cy="1393521"/>
            <a:chOff x="0" y="0"/>
            <a:chExt cx="491759" cy="49175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91759" cy="491759"/>
            </a:xfrm>
            <a:custGeom>
              <a:avLst/>
              <a:gdLst/>
              <a:ahLst/>
              <a:cxnLst/>
              <a:rect r="r" b="b" t="t" l="l"/>
              <a:pathLst>
                <a:path h="491759" w="491759">
                  <a:moveTo>
                    <a:pt x="245880" y="0"/>
                  </a:moveTo>
                  <a:lnTo>
                    <a:pt x="245880" y="0"/>
                  </a:lnTo>
                  <a:cubicBezTo>
                    <a:pt x="311091" y="0"/>
                    <a:pt x="373631" y="25905"/>
                    <a:pt x="419743" y="72016"/>
                  </a:cubicBezTo>
                  <a:cubicBezTo>
                    <a:pt x="465854" y="118128"/>
                    <a:pt x="491759" y="180668"/>
                    <a:pt x="491759" y="245880"/>
                  </a:cubicBezTo>
                  <a:lnTo>
                    <a:pt x="491759" y="245880"/>
                  </a:lnTo>
                  <a:cubicBezTo>
                    <a:pt x="491759" y="381675"/>
                    <a:pt x="381675" y="491759"/>
                    <a:pt x="245880" y="491759"/>
                  </a:cubicBezTo>
                  <a:lnTo>
                    <a:pt x="245880" y="491759"/>
                  </a:lnTo>
                  <a:cubicBezTo>
                    <a:pt x="110084" y="491759"/>
                    <a:pt x="0" y="381675"/>
                    <a:pt x="0" y="245880"/>
                  </a:cubicBezTo>
                  <a:lnTo>
                    <a:pt x="0" y="245880"/>
                  </a:lnTo>
                  <a:cubicBezTo>
                    <a:pt x="0" y="110084"/>
                    <a:pt x="110084" y="0"/>
                    <a:pt x="24588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91759" cy="529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9492186" y="3249301"/>
            <a:ext cx="708061" cy="679738"/>
          </a:xfrm>
          <a:custGeom>
            <a:avLst/>
            <a:gdLst/>
            <a:ahLst/>
            <a:cxnLst/>
            <a:rect r="r" b="b" t="t" l="l"/>
            <a:pathLst>
              <a:path h="679738" w="708061">
                <a:moveTo>
                  <a:pt x="0" y="0"/>
                </a:moveTo>
                <a:lnTo>
                  <a:pt x="708060" y="0"/>
                </a:lnTo>
                <a:lnTo>
                  <a:pt x="708060" y="679738"/>
                </a:lnTo>
                <a:lnTo>
                  <a:pt x="0" y="679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96258" y="-1706400"/>
            <a:ext cx="11773266" cy="13699801"/>
            <a:chOff x="0" y="0"/>
            <a:chExt cx="6985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96518" y="-847389"/>
            <a:ext cx="4234367" cy="4927264"/>
            <a:chOff x="0" y="0"/>
            <a:chExt cx="6985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2280444" y="9173857"/>
            <a:ext cx="4921706" cy="223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29"/>
              </a:lnSpc>
            </a:pPr>
            <a:r>
              <a:rPr lang="en-US" sz="1306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House Location Prediction  I  Presented by Group 3</a:t>
            </a:r>
          </a:p>
        </p:txBody>
      </p:sp>
      <p:sp>
        <p:nvSpPr>
          <p:cNvPr name="AutoShape 9" id="9"/>
          <p:cNvSpPr/>
          <p:nvPr/>
        </p:nvSpPr>
        <p:spPr>
          <a:xfrm>
            <a:off x="6223547" y="9348788"/>
            <a:ext cx="6615702" cy="0"/>
          </a:xfrm>
          <a:prstGeom prst="line">
            <a:avLst/>
          </a:prstGeom>
          <a:ln cap="flat" w="95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526702" y="1307529"/>
            <a:ext cx="7445817" cy="7364884"/>
          </a:xfrm>
          <a:custGeom>
            <a:avLst/>
            <a:gdLst/>
            <a:ahLst/>
            <a:cxnLst/>
            <a:rect r="r" b="b" t="t" l="l"/>
            <a:pathLst>
              <a:path h="7364884" w="7445817">
                <a:moveTo>
                  <a:pt x="0" y="0"/>
                </a:moveTo>
                <a:lnTo>
                  <a:pt x="7445817" y="0"/>
                </a:lnTo>
                <a:lnTo>
                  <a:pt x="7445817" y="7364884"/>
                </a:lnTo>
                <a:lnTo>
                  <a:pt x="0" y="7364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09836" y="2893352"/>
            <a:ext cx="3288191" cy="894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7"/>
              </a:lnSpc>
            </a:pPr>
            <a:r>
              <a:rPr lang="en-US" sz="6637" b="true">
                <a:solidFill>
                  <a:srgbClr val="004AAD"/>
                </a:solidFill>
                <a:latin typeface="Georgia Pro Condensed Bold"/>
                <a:ea typeface="Georgia Pro Condensed Bold"/>
                <a:cs typeface="Georgia Pro Condensed Bold"/>
                <a:sym typeface="Georgia Pro Condensed Bold"/>
              </a:rPr>
              <a:t>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DAGfh2njVbw</dc:identifier>
  <dcterms:modified xsi:type="dcterms:W3CDTF">2011-08-01T06:04:30Z</dcterms:modified>
  <cp:revision>1</cp:revision>
  <dc:title>Presented by Group 3</dc:title>
</cp:coreProperties>
</file>