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ru-RU" smtClean="0"/>
              <a:t>Образец заголовка</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FEAD03C-F4E5-425E-BF22-9B4BA9B28253}" type="datetimeFigureOut">
              <a:rPr lang="ru-RU" smtClean="0"/>
              <a:t>26.10.2022</a:t>
            </a:fld>
            <a:endParaRPr lang="ru-RU"/>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ru-RU"/>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F43623A-2756-4800-80E0-44E4DE99AF9D}" type="slidenum">
              <a:rPr lang="ru-RU" smtClean="0"/>
              <a:t>‹#›</a:t>
            </a:fld>
            <a:endParaRPr lang="ru-RU"/>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586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FEAD03C-F4E5-425E-BF22-9B4BA9B28253}" type="datetimeFigureOut">
              <a:rPr lang="ru-RU" smtClean="0"/>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43623A-2756-4800-80E0-44E4DE99AF9D}" type="slidenum">
              <a:rPr lang="ru-RU" smtClean="0"/>
              <a:t>‹#›</a:t>
            </a:fld>
            <a:endParaRPr lang="ru-RU"/>
          </a:p>
        </p:txBody>
      </p:sp>
    </p:spTree>
    <p:extLst>
      <p:ext uri="{BB962C8B-B14F-4D97-AF65-F5344CB8AC3E}">
        <p14:creationId xmlns:p14="http://schemas.microsoft.com/office/powerpoint/2010/main" val="149702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FEAD03C-F4E5-425E-BF22-9B4BA9B28253}" type="datetimeFigureOut">
              <a:rPr lang="ru-RU" smtClean="0"/>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43623A-2756-4800-80E0-44E4DE99AF9D}" type="slidenum">
              <a:rPr lang="ru-RU" smtClean="0"/>
              <a:t>‹#›</a:t>
            </a:fld>
            <a:endParaRPr lang="ru-RU"/>
          </a:p>
        </p:txBody>
      </p:sp>
    </p:spTree>
    <p:extLst>
      <p:ext uri="{BB962C8B-B14F-4D97-AF65-F5344CB8AC3E}">
        <p14:creationId xmlns:p14="http://schemas.microsoft.com/office/powerpoint/2010/main" val="67650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FEAD03C-F4E5-425E-BF22-9B4BA9B28253}" type="datetimeFigureOut">
              <a:rPr lang="ru-RU" smtClean="0"/>
              <a:t>26.10.2022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43623A-2756-4800-80E0-44E4DE99AF9D}" type="slidenum">
              <a:rPr lang="ru-RU" smtClean="0"/>
              <a:t>‹#›</a:t>
            </a:fld>
            <a:endParaRPr lang="ru-RU"/>
          </a:p>
        </p:txBody>
      </p:sp>
    </p:spTree>
    <p:extLst>
      <p:ext uri="{BB962C8B-B14F-4D97-AF65-F5344CB8AC3E}">
        <p14:creationId xmlns:p14="http://schemas.microsoft.com/office/powerpoint/2010/main" val="269992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FEAD03C-F4E5-425E-BF22-9B4BA9B28253}" type="datetimeFigureOut">
              <a:rPr lang="ru-RU" smtClean="0"/>
              <a:t>26.10.2022</a:t>
            </a:fld>
            <a:endParaRPr lang="ru-RU"/>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F43623A-2756-4800-80E0-44E4DE99AF9D}" type="slidenum">
              <a:rPr lang="ru-RU" smtClean="0"/>
              <a:t>‹#›</a:t>
            </a:fld>
            <a:endParaRPr lang="ru-RU"/>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9733994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FEAD03C-F4E5-425E-BF22-9B4BA9B28253}" type="datetimeFigureOut">
              <a:rPr lang="ru-RU" smtClean="0"/>
              <a:t>26.10.2022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F43623A-2756-4800-80E0-44E4DE99AF9D}" type="slidenum">
              <a:rPr lang="ru-RU" smtClean="0"/>
              <a:t>‹#›</a:t>
            </a:fld>
            <a:endParaRPr lang="ru-RU"/>
          </a:p>
        </p:txBody>
      </p:sp>
    </p:spTree>
    <p:extLst>
      <p:ext uri="{BB962C8B-B14F-4D97-AF65-F5344CB8AC3E}">
        <p14:creationId xmlns:p14="http://schemas.microsoft.com/office/powerpoint/2010/main" val="90343434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57300" y="2909102"/>
            <a:ext cx="4800600" cy="299639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33864" y="2909102"/>
            <a:ext cx="4800600" cy="299639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FEAD03C-F4E5-425E-BF22-9B4BA9B28253}" type="datetimeFigureOut">
              <a:rPr lang="ru-RU" smtClean="0"/>
              <a:t>26.10.2022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F43623A-2756-4800-80E0-44E4DE99AF9D}" type="slidenum">
              <a:rPr lang="ru-RU" smtClean="0"/>
              <a:t>‹#›</a:t>
            </a:fld>
            <a:endParaRPr lang="ru-RU"/>
          </a:p>
        </p:txBody>
      </p:sp>
    </p:spTree>
    <p:extLst>
      <p:ext uri="{BB962C8B-B14F-4D97-AF65-F5344CB8AC3E}">
        <p14:creationId xmlns:p14="http://schemas.microsoft.com/office/powerpoint/2010/main" val="429082526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FEAD03C-F4E5-425E-BF22-9B4BA9B28253}" type="datetimeFigureOut">
              <a:rPr lang="ru-RU" smtClean="0"/>
              <a:t>26.10.2022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F43623A-2756-4800-80E0-44E4DE99AF9D}" type="slidenum">
              <a:rPr lang="ru-RU" smtClean="0"/>
              <a:t>‹#›</a:t>
            </a:fld>
            <a:endParaRPr lang="ru-RU"/>
          </a:p>
        </p:txBody>
      </p:sp>
    </p:spTree>
    <p:extLst>
      <p:ext uri="{BB962C8B-B14F-4D97-AF65-F5344CB8AC3E}">
        <p14:creationId xmlns:p14="http://schemas.microsoft.com/office/powerpoint/2010/main" val="68670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AD03C-F4E5-425E-BF22-9B4BA9B28253}" type="datetimeFigureOut">
              <a:rPr lang="ru-RU" smtClean="0"/>
              <a:t>26.10.2022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F43623A-2756-4800-80E0-44E4DE99AF9D}" type="slidenum">
              <a:rPr lang="ru-RU" smtClean="0"/>
              <a:t>‹#›</a:t>
            </a:fld>
            <a:endParaRPr lang="ru-RU"/>
          </a:p>
        </p:txBody>
      </p:sp>
    </p:spTree>
    <p:extLst>
      <p:ext uri="{BB962C8B-B14F-4D97-AF65-F5344CB8AC3E}">
        <p14:creationId xmlns:p14="http://schemas.microsoft.com/office/powerpoint/2010/main" val="4279221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ru-RU" smtClean="0"/>
              <a:t>Образец заголовка</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65051" y="6375679"/>
            <a:ext cx="1233355" cy="348462"/>
          </a:xfrm>
        </p:spPr>
        <p:txBody>
          <a:bodyPr/>
          <a:lstStyle/>
          <a:p>
            <a:fld id="{6FEAD03C-F4E5-425E-BF22-9B4BA9B28253}" type="datetimeFigureOut">
              <a:rPr lang="ru-RU" smtClean="0"/>
              <a:t>26.10.2022</a:t>
            </a:fld>
            <a:endParaRPr lang="ru-RU"/>
          </a:p>
        </p:txBody>
      </p:sp>
      <p:sp>
        <p:nvSpPr>
          <p:cNvPr id="6" name="Footer Placeholder 5"/>
          <p:cNvSpPr>
            <a:spLocks noGrp="1"/>
          </p:cNvSpPr>
          <p:nvPr>
            <p:ph type="ftr" sz="quarter" idx="11"/>
          </p:nvPr>
        </p:nvSpPr>
        <p:spPr>
          <a:xfrm>
            <a:off x="2103620" y="6375679"/>
            <a:ext cx="3482179" cy="345796"/>
          </a:xfrm>
        </p:spPr>
        <p:txBody>
          <a:bodyPr/>
          <a:lstStyle/>
          <a:p>
            <a:endParaRPr lang="ru-RU"/>
          </a:p>
        </p:txBody>
      </p:sp>
      <p:sp>
        <p:nvSpPr>
          <p:cNvPr id="7" name="Slide Number Placeholder 6"/>
          <p:cNvSpPr>
            <a:spLocks noGrp="1"/>
          </p:cNvSpPr>
          <p:nvPr>
            <p:ph type="sldNum" sz="quarter" idx="12"/>
          </p:nvPr>
        </p:nvSpPr>
        <p:spPr>
          <a:xfrm>
            <a:off x="5691014" y="6375679"/>
            <a:ext cx="1232456" cy="345796"/>
          </a:xfrm>
        </p:spPr>
        <p:txBody>
          <a:bodyPr/>
          <a:lstStyle/>
          <a:p>
            <a:fld id="{9F43623A-2756-4800-80E0-44E4DE99AF9D}" type="slidenum">
              <a:rPr lang="ru-RU" smtClean="0"/>
              <a:t>‹#›</a:t>
            </a:fld>
            <a:endParaRPr lang="ru-RU"/>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978784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65950" y="6375679"/>
            <a:ext cx="1232456" cy="348462"/>
          </a:xfrm>
        </p:spPr>
        <p:txBody>
          <a:bodyPr/>
          <a:lstStyle/>
          <a:p>
            <a:fld id="{6FEAD03C-F4E5-425E-BF22-9B4BA9B28253}" type="datetimeFigureOut">
              <a:rPr lang="ru-RU" smtClean="0"/>
              <a:t>26.10.2022</a:t>
            </a:fld>
            <a:endParaRPr lang="ru-RU"/>
          </a:p>
        </p:txBody>
      </p:sp>
      <p:sp>
        <p:nvSpPr>
          <p:cNvPr id="6" name="Footer Placeholder 5"/>
          <p:cNvSpPr>
            <a:spLocks noGrp="1"/>
          </p:cNvSpPr>
          <p:nvPr>
            <p:ph type="ftr" sz="quarter" idx="11"/>
          </p:nvPr>
        </p:nvSpPr>
        <p:spPr>
          <a:xfrm>
            <a:off x="2103621" y="6375679"/>
            <a:ext cx="3482178" cy="345796"/>
          </a:xfrm>
        </p:spPr>
        <p:txBody>
          <a:bodyPr/>
          <a:lstStyle/>
          <a:p>
            <a:endParaRPr lang="ru-RU"/>
          </a:p>
        </p:txBody>
      </p:sp>
      <p:sp>
        <p:nvSpPr>
          <p:cNvPr id="7" name="Slide Number Placeholder 6"/>
          <p:cNvSpPr>
            <a:spLocks noGrp="1"/>
          </p:cNvSpPr>
          <p:nvPr>
            <p:ph type="sldNum" sz="quarter" idx="12"/>
          </p:nvPr>
        </p:nvSpPr>
        <p:spPr>
          <a:xfrm>
            <a:off x="5687568" y="6375679"/>
            <a:ext cx="1234440" cy="345796"/>
          </a:xfrm>
        </p:spPr>
        <p:txBody>
          <a:bodyPr/>
          <a:lstStyle/>
          <a:p>
            <a:fld id="{9F43623A-2756-4800-80E0-44E4DE99AF9D}" type="slidenum">
              <a:rPr lang="ru-RU" smtClean="0"/>
              <a:t>‹#›</a:t>
            </a:fld>
            <a:endParaRPr lang="ru-RU"/>
          </a:p>
        </p:txBody>
      </p:sp>
    </p:spTree>
    <p:extLst>
      <p:ext uri="{BB962C8B-B14F-4D97-AF65-F5344CB8AC3E}">
        <p14:creationId xmlns:p14="http://schemas.microsoft.com/office/powerpoint/2010/main" val="324061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FEAD03C-F4E5-425E-BF22-9B4BA9B28253}" type="datetimeFigureOut">
              <a:rPr lang="ru-RU" smtClean="0"/>
              <a:t>26.10.2022</a:t>
            </a:fld>
            <a:endParaRPr lang="ru-RU"/>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ru-RU"/>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F43623A-2756-4800-80E0-44E4DE99AF9D}" type="slidenum">
              <a:rPr lang="ru-RU" smtClean="0"/>
              <a:t>‹#›</a:t>
            </a:fld>
            <a:endParaRPr lang="ru-RU"/>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56037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ozilla.org/ru/docs/Glossary/undefin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067738" y="1903615"/>
            <a:ext cx="7890909" cy="2808364"/>
          </a:xfrm>
        </p:spPr>
        <p:txBody>
          <a:bodyPr/>
          <a:lstStyle/>
          <a:p>
            <a:r>
              <a:rPr lang="en-US" dirty="0" smtClean="0"/>
              <a:t>JAVASCRIPT</a:t>
            </a:r>
            <a:endParaRPr lang="ru-RU" u="sng"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178400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Операторы</a:t>
            </a:r>
            <a:endParaRPr lang="en-US" dirty="0"/>
          </a:p>
        </p:txBody>
      </p:sp>
      <p:sp>
        <p:nvSpPr>
          <p:cNvPr id="3" name="Content Placeholder 2"/>
          <p:cNvSpPr>
            <a:spLocks noGrp="1"/>
          </p:cNvSpPr>
          <p:nvPr>
            <p:ph idx="1"/>
          </p:nvPr>
        </p:nvSpPr>
        <p:spPr>
          <a:xfrm>
            <a:off x="1095172" y="1293223"/>
            <a:ext cx="10178322" cy="4598126"/>
          </a:xfrm>
        </p:spPr>
        <p:txBody>
          <a:bodyPr>
            <a:normAutofit/>
          </a:bodyPr>
          <a:lstStyle/>
          <a:p>
            <a:r>
              <a:rPr lang="ru-RU" dirty="0" smtClean="0"/>
              <a:t>Сложение, конкатинация (+)  </a:t>
            </a:r>
            <a:r>
              <a:rPr lang="ru-RU" dirty="0"/>
              <a:t>Используется для сложения двух чисел или склеивания двух строк вместе.</a:t>
            </a:r>
          </a:p>
          <a:p>
            <a:r>
              <a:rPr lang="ru-RU" dirty="0" smtClean="0"/>
              <a:t> </a:t>
            </a:r>
            <a:r>
              <a:rPr lang="ru-RU" dirty="0"/>
              <a:t>Вычитание, Умножение, </a:t>
            </a:r>
            <a:r>
              <a:rPr lang="ru-RU" dirty="0" smtClean="0"/>
              <a:t>Деление ( -, * , / )  Математика</a:t>
            </a:r>
          </a:p>
          <a:p>
            <a:r>
              <a:rPr lang="ru-RU" dirty="0" smtClean="0"/>
              <a:t>Присвоение (=) Присваивает значение переменной</a:t>
            </a:r>
          </a:p>
          <a:p>
            <a:r>
              <a:rPr lang="ru-RU" dirty="0" smtClean="0"/>
              <a:t>Равенство (==, ===) Строгое, нестрогое делает проверку на равентсво и возращает </a:t>
            </a:r>
            <a:r>
              <a:rPr lang="en-US" dirty="0" smtClean="0"/>
              <a:t>true </a:t>
            </a:r>
            <a:r>
              <a:rPr lang="ru-RU" dirty="0" smtClean="0"/>
              <a:t>или </a:t>
            </a:r>
            <a:r>
              <a:rPr lang="en-US" dirty="0" smtClean="0"/>
              <a:t>false</a:t>
            </a:r>
          </a:p>
          <a:p>
            <a:r>
              <a:rPr lang="ru-RU" dirty="0" smtClean="0"/>
              <a:t>Отрицание (! ) Возращает противоположное значение</a:t>
            </a:r>
          </a:p>
          <a:p>
            <a:r>
              <a:rPr lang="ru-RU" dirty="0" smtClean="0"/>
              <a:t>Сложение, вычитание, деление, умножение с присвоением (+=</a:t>
            </a:r>
            <a:r>
              <a:rPr lang="en-US" dirty="0" smtClean="0"/>
              <a:t>, -=, *= , /=)</a:t>
            </a:r>
            <a:endParaRPr lang="ru-RU" dirty="0" smtClean="0"/>
          </a:p>
          <a:p>
            <a:r>
              <a:rPr lang="ru-RU" dirty="0" smtClean="0"/>
              <a:t>Операторы сравнения (</a:t>
            </a:r>
            <a:r>
              <a:rPr lang="en-US" dirty="0" smtClean="0"/>
              <a:t>&gt; , &lt; , &gt;=, &lt;=,</a:t>
            </a:r>
            <a:r>
              <a:rPr lang="ru-RU" dirty="0"/>
              <a:t> !==</a:t>
            </a:r>
            <a:r>
              <a:rPr lang="en-US" dirty="0" smtClean="0"/>
              <a:t>)</a:t>
            </a:r>
          </a:p>
          <a:p>
            <a:r>
              <a:rPr lang="ru-RU" dirty="0" smtClean="0"/>
              <a:t>Логические операторы ( </a:t>
            </a:r>
            <a:r>
              <a:rPr lang="en-US" dirty="0" smtClean="0"/>
              <a:t>&amp;&amp; , ||) </a:t>
            </a:r>
            <a:r>
              <a:rPr lang="ru-RU" dirty="0" smtClean="0"/>
              <a:t>И, ИЛИ</a:t>
            </a:r>
          </a:p>
          <a:p>
            <a:pPr marL="0" indent="0">
              <a:buNone/>
            </a:pPr>
            <a:r>
              <a:rPr lang="ru-RU" b="1" dirty="0"/>
              <a:t>	</a:t>
            </a:r>
            <a:endParaRPr lang="ru-RU" dirty="0"/>
          </a:p>
          <a:p>
            <a:endParaRPr lang="en-US" dirty="0"/>
          </a:p>
        </p:txBody>
      </p:sp>
      <p:sp>
        <p:nvSpPr>
          <p:cNvPr id="11" name="Rectangle 4"/>
          <p:cNvSpPr>
            <a:spLocks noChangeArrowheads="1"/>
          </p:cNvSpPr>
          <p:nvPr/>
        </p:nvSpPr>
        <p:spPr bwMode="auto">
          <a:xfrm>
            <a:off x="1538973" y="3762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3003550" y="39004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1095172" y="23723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5026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499951"/>
            <a:ext cx="10178322" cy="1492132"/>
          </a:xfrm>
        </p:spPr>
        <p:txBody>
          <a:bodyPr/>
          <a:lstStyle/>
          <a:p>
            <a:r>
              <a:rPr lang="ru-RU" dirty="0" smtClean="0"/>
              <a:t>Условные конструкции</a:t>
            </a:r>
            <a:endParaRPr lang="en-US" dirty="0"/>
          </a:p>
        </p:txBody>
      </p:sp>
      <p:sp>
        <p:nvSpPr>
          <p:cNvPr id="5" name="Content Placeholder 4"/>
          <p:cNvSpPr>
            <a:spLocks noGrp="1"/>
          </p:cNvSpPr>
          <p:nvPr>
            <p:ph idx="1"/>
          </p:nvPr>
        </p:nvSpPr>
        <p:spPr/>
        <p:txBody>
          <a:bodyPr/>
          <a:lstStyle/>
          <a:p>
            <a:pPr lvl="0"/>
            <a:r>
              <a:rPr lang="en-US" altLang="en-US" dirty="0" err="1" smtClean="0">
                <a:solidFill>
                  <a:schemeClr val="tx1">
                    <a:lumMod val="50000"/>
                    <a:lumOff val="50000"/>
                  </a:schemeClr>
                </a:solidFill>
                <a:latin typeface="Corbel" panose="020B0503020204020204" pitchFamily="34" charset="0"/>
              </a:rPr>
              <a:t>Условия</a:t>
            </a:r>
            <a:r>
              <a:rPr lang="en-US" altLang="en-US" dirty="0" smtClean="0">
                <a:solidFill>
                  <a:schemeClr val="tx1">
                    <a:lumMod val="50000"/>
                    <a:lumOff val="50000"/>
                  </a:schemeClr>
                </a:solidFill>
                <a:latin typeface="Corbel" panose="020B0503020204020204" pitchFamily="34" charset="0"/>
              </a:rPr>
              <a:t> </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это</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конструкции</a:t>
            </a:r>
            <a:r>
              <a:rPr lang="en-US" altLang="en-US" dirty="0">
                <a:solidFill>
                  <a:schemeClr val="tx1">
                    <a:lumMod val="50000"/>
                    <a:lumOff val="50000"/>
                  </a:schemeClr>
                </a:solidFill>
                <a:latin typeface="Corbel" panose="020B0503020204020204" pitchFamily="34" charset="0"/>
              </a:rPr>
              <a:t> в </a:t>
            </a:r>
            <a:r>
              <a:rPr lang="en-US" altLang="en-US" dirty="0" err="1">
                <a:solidFill>
                  <a:schemeClr val="tx1">
                    <a:lumMod val="50000"/>
                    <a:lumOff val="50000"/>
                  </a:schemeClr>
                </a:solidFill>
                <a:latin typeface="Corbel" panose="020B0503020204020204" pitchFamily="34" charset="0"/>
              </a:rPr>
              <a:t>коде</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которые</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позволяют</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проверить</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истинность</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или</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ложность</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выражения</a:t>
            </a:r>
            <a:r>
              <a:rPr lang="en-US" altLang="en-US" dirty="0">
                <a:solidFill>
                  <a:schemeClr val="tx1">
                    <a:lumMod val="50000"/>
                    <a:lumOff val="50000"/>
                  </a:schemeClr>
                </a:solidFill>
                <a:latin typeface="Corbel" panose="020B0503020204020204" pitchFamily="34" charset="0"/>
              </a:rPr>
              <a:t> и </a:t>
            </a:r>
            <a:r>
              <a:rPr lang="en-US" altLang="en-US" dirty="0" err="1">
                <a:solidFill>
                  <a:schemeClr val="tx1">
                    <a:lumMod val="50000"/>
                    <a:lumOff val="50000"/>
                  </a:schemeClr>
                </a:solidFill>
                <a:latin typeface="Corbel" panose="020B0503020204020204" pitchFamily="34" charset="0"/>
              </a:rPr>
              <a:t>выполнить</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другой</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код</a:t>
            </a:r>
            <a:r>
              <a:rPr lang="en-US" altLang="en-US" dirty="0">
                <a:solidFill>
                  <a:schemeClr val="tx1">
                    <a:lumMod val="50000"/>
                    <a:lumOff val="50000"/>
                  </a:schemeClr>
                </a:solidFill>
                <a:latin typeface="Corbel" panose="020B0503020204020204" pitchFamily="34" charset="0"/>
              </a:rPr>
              <a:t> в </a:t>
            </a:r>
            <a:r>
              <a:rPr lang="en-US" altLang="en-US" dirty="0" err="1">
                <a:solidFill>
                  <a:schemeClr val="tx1">
                    <a:lumMod val="50000"/>
                    <a:lumOff val="50000"/>
                  </a:schemeClr>
                </a:solidFill>
                <a:latin typeface="Corbel" panose="020B0503020204020204" pitchFamily="34" charset="0"/>
              </a:rPr>
              <a:t>зависимости</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от</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полученного</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результата</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Самая</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распространённая</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форма</a:t>
            </a:r>
            <a:r>
              <a:rPr lang="en-US" altLang="en-US" dirty="0">
                <a:solidFill>
                  <a:schemeClr val="tx1">
                    <a:lumMod val="50000"/>
                    <a:lumOff val="50000"/>
                  </a:schemeClr>
                </a:solidFill>
                <a:latin typeface="Corbel" panose="020B0503020204020204" pitchFamily="34" charset="0"/>
              </a:rPr>
              <a:t> </a:t>
            </a:r>
            <a:r>
              <a:rPr lang="en-US" altLang="en-US" dirty="0" err="1">
                <a:solidFill>
                  <a:schemeClr val="tx1">
                    <a:lumMod val="50000"/>
                    <a:lumOff val="50000"/>
                  </a:schemeClr>
                </a:solidFill>
                <a:latin typeface="Corbel" panose="020B0503020204020204" pitchFamily="34" charset="0"/>
              </a:rPr>
              <a:t>условия</a:t>
            </a:r>
            <a:r>
              <a:rPr lang="en-US" altLang="en-US" dirty="0">
                <a:solidFill>
                  <a:schemeClr val="tx1">
                    <a:lumMod val="50000"/>
                    <a:lumOff val="50000"/>
                  </a:schemeClr>
                </a:solidFill>
                <a:latin typeface="Corbel" panose="020B0503020204020204" pitchFamily="34" charset="0"/>
              </a:rPr>
              <a:t> — </a:t>
            </a:r>
            <a:r>
              <a:rPr lang="en-US" altLang="en-US" dirty="0" err="1">
                <a:solidFill>
                  <a:schemeClr val="tx1">
                    <a:lumMod val="50000"/>
                    <a:lumOff val="50000"/>
                  </a:schemeClr>
                </a:solidFill>
                <a:latin typeface="Corbel" panose="020B0503020204020204" pitchFamily="34" charset="0"/>
              </a:rPr>
              <a:t>инструкция</a:t>
            </a:r>
            <a:r>
              <a:rPr lang="en-US" altLang="en-US" dirty="0">
                <a:solidFill>
                  <a:schemeClr val="tx1">
                    <a:lumMod val="50000"/>
                    <a:lumOff val="50000"/>
                  </a:schemeClr>
                </a:solidFill>
                <a:latin typeface="Corbel" panose="020B0503020204020204" pitchFamily="34" charset="0"/>
              </a:rPr>
              <a:t> if ... else</a:t>
            </a:r>
            <a:r>
              <a:rPr lang="en-US" altLang="en-US" dirty="0">
                <a:solidFill>
                  <a:srgbClr val="FFFFFF"/>
                </a:solidFill>
                <a:latin typeface="Corbel" panose="020B0503020204020204" pitchFamily="34" charset="0"/>
              </a:rPr>
              <a:t>.</a:t>
            </a:r>
            <a:r>
              <a:rPr lang="en-US" altLang="en-US" sz="1800" dirty="0">
                <a:solidFill>
                  <a:schemeClr val="tx1"/>
                </a:solidFill>
                <a:latin typeface="Corbel" panose="020B0503020204020204" pitchFamily="34" charset="0"/>
              </a:rPr>
              <a:t> </a:t>
            </a:r>
            <a:endParaRPr lang="en-US" altLang="en-US" sz="3200" dirty="0">
              <a:solidFill>
                <a:schemeClr val="tx1"/>
              </a:solidFill>
              <a:latin typeface="Corbel" panose="020B0503020204020204" pitchFamily="34" charset="0"/>
            </a:endParaRPr>
          </a:p>
          <a:p>
            <a:endParaRPr lang="en-US" dirty="0">
              <a:latin typeface="Corbel" panose="020B0503020204020204" pitchFamily="34" charset="0"/>
            </a:endParaRPr>
          </a:p>
        </p:txBody>
      </p:sp>
      <p:pic>
        <p:nvPicPr>
          <p:cNvPr id="6" name="Picture 5"/>
          <p:cNvPicPr>
            <a:picLocks noChangeAspect="1"/>
          </p:cNvPicPr>
          <p:nvPr/>
        </p:nvPicPr>
        <p:blipFill>
          <a:blip r:embed="rId2"/>
          <a:stretch>
            <a:fillRect/>
          </a:stretch>
        </p:blipFill>
        <p:spPr>
          <a:xfrm>
            <a:off x="1565229" y="3586706"/>
            <a:ext cx="5018451" cy="2576382"/>
          </a:xfrm>
          <a:prstGeom prst="rect">
            <a:avLst/>
          </a:prstGeom>
        </p:spPr>
      </p:pic>
    </p:spTree>
    <p:extLst>
      <p:ext uri="{BB962C8B-B14F-4D97-AF65-F5344CB8AC3E}">
        <p14:creationId xmlns:p14="http://schemas.microsoft.com/office/powerpoint/2010/main" val="1801766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Домашнее задание</a:t>
            </a:r>
            <a:endParaRPr lang="en-US" dirty="0"/>
          </a:p>
        </p:txBody>
      </p:sp>
      <p:sp>
        <p:nvSpPr>
          <p:cNvPr id="3" name="Content Placeholder 2"/>
          <p:cNvSpPr>
            <a:spLocks noGrp="1"/>
          </p:cNvSpPr>
          <p:nvPr>
            <p:ph idx="1"/>
          </p:nvPr>
        </p:nvSpPr>
        <p:spPr>
          <a:xfrm>
            <a:off x="1251678" y="1382337"/>
            <a:ext cx="10178322" cy="5005937"/>
          </a:xfrm>
        </p:spPr>
        <p:txBody>
          <a:bodyPr>
            <a:normAutofit/>
          </a:bodyPr>
          <a:lstStyle/>
          <a:p>
            <a:r>
              <a:rPr lang="ru-RU" dirty="0" smtClean="0"/>
              <a:t> </a:t>
            </a:r>
            <a:r>
              <a:rPr lang="ru-RU" dirty="0"/>
              <a:t>Обьявите две переменные </a:t>
            </a:r>
            <a:r>
              <a:rPr lang="en-US" dirty="0"/>
              <a:t>student, mentor </a:t>
            </a:r>
            <a:endParaRPr lang="en-US" dirty="0" smtClean="0"/>
          </a:p>
          <a:p>
            <a:pPr marL="0" indent="0">
              <a:buNone/>
            </a:pPr>
            <a:r>
              <a:rPr lang="ru-RU" dirty="0" smtClean="0"/>
              <a:t>Запишите </a:t>
            </a:r>
            <a:r>
              <a:rPr lang="ru-RU" dirty="0"/>
              <a:t>строку "</a:t>
            </a:r>
            <a:r>
              <a:rPr lang="en-US" dirty="0"/>
              <a:t>I want </a:t>
            </a:r>
            <a:r>
              <a:rPr lang="en-US" dirty="0" smtClean="0"/>
              <a:t>to</a:t>
            </a:r>
            <a:r>
              <a:rPr lang="ru-RU" dirty="0" smtClean="0"/>
              <a:t> </a:t>
            </a:r>
            <a:r>
              <a:rPr lang="en-US" dirty="0" smtClean="0"/>
              <a:t>be </a:t>
            </a:r>
            <a:r>
              <a:rPr lang="en-US" dirty="0"/>
              <a:t>a great programmer" </a:t>
            </a:r>
            <a:r>
              <a:rPr lang="ru-RU" dirty="0"/>
              <a:t>в переменную </a:t>
            </a:r>
            <a:r>
              <a:rPr lang="en-US" dirty="0"/>
              <a:t>student </a:t>
            </a:r>
          </a:p>
          <a:p>
            <a:pPr marL="0" indent="0">
              <a:buNone/>
            </a:pPr>
            <a:r>
              <a:rPr lang="ru-RU" dirty="0"/>
              <a:t>Запишите строку " </a:t>
            </a:r>
            <a:r>
              <a:rPr lang="en-US" dirty="0"/>
              <a:t>Sure, you'll be" </a:t>
            </a:r>
            <a:r>
              <a:rPr lang="ru-RU" dirty="0"/>
              <a:t>в переменную </a:t>
            </a:r>
            <a:r>
              <a:rPr lang="en-US" dirty="0"/>
              <a:t>mentor </a:t>
            </a:r>
          </a:p>
          <a:p>
            <a:pPr marL="0" indent="0">
              <a:buNone/>
            </a:pPr>
            <a:r>
              <a:rPr lang="ru-RU" dirty="0" smtClean="0"/>
              <a:t>Объявите </a:t>
            </a:r>
            <a:r>
              <a:rPr lang="ru-RU" dirty="0"/>
              <a:t>переменную </a:t>
            </a:r>
            <a:r>
              <a:rPr lang="en-US" dirty="0"/>
              <a:t>result, </a:t>
            </a:r>
            <a:r>
              <a:rPr lang="ru-RU" dirty="0"/>
              <a:t>и сложите в неё переменные </a:t>
            </a:r>
            <a:r>
              <a:rPr lang="en-US" dirty="0"/>
              <a:t>student </a:t>
            </a:r>
            <a:r>
              <a:rPr lang="ru-RU" dirty="0"/>
              <a:t>и </a:t>
            </a:r>
            <a:r>
              <a:rPr lang="en-US" dirty="0"/>
              <a:t>mentor (</a:t>
            </a:r>
            <a:r>
              <a:rPr lang="ru-RU" dirty="0"/>
              <a:t>Использовать </a:t>
            </a:r>
            <a:r>
              <a:rPr lang="ru-RU" dirty="0" smtClean="0"/>
              <a:t>конкатенацию строк, доп.- вывести сообщения в виде диалога)</a:t>
            </a:r>
            <a:endParaRPr lang="ru-RU" dirty="0"/>
          </a:p>
          <a:p>
            <a:pPr marL="0" indent="0">
              <a:buNone/>
            </a:pPr>
            <a:r>
              <a:rPr lang="ru-RU" dirty="0"/>
              <a:t>Выведите в консоль </a:t>
            </a:r>
            <a:r>
              <a:rPr lang="ru-RU" dirty="0" smtClean="0"/>
              <a:t>переменную </a:t>
            </a:r>
            <a:r>
              <a:rPr lang="en-US" dirty="0" smtClean="0"/>
              <a:t>result</a:t>
            </a:r>
          </a:p>
          <a:p>
            <a:r>
              <a:rPr lang="ru-RU" dirty="0" smtClean="0"/>
              <a:t>Написать программу которая получает число, если число меньше 18, вывести</a:t>
            </a:r>
          </a:p>
          <a:p>
            <a:pPr marL="0" indent="0">
              <a:buNone/>
            </a:pPr>
            <a:r>
              <a:rPr lang="ru-RU" dirty="0" smtClean="0"/>
              <a:t>сообщение </a:t>
            </a:r>
            <a:r>
              <a:rPr lang="en-US" dirty="0" smtClean="0"/>
              <a:t>“</a:t>
            </a:r>
            <a:r>
              <a:rPr lang="ru-RU" dirty="0" smtClean="0"/>
              <a:t>Ты еще молодой</a:t>
            </a:r>
            <a:r>
              <a:rPr lang="en-US" dirty="0" smtClean="0"/>
              <a:t>”</a:t>
            </a:r>
            <a:r>
              <a:rPr lang="ru-RU" dirty="0" smtClean="0"/>
              <a:t>, если больше 18 и меньше 30, вывести </a:t>
            </a:r>
            <a:r>
              <a:rPr lang="en-US" dirty="0" smtClean="0"/>
              <a:t>“</a:t>
            </a:r>
            <a:r>
              <a:rPr lang="ru-RU" dirty="0" smtClean="0"/>
              <a:t>Все еще молод и свеж</a:t>
            </a:r>
            <a:r>
              <a:rPr lang="en-US" dirty="0" smtClean="0"/>
              <a:t>”</a:t>
            </a:r>
            <a:r>
              <a:rPr lang="ru-RU" dirty="0" smtClean="0"/>
              <a:t>, если больше 30 и меньше 50, вывести </a:t>
            </a:r>
            <a:r>
              <a:rPr lang="en-US" dirty="0" smtClean="0"/>
              <a:t>“</a:t>
            </a:r>
            <a:r>
              <a:rPr lang="ru-RU" dirty="0" smtClean="0"/>
              <a:t> В самом расцвете сил </a:t>
            </a:r>
            <a:r>
              <a:rPr lang="en-US" dirty="0" smtClean="0"/>
              <a:t>”</a:t>
            </a:r>
            <a:r>
              <a:rPr lang="ru-RU" dirty="0" smtClean="0"/>
              <a:t>, если больше 50 и меньше 75, вывести </a:t>
            </a:r>
            <a:r>
              <a:rPr lang="en-US" dirty="0" smtClean="0"/>
              <a:t>“</a:t>
            </a:r>
            <a:r>
              <a:rPr lang="ru-RU" dirty="0" smtClean="0"/>
              <a:t>Старость- не радость</a:t>
            </a:r>
            <a:r>
              <a:rPr lang="en-US" dirty="0" smtClean="0"/>
              <a:t>”</a:t>
            </a:r>
            <a:r>
              <a:rPr lang="ru-RU" dirty="0" smtClean="0"/>
              <a:t>, если больше 75, вывести </a:t>
            </a:r>
            <a:r>
              <a:rPr lang="en-US" dirty="0" smtClean="0"/>
              <a:t>“</a:t>
            </a:r>
            <a:r>
              <a:rPr lang="ru-RU" dirty="0" smtClean="0"/>
              <a:t> Поздравляю, вы долгожитель</a:t>
            </a:r>
            <a:r>
              <a:rPr lang="en-US" dirty="0" smtClean="0"/>
              <a:t>“</a:t>
            </a:r>
            <a:r>
              <a:rPr lang="ru-RU" dirty="0" smtClean="0"/>
              <a:t> (доп., если введенная переменная не число, то вывести сообщение</a:t>
            </a:r>
            <a:r>
              <a:rPr lang="en-US" dirty="0" smtClean="0"/>
              <a:t> ”</a:t>
            </a:r>
            <a:r>
              <a:rPr lang="ru-RU" dirty="0" smtClean="0"/>
              <a:t>Введите правильные данные</a:t>
            </a:r>
            <a:r>
              <a:rPr lang="en-US" dirty="0" smtClean="0"/>
              <a:t>”</a:t>
            </a:r>
            <a:r>
              <a:rPr lang="ru-RU" dirty="0" smtClean="0"/>
              <a:t> )</a:t>
            </a:r>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smtClean="0"/>
          </a:p>
          <a:p>
            <a:pPr marL="0" indent="0">
              <a:buNone/>
            </a:pPr>
            <a:endParaRPr lang="ru-RU" dirty="0" smtClean="0"/>
          </a:p>
          <a:p>
            <a:pPr marL="0" indent="0">
              <a:buNone/>
            </a:pPr>
            <a:endParaRPr lang="en-US" dirty="0"/>
          </a:p>
          <a:p>
            <a:endParaRPr lang="en-US" dirty="0"/>
          </a:p>
        </p:txBody>
      </p:sp>
    </p:spTree>
    <p:extLst>
      <p:ext uri="{BB962C8B-B14F-4D97-AF65-F5344CB8AC3E}">
        <p14:creationId xmlns:p14="http://schemas.microsoft.com/office/powerpoint/2010/main" val="415878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smtClean="0"/>
              <a:t>Что такое </a:t>
            </a:r>
            <a:r>
              <a:rPr lang="en-US" sz="4000" dirty="0" err="1" smtClean="0"/>
              <a:t>javascript</a:t>
            </a:r>
            <a:r>
              <a:rPr lang="en-US" sz="4000" dirty="0" smtClean="0"/>
              <a:t> ?</a:t>
            </a:r>
            <a:endParaRPr lang="ru-RU" sz="4000" dirty="0"/>
          </a:p>
        </p:txBody>
      </p:sp>
      <p:sp>
        <p:nvSpPr>
          <p:cNvPr id="3" name="Объект 2"/>
          <p:cNvSpPr>
            <a:spLocks noGrp="1"/>
          </p:cNvSpPr>
          <p:nvPr>
            <p:ph idx="1"/>
          </p:nvPr>
        </p:nvSpPr>
        <p:spPr>
          <a:xfrm>
            <a:off x="1251678" y="1600197"/>
            <a:ext cx="10178322" cy="4468094"/>
          </a:xfrm>
        </p:spPr>
        <p:txBody>
          <a:bodyPr>
            <a:normAutofit/>
          </a:bodyPr>
          <a:lstStyle/>
          <a:p>
            <a:pPr marL="0" indent="0">
              <a:buNone/>
            </a:pPr>
            <a:r>
              <a:rPr lang="ru-RU" dirty="0" err="1"/>
              <a:t>JavaScript</a:t>
            </a:r>
            <a:r>
              <a:rPr lang="ru-RU" dirty="0"/>
              <a:t> — это современный язык программирования и партнер HTML и CSS. Если коротко, этот язык позволяет привнести в документ интерактивность. Вот краткий перечень возможностей, которые предоставляет </a:t>
            </a:r>
            <a:r>
              <a:rPr lang="ru-RU" dirty="0" err="1"/>
              <a:t>JavaScript</a:t>
            </a:r>
            <a:r>
              <a:rPr lang="ru-RU" dirty="0" smtClean="0"/>
              <a:t>:</a:t>
            </a:r>
            <a:endParaRPr lang="en-US" dirty="0" smtClean="0"/>
          </a:p>
          <a:p>
            <a:r>
              <a:rPr lang="ru-RU" dirty="0"/>
              <a:t>Прослушивание событий, будь то клик мыши или выполнение </a:t>
            </a:r>
            <a:r>
              <a:rPr lang="ru-RU" dirty="0" smtClean="0"/>
              <a:t>команды.</a:t>
            </a:r>
            <a:endParaRPr lang="en-US" dirty="0" smtClean="0"/>
          </a:p>
          <a:p>
            <a:r>
              <a:rPr lang="ru-RU" dirty="0" smtClean="0"/>
              <a:t>Изменение </a:t>
            </a:r>
            <a:r>
              <a:rPr lang="ru-RU" dirty="0"/>
              <a:t>HTML- и CSS-страниц после их загрузки. </a:t>
            </a:r>
            <a:endParaRPr lang="en-US" dirty="0" smtClean="0"/>
          </a:p>
          <a:p>
            <a:r>
              <a:rPr lang="ru-RU" dirty="0" smtClean="0"/>
              <a:t> </a:t>
            </a:r>
            <a:r>
              <a:rPr lang="ru-RU" dirty="0"/>
              <a:t>Задание незаурядных траекторий перемещения объектов по </a:t>
            </a:r>
            <a:r>
              <a:rPr lang="ru-RU" dirty="0" smtClean="0"/>
              <a:t>экрану.</a:t>
            </a:r>
            <a:endParaRPr lang="en-US" dirty="0"/>
          </a:p>
          <a:p>
            <a:r>
              <a:rPr lang="ru-RU" dirty="0" smtClean="0"/>
              <a:t>Создание </a:t>
            </a:r>
            <a:r>
              <a:rPr lang="ru-RU" dirty="0"/>
              <a:t>увлекательнейших </a:t>
            </a:r>
            <a:r>
              <a:rPr lang="ru-RU" dirty="0" err="1" smtClean="0"/>
              <a:t>браузерных</a:t>
            </a:r>
            <a:r>
              <a:rPr lang="en-US" dirty="0" smtClean="0"/>
              <a:t> </a:t>
            </a:r>
            <a:r>
              <a:rPr lang="ru-RU" dirty="0" smtClean="0"/>
              <a:t>игр. </a:t>
            </a:r>
            <a:endParaRPr lang="en-US" dirty="0" smtClean="0"/>
          </a:p>
          <a:p>
            <a:r>
              <a:rPr lang="ru-RU" dirty="0" smtClean="0"/>
              <a:t>Обмен </a:t>
            </a:r>
            <a:r>
              <a:rPr lang="ru-RU" dirty="0"/>
              <a:t>данными между сервером и браузером. </a:t>
            </a:r>
            <a:endParaRPr lang="en-US" dirty="0"/>
          </a:p>
          <a:p>
            <a:r>
              <a:rPr lang="ru-RU" dirty="0" smtClean="0"/>
              <a:t>Взаимодействие </a:t>
            </a:r>
            <a:r>
              <a:rPr lang="ru-RU" dirty="0"/>
              <a:t>с веб-камерой, микрофоном и другими устройствами</a:t>
            </a:r>
          </a:p>
        </p:txBody>
      </p:sp>
    </p:spTree>
    <p:extLst>
      <p:ext uri="{BB962C8B-B14F-4D97-AF65-F5344CB8AC3E}">
        <p14:creationId xmlns:p14="http://schemas.microsoft.com/office/powerpoint/2010/main" val="150118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smtClean="0"/>
              <a:t>Перейдем к написанию кода</a:t>
            </a:r>
            <a:endParaRPr lang="ru-RU" sz="4000" dirty="0"/>
          </a:p>
        </p:txBody>
      </p:sp>
      <p:sp>
        <p:nvSpPr>
          <p:cNvPr id="3" name="Объект 2"/>
          <p:cNvSpPr>
            <a:spLocks noGrp="1"/>
          </p:cNvSpPr>
          <p:nvPr>
            <p:ph idx="1"/>
          </p:nvPr>
        </p:nvSpPr>
        <p:spPr/>
        <p:txBody>
          <a:bodyPr/>
          <a:lstStyle/>
          <a:p>
            <a:r>
              <a:rPr lang="ru-RU" dirty="0" smtClean="0"/>
              <a:t>Установить </a:t>
            </a:r>
            <a:r>
              <a:rPr lang="en-US" dirty="0" smtClean="0"/>
              <a:t>VS code </a:t>
            </a:r>
          </a:p>
          <a:p>
            <a:r>
              <a:rPr lang="ru-RU" dirty="0" smtClean="0"/>
              <a:t>Установить </a:t>
            </a:r>
            <a:r>
              <a:rPr lang="en-US" dirty="0" smtClean="0"/>
              <a:t>Live Server</a:t>
            </a:r>
          </a:p>
          <a:p>
            <a:r>
              <a:rPr lang="ru-RU" dirty="0"/>
              <a:t>Создать </a:t>
            </a:r>
            <a:r>
              <a:rPr lang="en-US" dirty="0"/>
              <a:t>HTML </a:t>
            </a:r>
            <a:r>
              <a:rPr lang="ru-RU" dirty="0"/>
              <a:t>файл </a:t>
            </a:r>
          </a:p>
          <a:p>
            <a:r>
              <a:rPr lang="ru-RU" dirty="0" smtClean="0"/>
              <a:t>Внедрить </a:t>
            </a:r>
            <a:r>
              <a:rPr lang="en-US" dirty="0" smtClean="0"/>
              <a:t>JS</a:t>
            </a:r>
            <a:endParaRPr lang="ru-RU" dirty="0"/>
          </a:p>
        </p:txBody>
      </p:sp>
    </p:spTree>
    <p:extLst>
      <p:ext uri="{BB962C8B-B14F-4D97-AF65-F5344CB8AC3E}">
        <p14:creationId xmlns:p14="http://schemas.microsoft.com/office/powerpoint/2010/main" val="638630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43196"/>
            <a:ext cx="10178322" cy="1492132"/>
          </a:xfrm>
        </p:spPr>
        <p:txBody>
          <a:bodyPr/>
          <a:lstStyle/>
          <a:p>
            <a:r>
              <a:rPr lang="ru-RU" dirty="0" smtClean="0"/>
              <a:t>Переменные </a:t>
            </a:r>
            <a:endParaRPr lang="ru-RU" dirty="0"/>
          </a:p>
        </p:txBody>
      </p:sp>
      <p:sp>
        <p:nvSpPr>
          <p:cNvPr id="3" name="Объект 2"/>
          <p:cNvSpPr>
            <a:spLocks noGrp="1"/>
          </p:cNvSpPr>
          <p:nvPr>
            <p:ph idx="1"/>
          </p:nvPr>
        </p:nvSpPr>
        <p:spPr/>
        <p:txBody>
          <a:bodyPr/>
          <a:lstStyle/>
          <a:p>
            <a:r>
              <a:rPr lang="ru-RU" dirty="0" smtClean="0"/>
              <a:t>Переменные- это контейнеры ( именнованое хранилище для данных), внутри которых вы можете хранить значения.</a:t>
            </a:r>
          </a:p>
          <a:p>
            <a:pPr marL="0" indent="0">
              <a:buNone/>
            </a:pPr>
            <a:r>
              <a:rPr lang="ru-RU" dirty="0" smtClean="0"/>
              <a:t>Переменные объявляются с помощью ключевых слов</a:t>
            </a:r>
            <a:r>
              <a:rPr lang="en-US" dirty="0" smtClean="0"/>
              <a:t>: </a:t>
            </a:r>
            <a:r>
              <a:rPr lang="en-US" dirty="0" err="1" smtClean="0"/>
              <a:t>Var</a:t>
            </a:r>
            <a:r>
              <a:rPr lang="en-US" dirty="0" smtClean="0"/>
              <a:t>, Let, </a:t>
            </a:r>
            <a:r>
              <a:rPr lang="en-US" dirty="0" err="1" smtClean="0"/>
              <a:t>Const</a:t>
            </a:r>
            <a:r>
              <a:rPr lang="en-US" dirty="0" smtClean="0"/>
              <a:t> </a:t>
            </a:r>
            <a:endParaRPr lang="ru-RU" dirty="0"/>
          </a:p>
        </p:txBody>
      </p:sp>
    </p:spTree>
    <p:extLst>
      <p:ext uri="{BB962C8B-B14F-4D97-AF65-F5344CB8AC3E}">
        <p14:creationId xmlns:p14="http://schemas.microsoft.com/office/powerpoint/2010/main" val="1126378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оТличие </a:t>
            </a:r>
            <a:r>
              <a:rPr lang="en-US" dirty="0" smtClean="0"/>
              <a:t>let </a:t>
            </a:r>
            <a:r>
              <a:rPr lang="ru-RU" dirty="0" smtClean="0"/>
              <a:t>и </a:t>
            </a:r>
            <a:r>
              <a:rPr lang="en-US" dirty="0" err="1" smtClean="0"/>
              <a:t>var</a:t>
            </a:r>
            <a:endParaRPr lang="ru-RU" dirty="0"/>
          </a:p>
        </p:txBody>
      </p:sp>
      <p:sp>
        <p:nvSpPr>
          <p:cNvPr id="5" name="Rectangle 2"/>
          <p:cNvSpPr>
            <a:spLocks noGrp="1" noChangeArrowheads="1"/>
          </p:cNvSpPr>
          <p:nvPr>
            <p:ph idx="1"/>
          </p:nvPr>
        </p:nvSpPr>
        <p:spPr bwMode="auto">
          <a:xfrm>
            <a:off x="1251678" y="1989709"/>
            <a:ext cx="18473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effectLst/>
              <a:latin typeface="Corbel" panose="020B0503020204020204" pitchFamily="34" charset="0"/>
            </a:endParaRPr>
          </a:p>
        </p:txBody>
      </p:sp>
      <p:sp>
        <p:nvSpPr>
          <p:cNvPr id="7" name="Объект 2"/>
          <p:cNvSpPr txBox="1">
            <a:spLocks/>
          </p:cNvSpPr>
          <p:nvPr/>
        </p:nvSpPr>
        <p:spPr>
          <a:xfrm>
            <a:off x="1055735" y="1483289"/>
            <a:ext cx="6546848" cy="273601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eaLnBrk="0" fontAlgn="base" hangingPunct="0">
              <a:lnSpc>
                <a:spcPct val="100000"/>
              </a:lnSpc>
              <a:spcBef>
                <a:spcPct val="0"/>
              </a:spcBef>
              <a:spcAft>
                <a:spcPct val="0"/>
              </a:spcAft>
              <a:buClrTx/>
              <a:buFont typeface="Arial" panose="020B0604020202020204" pitchFamily="34" charset="0"/>
              <a:buNone/>
            </a:pPr>
            <a:r>
              <a:rPr lang="en-US" altLang="en-US" dirty="0" err="1" smtClean="0">
                <a:latin typeface="Corbel" panose="020B0503020204020204" pitchFamily="34" charset="0"/>
              </a:rPr>
              <a:t>Областью</a:t>
            </a:r>
            <a:r>
              <a:rPr lang="en-US" altLang="en-US" dirty="0" smtClean="0">
                <a:latin typeface="Corbel" panose="020B0503020204020204" pitchFamily="34" charset="0"/>
              </a:rPr>
              <a:t> </a:t>
            </a:r>
            <a:r>
              <a:rPr lang="en-US" altLang="en-US" dirty="0" err="1" smtClean="0">
                <a:latin typeface="Corbel" panose="020B0503020204020204" pitchFamily="34" charset="0"/>
              </a:rPr>
              <a:t>видимости</a:t>
            </a:r>
            <a:r>
              <a:rPr lang="en-US" altLang="en-US" dirty="0" smtClean="0">
                <a:latin typeface="Corbel" panose="020B0503020204020204" pitchFamily="34" charset="0"/>
              </a:rPr>
              <a:t> </a:t>
            </a:r>
            <a:r>
              <a:rPr lang="en-US" altLang="en-US" dirty="0" err="1" smtClean="0">
                <a:latin typeface="Corbel" panose="020B0503020204020204" pitchFamily="34" charset="0"/>
              </a:rPr>
              <a:t>переменных</a:t>
            </a:r>
            <a:r>
              <a:rPr lang="en-US" altLang="en-US" dirty="0" smtClean="0">
                <a:latin typeface="Corbel" panose="020B0503020204020204" pitchFamily="34" charset="0"/>
              </a:rPr>
              <a:t>, </a:t>
            </a:r>
            <a:r>
              <a:rPr lang="en-US" altLang="en-US" dirty="0" err="1" smtClean="0">
                <a:latin typeface="Corbel" panose="020B0503020204020204" pitchFamily="34" charset="0"/>
              </a:rPr>
              <a:t>объявленных</a:t>
            </a:r>
            <a:r>
              <a:rPr lang="en-US" altLang="en-US" dirty="0" smtClean="0">
                <a:latin typeface="Corbel" panose="020B0503020204020204" pitchFamily="34" charset="0"/>
              </a:rPr>
              <a:t> </a:t>
            </a:r>
            <a:r>
              <a:rPr lang="en-US" altLang="en-US" dirty="0" err="1" smtClean="0">
                <a:latin typeface="Corbel" panose="020B0503020204020204" pitchFamily="34" charset="0"/>
              </a:rPr>
              <a:t>ключевым</a:t>
            </a:r>
            <a:r>
              <a:rPr lang="en-US" altLang="en-US" dirty="0" smtClean="0">
                <a:latin typeface="Corbel" panose="020B0503020204020204" pitchFamily="34" charset="0"/>
              </a:rPr>
              <a:t> </a:t>
            </a:r>
            <a:r>
              <a:rPr lang="en-US" altLang="en-US" dirty="0" err="1" smtClean="0">
                <a:latin typeface="Corbel" panose="020B0503020204020204" pitchFamily="34" charset="0"/>
              </a:rPr>
              <a:t>словом</a:t>
            </a:r>
            <a:r>
              <a:rPr lang="en-US" altLang="en-US" dirty="0" smtClean="0">
                <a:latin typeface="Corbel" panose="020B0503020204020204" pitchFamily="34" charset="0"/>
              </a:rPr>
              <a:t> let,</a:t>
            </a:r>
          </a:p>
          <a:p>
            <a:pPr marL="0" indent="0" eaLnBrk="0" fontAlgn="base" hangingPunct="0">
              <a:lnSpc>
                <a:spcPct val="100000"/>
              </a:lnSpc>
              <a:spcBef>
                <a:spcPct val="0"/>
              </a:spcBef>
              <a:spcAft>
                <a:spcPct val="0"/>
              </a:spcAft>
              <a:buClrTx/>
              <a:buFont typeface="Arial" panose="020B0604020202020204" pitchFamily="34" charset="0"/>
              <a:buNone/>
            </a:pPr>
            <a:r>
              <a:rPr lang="en-US" altLang="en-US" dirty="0" smtClean="0">
                <a:latin typeface="Corbel" panose="020B0503020204020204" pitchFamily="34" charset="0"/>
              </a:rPr>
              <a:t> </a:t>
            </a:r>
            <a:r>
              <a:rPr lang="en-US" altLang="en-US" dirty="0" err="1" smtClean="0">
                <a:latin typeface="Corbel" panose="020B0503020204020204" pitchFamily="34" charset="0"/>
              </a:rPr>
              <a:t>является</a:t>
            </a:r>
            <a:r>
              <a:rPr lang="en-US" altLang="en-US" dirty="0" smtClean="0">
                <a:latin typeface="Corbel" panose="020B0503020204020204" pitchFamily="34" charset="0"/>
              </a:rPr>
              <a:t> </a:t>
            </a:r>
            <a:r>
              <a:rPr lang="en-US" altLang="en-US" dirty="0" err="1" smtClean="0">
                <a:latin typeface="Corbel" panose="020B0503020204020204" pitchFamily="34" charset="0"/>
              </a:rPr>
              <a:t>блок</a:t>
            </a:r>
            <a:r>
              <a:rPr lang="en-US" altLang="en-US" dirty="0" smtClean="0">
                <a:latin typeface="Corbel" panose="020B0503020204020204" pitchFamily="34" charset="0"/>
              </a:rPr>
              <a:t>, в </a:t>
            </a:r>
            <a:r>
              <a:rPr lang="en-US" altLang="en-US" dirty="0" err="1" smtClean="0">
                <a:latin typeface="Corbel" panose="020B0503020204020204" pitchFamily="34" charset="0"/>
              </a:rPr>
              <a:t>котором</a:t>
            </a:r>
            <a:r>
              <a:rPr lang="en-US" altLang="en-US" dirty="0" smtClean="0">
                <a:latin typeface="Corbel" panose="020B0503020204020204" pitchFamily="34" charset="0"/>
              </a:rPr>
              <a:t> </a:t>
            </a:r>
            <a:r>
              <a:rPr lang="en-US" altLang="en-US" dirty="0" err="1" smtClean="0">
                <a:latin typeface="Corbel" panose="020B0503020204020204" pitchFamily="34" charset="0"/>
              </a:rPr>
              <a:t>они</a:t>
            </a:r>
            <a:r>
              <a:rPr lang="en-US" altLang="en-US" dirty="0" smtClean="0">
                <a:latin typeface="Corbel" panose="020B0503020204020204" pitchFamily="34" charset="0"/>
              </a:rPr>
              <a:t> </a:t>
            </a:r>
            <a:r>
              <a:rPr lang="en-US" altLang="en-US" dirty="0" err="1" smtClean="0">
                <a:latin typeface="Corbel" panose="020B0503020204020204" pitchFamily="34" charset="0"/>
              </a:rPr>
              <a:t>объявлены</a:t>
            </a:r>
            <a:r>
              <a:rPr lang="en-US" altLang="en-US" dirty="0" smtClean="0">
                <a:latin typeface="Corbel" panose="020B0503020204020204" pitchFamily="34" charset="0"/>
              </a:rPr>
              <a:t>, и </a:t>
            </a:r>
            <a:r>
              <a:rPr lang="en-US" altLang="en-US" dirty="0" err="1" smtClean="0">
                <a:latin typeface="Corbel" panose="020B0503020204020204" pitchFamily="34" charset="0"/>
              </a:rPr>
              <a:t>все</a:t>
            </a:r>
            <a:r>
              <a:rPr lang="en-US" altLang="en-US" dirty="0" smtClean="0">
                <a:latin typeface="Corbel" panose="020B0503020204020204" pitchFamily="34" charset="0"/>
              </a:rPr>
              <a:t> </a:t>
            </a:r>
            <a:r>
              <a:rPr lang="en-US" altLang="en-US" dirty="0" err="1" smtClean="0">
                <a:latin typeface="Corbel" panose="020B0503020204020204" pitchFamily="34" charset="0"/>
              </a:rPr>
              <a:t>его</a:t>
            </a:r>
            <a:r>
              <a:rPr lang="en-US" altLang="en-US" dirty="0" smtClean="0">
                <a:latin typeface="Corbel" panose="020B0503020204020204" pitchFamily="34" charset="0"/>
              </a:rPr>
              <a:t> </a:t>
            </a:r>
          </a:p>
          <a:p>
            <a:pPr marL="0" indent="0" eaLnBrk="0" fontAlgn="base" hangingPunct="0">
              <a:lnSpc>
                <a:spcPct val="100000"/>
              </a:lnSpc>
              <a:spcBef>
                <a:spcPct val="0"/>
              </a:spcBef>
              <a:spcAft>
                <a:spcPct val="0"/>
              </a:spcAft>
              <a:buClrTx/>
              <a:buFont typeface="Arial" panose="020B0604020202020204" pitchFamily="34" charset="0"/>
              <a:buNone/>
            </a:pPr>
            <a:r>
              <a:rPr lang="en-US" altLang="en-US" dirty="0" err="1" smtClean="0">
                <a:latin typeface="Corbel" panose="020B0503020204020204" pitchFamily="34" charset="0"/>
              </a:rPr>
              <a:t>подблоки</a:t>
            </a:r>
            <a:r>
              <a:rPr lang="en-US" altLang="en-US" dirty="0" smtClean="0">
                <a:latin typeface="Corbel" panose="020B0503020204020204" pitchFamily="34" charset="0"/>
              </a:rPr>
              <a:t>. В </a:t>
            </a:r>
            <a:r>
              <a:rPr lang="en-US" altLang="en-US" dirty="0" err="1" smtClean="0">
                <a:latin typeface="Corbel" panose="020B0503020204020204" pitchFamily="34" charset="0"/>
              </a:rPr>
              <a:t>этом</a:t>
            </a:r>
            <a:r>
              <a:rPr lang="en-US" altLang="en-US" dirty="0" smtClean="0">
                <a:latin typeface="Corbel" panose="020B0503020204020204" pitchFamily="34" charset="0"/>
              </a:rPr>
              <a:t> </a:t>
            </a:r>
            <a:r>
              <a:rPr lang="en-US" altLang="en-US" dirty="0" err="1" smtClean="0">
                <a:latin typeface="Corbel" panose="020B0503020204020204" pitchFamily="34" charset="0"/>
              </a:rPr>
              <a:t>работа</a:t>
            </a:r>
            <a:r>
              <a:rPr lang="en-US" altLang="en-US" dirty="0" smtClean="0">
                <a:latin typeface="Corbel" panose="020B0503020204020204" pitchFamily="34" charset="0"/>
              </a:rPr>
              <a:t> </a:t>
            </a:r>
            <a:r>
              <a:rPr lang="en-US" altLang="en-US" dirty="0" err="1" smtClean="0">
                <a:latin typeface="Corbel" panose="020B0503020204020204" pitchFamily="34" charset="0"/>
              </a:rPr>
              <a:t>директива</a:t>
            </a:r>
            <a:r>
              <a:rPr lang="en-US" altLang="en-US" dirty="0" smtClean="0">
                <a:latin typeface="Corbel" panose="020B0503020204020204" pitchFamily="34" charset="0"/>
              </a:rPr>
              <a:t> let </a:t>
            </a:r>
            <a:r>
              <a:rPr lang="en-US" altLang="en-US" dirty="0" err="1" smtClean="0">
                <a:latin typeface="Corbel" panose="020B0503020204020204" pitchFamily="34" charset="0"/>
              </a:rPr>
              <a:t>схожа</a:t>
            </a:r>
            <a:r>
              <a:rPr lang="en-US" altLang="en-US" dirty="0" smtClean="0">
                <a:latin typeface="Corbel" panose="020B0503020204020204" pitchFamily="34" charset="0"/>
              </a:rPr>
              <a:t> с </a:t>
            </a:r>
            <a:r>
              <a:rPr lang="en-US" altLang="en-US" dirty="0" err="1" smtClean="0">
                <a:latin typeface="Corbel" panose="020B0503020204020204" pitchFamily="34" charset="0"/>
              </a:rPr>
              <a:t>работой</a:t>
            </a:r>
            <a:r>
              <a:rPr lang="en-US" altLang="en-US" dirty="0" smtClean="0">
                <a:latin typeface="Corbel" panose="020B0503020204020204" pitchFamily="34" charset="0"/>
              </a:rPr>
              <a:t> </a:t>
            </a:r>
          </a:p>
          <a:p>
            <a:pPr marL="0" indent="0" eaLnBrk="0" fontAlgn="base" hangingPunct="0">
              <a:lnSpc>
                <a:spcPct val="100000"/>
              </a:lnSpc>
              <a:spcBef>
                <a:spcPct val="0"/>
              </a:spcBef>
              <a:spcAft>
                <a:spcPct val="0"/>
              </a:spcAft>
              <a:buClrTx/>
              <a:buFont typeface="Arial" panose="020B0604020202020204" pitchFamily="34" charset="0"/>
              <a:buNone/>
            </a:pPr>
            <a:r>
              <a:rPr lang="en-US" altLang="en-US" dirty="0" err="1" smtClean="0">
                <a:latin typeface="Corbel" panose="020B0503020204020204" pitchFamily="34" charset="0"/>
              </a:rPr>
              <a:t>директивы</a:t>
            </a:r>
            <a:r>
              <a:rPr lang="en-US" altLang="en-US" dirty="0" smtClean="0">
                <a:latin typeface="Corbel" panose="020B0503020204020204" pitchFamily="34" charset="0"/>
              </a:rPr>
              <a:t> var. </a:t>
            </a:r>
            <a:r>
              <a:rPr lang="en-US" altLang="en-US" dirty="0" err="1" smtClean="0">
                <a:latin typeface="Corbel" panose="020B0503020204020204" pitchFamily="34" charset="0"/>
              </a:rPr>
              <a:t>Основная</a:t>
            </a:r>
            <a:r>
              <a:rPr lang="en-US" altLang="en-US" dirty="0" smtClean="0">
                <a:latin typeface="Corbel" panose="020B0503020204020204" pitchFamily="34" charset="0"/>
              </a:rPr>
              <a:t> </a:t>
            </a:r>
            <a:r>
              <a:rPr lang="en-US" altLang="en-US" dirty="0" err="1" smtClean="0">
                <a:latin typeface="Corbel" panose="020B0503020204020204" pitchFamily="34" charset="0"/>
              </a:rPr>
              <a:t>разница</a:t>
            </a:r>
            <a:r>
              <a:rPr lang="en-US" altLang="en-US" dirty="0" smtClean="0">
                <a:latin typeface="Corbel" panose="020B0503020204020204" pitchFamily="34" charset="0"/>
              </a:rPr>
              <a:t> </a:t>
            </a:r>
            <a:r>
              <a:rPr lang="en-US" altLang="en-US" dirty="0" err="1" smtClean="0">
                <a:latin typeface="Corbel" panose="020B0503020204020204" pitchFamily="34" charset="0"/>
              </a:rPr>
              <a:t>заключается</a:t>
            </a:r>
            <a:r>
              <a:rPr lang="en-US" altLang="en-US" dirty="0" smtClean="0">
                <a:latin typeface="Corbel" panose="020B0503020204020204" pitchFamily="34" charset="0"/>
              </a:rPr>
              <a:t> в </a:t>
            </a:r>
            <a:r>
              <a:rPr lang="en-US" altLang="en-US" dirty="0" err="1" smtClean="0">
                <a:latin typeface="Corbel" panose="020B0503020204020204" pitchFamily="34" charset="0"/>
              </a:rPr>
              <a:t>том</a:t>
            </a:r>
            <a:r>
              <a:rPr lang="en-US" altLang="en-US" dirty="0" smtClean="0">
                <a:latin typeface="Corbel" panose="020B0503020204020204" pitchFamily="34" charset="0"/>
              </a:rPr>
              <a:t>, </a:t>
            </a:r>
          </a:p>
          <a:p>
            <a:pPr marL="0" indent="0" eaLnBrk="0" fontAlgn="base" hangingPunct="0">
              <a:lnSpc>
                <a:spcPct val="100000"/>
              </a:lnSpc>
              <a:spcBef>
                <a:spcPct val="0"/>
              </a:spcBef>
              <a:spcAft>
                <a:spcPct val="0"/>
              </a:spcAft>
              <a:buClrTx/>
              <a:buFont typeface="Arial" panose="020B0604020202020204" pitchFamily="34" charset="0"/>
              <a:buNone/>
            </a:pPr>
            <a:r>
              <a:rPr lang="en-US" altLang="en-US" dirty="0" err="1" smtClean="0">
                <a:latin typeface="Corbel" panose="020B0503020204020204" pitchFamily="34" charset="0"/>
              </a:rPr>
              <a:t>что</a:t>
            </a:r>
            <a:r>
              <a:rPr lang="en-US" altLang="en-US" dirty="0" smtClean="0">
                <a:latin typeface="Corbel" panose="020B0503020204020204" pitchFamily="34" charset="0"/>
              </a:rPr>
              <a:t> </a:t>
            </a:r>
            <a:r>
              <a:rPr lang="en-US" altLang="en-US" dirty="0" err="1" smtClean="0">
                <a:latin typeface="Corbel" panose="020B0503020204020204" pitchFamily="34" charset="0"/>
              </a:rPr>
              <a:t>областью</a:t>
            </a:r>
            <a:r>
              <a:rPr lang="en-US" altLang="en-US" dirty="0" smtClean="0">
                <a:latin typeface="Corbel" panose="020B0503020204020204" pitchFamily="34" charset="0"/>
              </a:rPr>
              <a:t> </a:t>
            </a:r>
            <a:r>
              <a:rPr lang="en-US" altLang="en-US" dirty="0" err="1" smtClean="0">
                <a:latin typeface="Corbel" panose="020B0503020204020204" pitchFamily="34" charset="0"/>
              </a:rPr>
              <a:t>видимости</a:t>
            </a:r>
            <a:r>
              <a:rPr lang="en-US" altLang="en-US" dirty="0" smtClean="0">
                <a:latin typeface="Corbel" panose="020B0503020204020204" pitchFamily="34" charset="0"/>
              </a:rPr>
              <a:t> </a:t>
            </a:r>
            <a:r>
              <a:rPr lang="en-US" altLang="en-US" dirty="0" err="1" smtClean="0">
                <a:latin typeface="Corbel" panose="020B0503020204020204" pitchFamily="34" charset="0"/>
              </a:rPr>
              <a:t>переменной</a:t>
            </a:r>
            <a:r>
              <a:rPr lang="en-US" altLang="en-US" dirty="0" smtClean="0">
                <a:latin typeface="Corbel" panose="020B0503020204020204" pitchFamily="34" charset="0"/>
              </a:rPr>
              <a:t>, </a:t>
            </a:r>
          </a:p>
          <a:p>
            <a:pPr marL="0" indent="0">
              <a:lnSpc>
                <a:spcPct val="100000"/>
              </a:lnSpc>
              <a:buClrTx/>
              <a:buFont typeface="Arial" panose="020B0604020202020204" pitchFamily="34" charset="0"/>
              <a:buNone/>
            </a:pPr>
            <a:r>
              <a:rPr lang="en-US" altLang="en-US" dirty="0" err="1" smtClean="0">
                <a:latin typeface="Corbel" panose="020B0503020204020204" pitchFamily="34" charset="0"/>
              </a:rPr>
              <a:t>объявленной</a:t>
            </a:r>
            <a:r>
              <a:rPr lang="en-US" altLang="en-US" dirty="0" smtClean="0">
                <a:latin typeface="Corbel" panose="020B0503020204020204" pitchFamily="34" charset="0"/>
              </a:rPr>
              <a:t> </a:t>
            </a:r>
            <a:r>
              <a:rPr lang="en-US" altLang="en-US" dirty="0" err="1" smtClean="0">
                <a:latin typeface="Corbel" panose="020B0503020204020204" pitchFamily="34" charset="0"/>
              </a:rPr>
              <a:t>директивой</a:t>
            </a:r>
            <a:r>
              <a:rPr lang="en-US" altLang="en-US" dirty="0" smtClean="0">
                <a:latin typeface="Corbel" panose="020B0503020204020204" pitchFamily="34" charset="0"/>
              </a:rPr>
              <a:t> </a:t>
            </a:r>
            <a:r>
              <a:rPr lang="en-US" altLang="en-US" dirty="0" err="1" smtClean="0">
                <a:latin typeface="Corbel" panose="020B0503020204020204" pitchFamily="34" charset="0"/>
              </a:rPr>
              <a:t>var</a:t>
            </a:r>
            <a:r>
              <a:rPr lang="en-US" altLang="en-US" dirty="0" smtClean="0">
                <a:latin typeface="Corbel" panose="020B0503020204020204" pitchFamily="34" charset="0"/>
              </a:rPr>
              <a:t>, </a:t>
            </a:r>
            <a:r>
              <a:rPr lang="en-US" altLang="en-US" dirty="0" err="1" smtClean="0">
                <a:latin typeface="Corbel" panose="020B0503020204020204" pitchFamily="34" charset="0"/>
              </a:rPr>
              <a:t>является</a:t>
            </a:r>
            <a:r>
              <a:rPr lang="en-US" altLang="en-US" dirty="0" smtClean="0">
                <a:latin typeface="Corbel" panose="020B0503020204020204" pitchFamily="34" charset="0"/>
              </a:rPr>
              <a:t> </a:t>
            </a:r>
            <a:r>
              <a:rPr lang="en-US" altLang="en-US" dirty="0" err="1" smtClean="0">
                <a:latin typeface="Corbel" panose="020B0503020204020204" pitchFamily="34" charset="0"/>
              </a:rPr>
              <a:t>вся</a:t>
            </a:r>
            <a:r>
              <a:rPr lang="en-US" altLang="en-US" dirty="0" smtClean="0">
                <a:latin typeface="Corbel" panose="020B0503020204020204" pitchFamily="34" charset="0"/>
              </a:rPr>
              <a:t> </a:t>
            </a:r>
            <a:r>
              <a:rPr lang="en-US" altLang="en-US" dirty="0" err="1" smtClean="0">
                <a:latin typeface="Corbel" panose="020B0503020204020204" pitchFamily="34" charset="0"/>
              </a:rPr>
              <a:t>функция</a:t>
            </a:r>
            <a:r>
              <a:rPr lang="en-US" altLang="en-US" dirty="0" smtClean="0">
                <a:latin typeface="Corbel" panose="020B0503020204020204" pitchFamily="34" charset="0"/>
              </a:rPr>
              <a:t>, </a:t>
            </a:r>
          </a:p>
          <a:p>
            <a:pPr marL="0" indent="0">
              <a:lnSpc>
                <a:spcPct val="100000"/>
              </a:lnSpc>
              <a:buClrTx/>
              <a:buFont typeface="Arial" panose="020B0604020202020204" pitchFamily="34" charset="0"/>
              <a:buNone/>
            </a:pPr>
            <a:r>
              <a:rPr lang="en-US" altLang="en-US" dirty="0" smtClean="0">
                <a:latin typeface="Corbel" panose="020B0503020204020204" pitchFamily="34" charset="0"/>
              </a:rPr>
              <a:t>в </a:t>
            </a:r>
            <a:r>
              <a:rPr lang="en-US" altLang="en-US" dirty="0" err="1" smtClean="0">
                <a:latin typeface="Corbel" panose="020B0503020204020204" pitchFamily="34" charset="0"/>
              </a:rPr>
              <a:t>которой</a:t>
            </a:r>
            <a:r>
              <a:rPr lang="en-US" altLang="en-US" dirty="0" smtClean="0">
                <a:latin typeface="Corbel" panose="020B0503020204020204" pitchFamily="34" charset="0"/>
              </a:rPr>
              <a:t> </a:t>
            </a:r>
            <a:r>
              <a:rPr lang="en-US" altLang="en-US" dirty="0" err="1" smtClean="0">
                <a:latin typeface="Corbel" panose="020B0503020204020204" pitchFamily="34" charset="0"/>
              </a:rPr>
              <a:t>она</a:t>
            </a:r>
            <a:r>
              <a:rPr lang="en-US" altLang="en-US" dirty="0" smtClean="0">
                <a:latin typeface="Corbel" panose="020B0503020204020204" pitchFamily="34" charset="0"/>
              </a:rPr>
              <a:t> </a:t>
            </a:r>
            <a:r>
              <a:rPr lang="en-US" altLang="en-US" dirty="0" err="1" smtClean="0">
                <a:latin typeface="Corbel" panose="020B0503020204020204" pitchFamily="34" charset="0"/>
              </a:rPr>
              <a:t>объявлена</a:t>
            </a:r>
            <a:r>
              <a:rPr lang="en-US" altLang="en-US" dirty="0" smtClean="0">
                <a:latin typeface="Corbel" panose="020B0503020204020204" pitchFamily="34" charset="0"/>
              </a:rPr>
              <a:t>: </a:t>
            </a:r>
          </a:p>
          <a:p>
            <a:pPr marL="0" indent="0" eaLnBrk="0" fontAlgn="base" hangingPunct="0">
              <a:lnSpc>
                <a:spcPct val="100000"/>
              </a:lnSpc>
              <a:spcBef>
                <a:spcPct val="0"/>
              </a:spcBef>
              <a:spcAft>
                <a:spcPct val="0"/>
              </a:spcAft>
              <a:buClrTx/>
              <a:buFont typeface="Arial" panose="020B0604020202020204" pitchFamily="34" charset="0"/>
              <a:buNone/>
            </a:pPr>
            <a:endParaRPr lang="en-US" altLang="en-US" sz="3200" dirty="0" smtClean="0">
              <a:latin typeface="Corbel" panose="020B0503020204020204" pitchFamily="34" charset="0"/>
            </a:endParaRPr>
          </a:p>
          <a:p>
            <a:endParaRPr lang="ru-RU" dirty="0"/>
          </a:p>
        </p:txBody>
      </p:sp>
      <p:pic>
        <p:nvPicPr>
          <p:cNvPr id="8" name="Picture 7"/>
          <p:cNvPicPr>
            <a:picLocks noChangeAspect="1"/>
          </p:cNvPicPr>
          <p:nvPr/>
        </p:nvPicPr>
        <p:blipFill>
          <a:blip r:embed="rId2"/>
          <a:stretch>
            <a:fillRect/>
          </a:stretch>
        </p:blipFill>
        <p:spPr>
          <a:xfrm>
            <a:off x="7754439" y="1874517"/>
            <a:ext cx="4076700" cy="4572000"/>
          </a:xfrm>
          <a:prstGeom prst="rect">
            <a:avLst/>
          </a:prstGeom>
        </p:spPr>
      </p:pic>
    </p:spTree>
    <p:extLst>
      <p:ext uri="{BB962C8B-B14F-4D97-AF65-F5344CB8AC3E}">
        <p14:creationId xmlns:p14="http://schemas.microsoft.com/office/powerpoint/2010/main" val="2900148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Имена переменных</a:t>
            </a:r>
            <a:endParaRPr lang="ru-RU" dirty="0"/>
          </a:p>
        </p:txBody>
      </p:sp>
      <p:sp>
        <p:nvSpPr>
          <p:cNvPr id="3" name="Объект 2"/>
          <p:cNvSpPr>
            <a:spLocks noGrp="1"/>
          </p:cNvSpPr>
          <p:nvPr>
            <p:ph idx="1"/>
          </p:nvPr>
        </p:nvSpPr>
        <p:spPr>
          <a:xfrm>
            <a:off x="1147175" y="1128451"/>
            <a:ext cx="10178322" cy="4070566"/>
          </a:xfrm>
        </p:spPr>
        <p:txBody>
          <a:bodyPr/>
          <a:lstStyle/>
          <a:p>
            <a:endParaRPr lang="ru-RU" dirty="0" smtClean="0"/>
          </a:p>
          <a:p>
            <a:pPr marL="0" lvl="0" indent="0" eaLnBrk="0" fontAlgn="base" hangingPunct="0">
              <a:lnSpc>
                <a:spcPct val="100000"/>
              </a:lnSpc>
              <a:spcBef>
                <a:spcPct val="0"/>
              </a:spcBef>
              <a:spcAft>
                <a:spcPct val="0"/>
              </a:spcAft>
              <a:buClrTx/>
              <a:buNone/>
            </a:pPr>
            <a:endParaRPr lang="en-US" altLang="en-US" sz="3200" dirty="0" smtClean="0">
              <a:solidFill>
                <a:schemeClr val="tx1"/>
              </a:solidFill>
              <a:latin typeface="Arial" panose="020B0604020202020204" pitchFamily="34" charset="0"/>
            </a:endParaRPr>
          </a:p>
          <a:p>
            <a:pPr eaLnBrk="0" fontAlgn="base" hangingPunct="0">
              <a:lnSpc>
                <a:spcPct val="100000"/>
              </a:lnSpc>
              <a:spcBef>
                <a:spcPct val="0"/>
              </a:spcBef>
              <a:spcAft>
                <a:spcPct val="0"/>
              </a:spcAft>
              <a:buClrTx/>
            </a:pPr>
            <a:r>
              <a:rPr lang="en-US" altLang="en-US" dirty="0" err="1" smtClean="0">
                <a:solidFill>
                  <a:schemeClr val="tx1">
                    <a:lumMod val="50000"/>
                    <a:lumOff val="50000"/>
                  </a:schemeClr>
                </a:solidFill>
                <a:latin typeface="BlinkMacSystemFont"/>
              </a:rPr>
              <a:t>Имя</a:t>
            </a:r>
            <a:r>
              <a:rPr lang="en-US" altLang="en-US" dirty="0" smtClean="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переменной</a:t>
            </a:r>
            <a:r>
              <a:rPr lang="en-US" altLang="en-US" dirty="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должно</a:t>
            </a:r>
            <a:r>
              <a:rPr lang="en-US" altLang="en-US" dirty="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содержать</a:t>
            </a:r>
            <a:r>
              <a:rPr lang="en-US" altLang="en-US" dirty="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только</a:t>
            </a:r>
            <a:r>
              <a:rPr lang="en-US" altLang="en-US" dirty="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буквы</a:t>
            </a:r>
            <a:r>
              <a:rPr lang="en-US" altLang="en-US" dirty="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цифры</a:t>
            </a:r>
            <a:r>
              <a:rPr lang="en-US" altLang="en-US" dirty="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или</a:t>
            </a:r>
            <a:r>
              <a:rPr lang="en-US" altLang="en-US" dirty="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символы</a:t>
            </a:r>
            <a:r>
              <a:rPr lang="en-US" altLang="en-US" dirty="0">
                <a:solidFill>
                  <a:schemeClr val="tx1">
                    <a:lumMod val="50000"/>
                    <a:lumOff val="50000"/>
                  </a:schemeClr>
                </a:solidFill>
                <a:latin typeface="BlinkMacSystemFont"/>
              </a:rPr>
              <a:t> </a:t>
            </a:r>
            <a:r>
              <a:rPr lang="en-US" altLang="en-US" sz="1400" dirty="0">
                <a:solidFill>
                  <a:schemeClr val="tx1">
                    <a:lumMod val="50000"/>
                    <a:lumOff val="50000"/>
                  </a:schemeClr>
                </a:solidFill>
                <a:latin typeface="Consolas" panose="020B0609020204030204" pitchFamily="49" charset="0"/>
              </a:rPr>
              <a:t>$</a:t>
            </a:r>
            <a:r>
              <a:rPr lang="en-US" altLang="en-US" dirty="0">
                <a:solidFill>
                  <a:schemeClr val="tx1">
                    <a:lumMod val="50000"/>
                    <a:lumOff val="50000"/>
                  </a:schemeClr>
                </a:solidFill>
                <a:latin typeface="BlinkMacSystemFont"/>
              </a:rPr>
              <a:t> и </a:t>
            </a:r>
            <a:r>
              <a:rPr lang="en-US" altLang="en-US" sz="1400" dirty="0">
                <a:solidFill>
                  <a:schemeClr val="tx1">
                    <a:lumMod val="50000"/>
                    <a:lumOff val="50000"/>
                  </a:schemeClr>
                </a:solidFill>
                <a:latin typeface="Consolas" panose="020B0609020204030204" pitchFamily="49" charset="0"/>
              </a:rPr>
              <a:t>_</a:t>
            </a:r>
            <a:r>
              <a:rPr lang="en-US" altLang="en-US" dirty="0">
                <a:solidFill>
                  <a:schemeClr val="tx1">
                    <a:lumMod val="50000"/>
                    <a:lumOff val="50000"/>
                  </a:schemeClr>
                </a:solidFill>
                <a:latin typeface="BlinkMacSystemFont"/>
              </a:rPr>
              <a:t>.</a:t>
            </a:r>
          </a:p>
          <a:p>
            <a:pPr eaLnBrk="0" fontAlgn="base" hangingPunct="0">
              <a:lnSpc>
                <a:spcPct val="100000"/>
              </a:lnSpc>
              <a:spcBef>
                <a:spcPct val="0"/>
              </a:spcBef>
              <a:spcAft>
                <a:spcPct val="0"/>
              </a:spcAft>
              <a:buClrTx/>
            </a:pPr>
            <a:r>
              <a:rPr lang="en-US" altLang="en-US" dirty="0" err="1">
                <a:solidFill>
                  <a:schemeClr val="tx1">
                    <a:lumMod val="50000"/>
                    <a:lumOff val="50000"/>
                  </a:schemeClr>
                </a:solidFill>
                <a:latin typeface="BlinkMacSystemFont"/>
              </a:rPr>
              <a:t>Первый</a:t>
            </a:r>
            <a:r>
              <a:rPr lang="en-US" altLang="en-US" dirty="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символ</a:t>
            </a:r>
            <a:r>
              <a:rPr lang="en-US" altLang="en-US" dirty="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не</a:t>
            </a:r>
            <a:r>
              <a:rPr lang="en-US" altLang="en-US" dirty="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должен</a:t>
            </a:r>
            <a:r>
              <a:rPr lang="en-US" altLang="en-US" dirty="0">
                <a:solidFill>
                  <a:schemeClr val="tx1">
                    <a:lumMod val="50000"/>
                    <a:lumOff val="50000"/>
                  </a:schemeClr>
                </a:solidFill>
                <a:latin typeface="BlinkMacSystemFont"/>
              </a:rPr>
              <a:t> </a:t>
            </a:r>
            <a:r>
              <a:rPr lang="en-US" altLang="en-US" dirty="0" err="1">
                <a:solidFill>
                  <a:schemeClr val="tx1">
                    <a:lumMod val="50000"/>
                    <a:lumOff val="50000"/>
                  </a:schemeClr>
                </a:solidFill>
                <a:latin typeface="BlinkMacSystemFont"/>
              </a:rPr>
              <a:t>быть</a:t>
            </a:r>
            <a:r>
              <a:rPr lang="en-US" altLang="en-US" dirty="0">
                <a:solidFill>
                  <a:schemeClr val="tx1">
                    <a:lumMod val="50000"/>
                    <a:lumOff val="50000"/>
                  </a:schemeClr>
                </a:solidFill>
                <a:latin typeface="BlinkMacSystemFont"/>
              </a:rPr>
              <a:t> </a:t>
            </a:r>
            <a:r>
              <a:rPr lang="en-US" altLang="en-US" dirty="0" err="1" smtClean="0">
                <a:solidFill>
                  <a:schemeClr val="tx1">
                    <a:lumMod val="50000"/>
                    <a:lumOff val="50000"/>
                  </a:schemeClr>
                </a:solidFill>
                <a:latin typeface="BlinkMacSystemFont"/>
              </a:rPr>
              <a:t>цифрой</a:t>
            </a:r>
            <a:r>
              <a:rPr lang="ru-RU" altLang="en-US" dirty="0">
                <a:solidFill>
                  <a:schemeClr val="tx1">
                    <a:lumMod val="50000"/>
                    <a:lumOff val="50000"/>
                  </a:schemeClr>
                </a:solidFill>
                <a:latin typeface="BlinkMacSystemFont"/>
              </a:rPr>
              <a:t> </a:t>
            </a:r>
            <a:endParaRPr lang="ru-RU" altLang="en-US" dirty="0" smtClean="0">
              <a:solidFill>
                <a:schemeClr val="tx1">
                  <a:lumMod val="50000"/>
                  <a:lumOff val="50000"/>
                </a:schemeClr>
              </a:solidFill>
              <a:latin typeface="BlinkMacSystemFont"/>
            </a:endParaRPr>
          </a:p>
          <a:p>
            <a:pPr eaLnBrk="0" fontAlgn="base" hangingPunct="0">
              <a:lnSpc>
                <a:spcPct val="100000"/>
              </a:lnSpc>
              <a:spcBef>
                <a:spcPct val="0"/>
              </a:spcBef>
              <a:spcAft>
                <a:spcPct val="0"/>
              </a:spcAft>
              <a:buClrTx/>
            </a:pPr>
            <a:r>
              <a:rPr lang="ru-RU" altLang="en-US" dirty="0" smtClean="0">
                <a:solidFill>
                  <a:schemeClr val="tx1">
                    <a:lumMod val="50000"/>
                    <a:lumOff val="50000"/>
                  </a:schemeClr>
                </a:solidFill>
                <a:latin typeface="BlinkMacSystemFont"/>
              </a:rPr>
              <a:t>Не использовать дефис в названиях переменных </a:t>
            </a:r>
          </a:p>
          <a:p>
            <a:pPr eaLnBrk="0" fontAlgn="base" hangingPunct="0">
              <a:lnSpc>
                <a:spcPct val="100000"/>
              </a:lnSpc>
              <a:spcBef>
                <a:spcPct val="0"/>
              </a:spcBef>
              <a:spcAft>
                <a:spcPct val="0"/>
              </a:spcAft>
              <a:buClrTx/>
            </a:pPr>
            <a:r>
              <a:rPr lang="ru-RU" altLang="en-US" dirty="0" smtClean="0">
                <a:solidFill>
                  <a:schemeClr val="tx1">
                    <a:lumMod val="50000"/>
                    <a:lumOff val="50000"/>
                  </a:schemeClr>
                </a:solidFill>
                <a:latin typeface="BlinkMacSystemFont"/>
              </a:rPr>
              <a:t>Не использовать зарезервированные слова </a:t>
            </a:r>
          </a:p>
          <a:p>
            <a:pPr eaLnBrk="0" fontAlgn="base" hangingPunct="0">
              <a:lnSpc>
                <a:spcPct val="100000"/>
              </a:lnSpc>
              <a:spcBef>
                <a:spcPct val="0"/>
              </a:spcBef>
              <a:spcAft>
                <a:spcPct val="0"/>
              </a:spcAft>
              <a:buClrTx/>
            </a:pPr>
            <a:r>
              <a:rPr lang="ru-RU" altLang="en-US" dirty="0" smtClean="0">
                <a:solidFill>
                  <a:schemeClr val="tx1">
                    <a:lumMod val="50000"/>
                    <a:lumOff val="50000"/>
                  </a:schemeClr>
                </a:solidFill>
                <a:latin typeface="BlinkMacSystemFont"/>
              </a:rPr>
              <a:t>Использовать </a:t>
            </a:r>
            <a:r>
              <a:rPr lang="en-US" altLang="en-US" dirty="0" err="1" smtClean="0">
                <a:solidFill>
                  <a:schemeClr val="tx1">
                    <a:lumMod val="50000"/>
                    <a:lumOff val="50000"/>
                  </a:schemeClr>
                </a:solidFill>
                <a:latin typeface="BlinkMacSystemFont"/>
              </a:rPr>
              <a:t>camelCase</a:t>
            </a:r>
            <a:r>
              <a:rPr lang="en-US" altLang="en-US" dirty="0" smtClean="0">
                <a:solidFill>
                  <a:schemeClr val="tx1">
                    <a:lumMod val="50000"/>
                    <a:lumOff val="50000"/>
                  </a:schemeClr>
                </a:solidFill>
                <a:latin typeface="BlinkMacSystemFont"/>
              </a:rPr>
              <a:t> </a:t>
            </a:r>
            <a:r>
              <a:rPr lang="ru-RU" altLang="en-US" dirty="0" smtClean="0">
                <a:solidFill>
                  <a:schemeClr val="tx1">
                    <a:lumMod val="50000"/>
                    <a:lumOff val="50000"/>
                  </a:schemeClr>
                </a:solidFill>
                <a:latin typeface="BlinkMacSystemFont"/>
              </a:rPr>
              <a:t>или </a:t>
            </a:r>
            <a:r>
              <a:rPr lang="en-US" altLang="en-US" dirty="0" err="1" smtClean="0">
                <a:solidFill>
                  <a:schemeClr val="tx1">
                    <a:lumMod val="50000"/>
                    <a:lumOff val="50000"/>
                  </a:schemeClr>
                </a:solidFill>
                <a:latin typeface="BlinkMacSystemFont"/>
              </a:rPr>
              <a:t>snake_case</a:t>
            </a:r>
            <a:r>
              <a:rPr lang="ru-RU" altLang="en-US" dirty="0" smtClean="0">
                <a:solidFill>
                  <a:schemeClr val="tx1">
                    <a:lumMod val="50000"/>
                    <a:lumOff val="50000"/>
                  </a:schemeClr>
                </a:solidFill>
                <a:latin typeface="BlinkMacSystemFont"/>
              </a:rPr>
              <a:t>  </a:t>
            </a:r>
          </a:p>
        </p:txBody>
      </p:sp>
    </p:spTree>
    <p:extLst>
      <p:ext uri="{BB962C8B-B14F-4D97-AF65-F5344CB8AC3E}">
        <p14:creationId xmlns:p14="http://schemas.microsoft.com/office/powerpoint/2010/main" val="1070631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данных</a:t>
            </a:r>
            <a:endParaRPr lang="ru-RU" dirty="0"/>
          </a:p>
        </p:txBody>
      </p:sp>
      <p:sp>
        <p:nvSpPr>
          <p:cNvPr id="3" name="Объект 2"/>
          <p:cNvSpPr>
            <a:spLocks noGrp="1"/>
          </p:cNvSpPr>
          <p:nvPr>
            <p:ph idx="1"/>
          </p:nvPr>
        </p:nvSpPr>
        <p:spPr/>
        <p:txBody>
          <a:bodyPr/>
          <a:lstStyle/>
          <a:p>
            <a:r>
              <a:rPr lang="ru-RU" dirty="0"/>
              <a:t>Все языки программирования содержат встроенные типы данных, но они часто отличаются друг от друга в разных </a:t>
            </a:r>
            <a:r>
              <a:rPr lang="ru-RU" dirty="0" smtClean="0"/>
              <a:t>языках</a:t>
            </a:r>
          </a:p>
          <a:p>
            <a:r>
              <a:rPr lang="ru-RU" dirty="0" smtClean="0"/>
              <a:t>JavaScript </a:t>
            </a:r>
            <a:r>
              <a:rPr lang="ru-RU" dirty="0"/>
              <a:t>является </a:t>
            </a:r>
            <a:r>
              <a:rPr lang="ru-RU" i="1" dirty="0"/>
              <a:t>слабо типизированным</a:t>
            </a:r>
            <a:r>
              <a:rPr lang="ru-RU" dirty="0"/>
              <a:t> или </a:t>
            </a:r>
            <a:r>
              <a:rPr lang="ru-RU" i="1" dirty="0"/>
              <a:t>динамическим</a:t>
            </a:r>
            <a:r>
              <a:rPr lang="ru-RU" dirty="0"/>
              <a:t> языком. Это значит, что вам не нужно определять тип переменной заранее. Тип определится автоматически во время выполнения программы. Также это значит, что вы можете использовать одну переменную для хранения данных различных типов:</a:t>
            </a:r>
          </a:p>
        </p:txBody>
      </p:sp>
      <p:pic>
        <p:nvPicPr>
          <p:cNvPr id="4" name="Picture 3"/>
          <p:cNvPicPr>
            <a:picLocks noChangeAspect="1"/>
          </p:cNvPicPr>
          <p:nvPr/>
        </p:nvPicPr>
        <p:blipFill>
          <a:blip r:embed="rId2"/>
          <a:stretch>
            <a:fillRect/>
          </a:stretch>
        </p:blipFill>
        <p:spPr>
          <a:xfrm>
            <a:off x="1501955" y="4729298"/>
            <a:ext cx="5833577" cy="1331867"/>
          </a:xfrm>
          <a:prstGeom prst="rect">
            <a:avLst/>
          </a:prstGeom>
        </p:spPr>
      </p:pic>
    </p:spTree>
    <p:extLst>
      <p:ext uri="{BB962C8B-B14F-4D97-AF65-F5344CB8AC3E}">
        <p14:creationId xmlns:p14="http://schemas.microsoft.com/office/powerpoint/2010/main" val="2829467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8 типов данных</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lumMod val="50000"/>
                    <a:lumOff val="50000"/>
                  </a:schemeClr>
                </a:solidFill>
              </a:rPr>
              <a:t>Number</a:t>
            </a:r>
            <a:r>
              <a:rPr lang="en-US" dirty="0">
                <a:solidFill>
                  <a:schemeClr val="tx1">
                    <a:lumMod val="50000"/>
                    <a:lumOff val="50000"/>
                  </a:schemeClr>
                </a:solidFill>
              </a:rPr>
              <a:t> (</a:t>
            </a:r>
            <a:r>
              <a:rPr lang="ru-RU" dirty="0">
                <a:solidFill>
                  <a:schemeClr val="tx1">
                    <a:lumMod val="50000"/>
                    <a:lumOff val="50000"/>
                  </a:schemeClr>
                </a:solidFill>
              </a:rPr>
              <a:t>Число)</a:t>
            </a:r>
          </a:p>
          <a:p>
            <a:r>
              <a:rPr lang="en-US" dirty="0" smtClean="0">
                <a:solidFill>
                  <a:schemeClr val="tx1">
                    <a:lumMod val="50000"/>
                    <a:lumOff val="50000"/>
                  </a:schemeClr>
                </a:solidFill>
              </a:rPr>
              <a:t>String</a:t>
            </a:r>
            <a:r>
              <a:rPr lang="en-US" dirty="0">
                <a:solidFill>
                  <a:schemeClr val="tx1">
                    <a:lumMod val="50000"/>
                    <a:lumOff val="50000"/>
                  </a:schemeClr>
                </a:solidFill>
              </a:rPr>
              <a:t> (</a:t>
            </a:r>
            <a:r>
              <a:rPr lang="ru-RU" dirty="0">
                <a:solidFill>
                  <a:schemeClr val="tx1">
                    <a:lumMod val="50000"/>
                    <a:lumOff val="50000"/>
                  </a:schemeClr>
                </a:solidFill>
              </a:rPr>
              <a:t>Строка</a:t>
            </a:r>
            <a:r>
              <a:rPr lang="ru-RU" dirty="0" smtClean="0">
                <a:solidFill>
                  <a:schemeClr val="tx1">
                    <a:lumMod val="50000"/>
                    <a:lumOff val="50000"/>
                  </a:schemeClr>
                </a:solidFill>
              </a:rPr>
              <a:t>)</a:t>
            </a:r>
            <a:endParaRPr lang="ru-RU" dirty="0" smtClean="0">
              <a:solidFill>
                <a:schemeClr val="tx1">
                  <a:lumMod val="50000"/>
                  <a:lumOff val="50000"/>
                </a:schemeClr>
              </a:solidFill>
              <a:hlinkClick r:id="rId2"/>
            </a:endParaRPr>
          </a:p>
          <a:p>
            <a:r>
              <a:rPr lang="en-US" dirty="0" smtClean="0">
                <a:solidFill>
                  <a:schemeClr val="tx1">
                    <a:lumMod val="50000"/>
                    <a:lumOff val="50000"/>
                  </a:schemeClr>
                </a:solidFill>
              </a:rPr>
              <a:t>Boolean</a:t>
            </a:r>
            <a:r>
              <a:rPr lang="en-US" dirty="0">
                <a:solidFill>
                  <a:schemeClr val="tx1">
                    <a:lumMod val="50000"/>
                    <a:lumOff val="50000"/>
                  </a:schemeClr>
                </a:solidFill>
              </a:rPr>
              <a:t> (</a:t>
            </a:r>
            <a:r>
              <a:rPr lang="ru-RU" dirty="0">
                <a:solidFill>
                  <a:schemeClr val="tx1">
                    <a:lumMod val="50000"/>
                    <a:lumOff val="50000"/>
                  </a:schemeClr>
                </a:solidFill>
              </a:rPr>
              <a:t>Булев, Логический тип) </a:t>
            </a:r>
            <a:endParaRPr lang="ru-RU" dirty="0" smtClean="0">
              <a:solidFill>
                <a:schemeClr val="tx1">
                  <a:lumMod val="50000"/>
                  <a:lumOff val="50000"/>
                </a:schemeClr>
              </a:solidFill>
            </a:endParaRPr>
          </a:p>
          <a:p>
            <a:r>
              <a:rPr lang="en-US" dirty="0" smtClean="0">
                <a:solidFill>
                  <a:schemeClr val="tx1">
                    <a:lumMod val="50000"/>
                    <a:lumOff val="50000"/>
                  </a:schemeClr>
                </a:solidFill>
              </a:rPr>
              <a:t>Undefined (</a:t>
            </a:r>
            <a:r>
              <a:rPr lang="ru-RU" dirty="0">
                <a:solidFill>
                  <a:schemeClr val="tx1">
                    <a:lumMod val="50000"/>
                    <a:lumOff val="50000"/>
                  </a:schemeClr>
                </a:solidFill>
              </a:rPr>
              <a:t>Неопределённый тип)</a:t>
            </a:r>
          </a:p>
          <a:p>
            <a:r>
              <a:rPr lang="en-US" dirty="0" smtClean="0">
                <a:solidFill>
                  <a:schemeClr val="tx1">
                    <a:lumMod val="50000"/>
                    <a:lumOff val="50000"/>
                  </a:schemeClr>
                </a:solidFill>
              </a:rPr>
              <a:t>Null </a:t>
            </a:r>
            <a:r>
              <a:rPr lang="ru-RU" dirty="0" smtClean="0">
                <a:solidFill>
                  <a:schemeClr val="tx1">
                    <a:lumMod val="50000"/>
                    <a:lumOff val="50000"/>
                  </a:schemeClr>
                </a:solidFill>
              </a:rPr>
              <a:t>(Пустой)</a:t>
            </a:r>
          </a:p>
          <a:p>
            <a:r>
              <a:rPr lang="en-US" dirty="0" err="1" smtClean="0">
                <a:solidFill>
                  <a:schemeClr val="tx1">
                    <a:lumMod val="50000"/>
                    <a:lumOff val="50000"/>
                  </a:schemeClr>
                </a:solidFill>
              </a:rPr>
              <a:t>BigInt</a:t>
            </a:r>
            <a:r>
              <a:rPr lang="en-US" dirty="0">
                <a:solidFill>
                  <a:schemeClr val="tx1">
                    <a:lumMod val="50000"/>
                    <a:lumOff val="50000"/>
                  </a:schemeClr>
                </a:solidFill>
              </a:rPr>
              <a:t> </a:t>
            </a:r>
            <a:r>
              <a:rPr lang="ru-RU" dirty="0" smtClean="0">
                <a:solidFill>
                  <a:schemeClr val="tx1">
                    <a:lumMod val="50000"/>
                    <a:lumOff val="50000"/>
                  </a:schemeClr>
                </a:solidFill>
              </a:rPr>
              <a:t>(Длинные числа)</a:t>
            </a:r>
          </a:p>
          <a:p>
            <a:r>
              <a:rPr lang="en-US" dirty="0" smtClean="0">
                <a:solidFill>
                  <a:schemeClr val="tx1">
                    <a:lumMod val="50000"/>
                    <a:lumOff val="50000"/>
                  </a:schemeClr>
                </a:solidFill>
              </a:rPr>
              <a:t>Object (</a:t>
            </a:r>
            <a:r>
              <a:rPr lang="ru-RU" dirty="0" smtClean="0">
                <a:solidFill>
                  <a:schemeClr val="tx1">
                    <a:lumMod val="50000"/>
                    <a:lumOff val="50000"/>
                  </a:schemeClr>
                </a:solidFill>
              </a:rPr>
              <a:t>Обьектный, комплексный</a:t>
            </a:r>
            <a:r>
              <a:rPr lang="en-US" dirty="0" smtClean="0">
                <a:solidFill>
                  <a:schemeClr val="tx1">
                    <a:lumMod val="50000"/>
                    <a:lumOff val="50000"/>
                  </a:schemeClr>
                </a:solidFill>
              </a:rPr>
              <a:t>)</a:t>
            </a:r>
            <a:endParaRPr lang="ru-RU" dirty="0">
              <a:solidFill>
                <a:schemeClr val="tx1">
                  <a:lumMod val="50000"/>
                  <a:lumOff val="50000"/>
                </a:schemeClr>
              </a:solidFill>
            </a:endParaRPr>
          </a:p>
          <a:p>
            <a:r>
              <a:rPr lang="en-US" dirty="0" smtClean="0">
                <a:solidFill>
                  <a:schemeClr val="tx1">
                    <a:lumMod val="50000"/>
                    <a:lumOff val="50000"/>
                  </a:schemeClr>
                </a:solidFill>
              </a:rPr>
              <a:t>Symbol (</a:t>
            </a:r>
            <a:r>
              <a:rPr lang="ru-RU" dirty="0" smtClean="0">
                <a:solidFill>
                  <a:schemeClr val="tx1">
                    <a:lumMod val="50000"/>
                    <a:lumOff val="50000"/>
                  </a:schemeClr>
                </a:solidFill>
              </a:rPr>
              <a:t>Уникальный</a:t>
            </a:r>
            <a:r>
              <a:rPr lang="en-US" dirty="0" smtClean="0">
                <a:solidFill>
                  <a:schemeClr val="tx1">
                    <a:lumMod val="50000"/>
                    <a:lumOff val="50000"/>
                  </a:schemeClr>
                </a:solidFill>
              </a:rPr>
              <a:t>)</a:t>
            </a:r>
            <a:endParaRPr lang="en-US" dirty="0">
              <a:solidFill>
                <a:schemeClr val="tx1">
                  <a:lumMod val="50000"/>
                  <a:lumOff val="50000"/>
                </a:schemeClr>
              </a:solidFill>
            </a:endParaRPr>
          </a:p>
        </p:txBody>
      </p:sp>
    </p:spTree>
    <p:extLst>
      <p:ext uri="{BB962C8B-B14F-4D97-AF65-F5344CB8AC3E}">
        <p14:creationId xmlns:p14="http://schemas.microsoft.com/office/powerpoint/2010/main" val="408545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confirm, prompt</a:t>
            </a:r>
            <a:endParaRPr lang="en-US" dirty="0"/>
          </a:p>
        </p:txBody>
      </p:sp>
      <p:sp>
        <p:nvSpPr>
          <p:cNvPr id="3" name="Content Placeholder 2"/>
          <p:cNvSpPr>
            <a:spLocks noGrp="1"/>
          </p:cNvSpPr>
          <p:nvPr>
            <p:ph idx="1"/>
          </p:nvPr>
        </p:nvSpPr>
        <p:spPr/>
        <p:txBody>
          <a:bodyPr/>
          <a:lstStyle/>
          <a:p>
            <a:r>
              <a:rPr lang="en-US" dirty="0" smtClean="0"/>
              <a:t>Alert - </a:t>
            </a:r>
            <a:r>
              <a:rPr lang="ru-RU" dirty="0" smtClean="0"/>
              <a:t>выводит </a:t>
            </a:r>
            <a:r>
              <a:rPr lang="ru-RU" dirty="0"/>
              <a:t>на экран окно с сообщением и приостанавливает выполнение скрипта, пока пользователь не нажмёт «ОК</a:t>
            </a:r>
            <a:r>
              <a:rPr lang="ru-RU" dirty="0" smtClean="0"/>
              <a:t>».</a:t>
            </a:r>
            <a:endParaRPr lang="en-US" dirty="0" smtClean="0"/>
          </a:p>
          <a:p>
            <a:r>
              <a:rPr lang="en-US" dirty="0" smtClean="0"/>
              <a:t>Confirm - </a:t>
            </a:r>
            <a:r>
              <a:rPr lang="ru-RU" dirty="0" smtClean="0"/>
              <a:t>выводит окно с текстом и двумя кнопками  </a:t>
            </a:r>
            <a:r>
              <a:rPr lang="en-US" dirty="0" smtClean="0"/>
              <a:t>OK </a:t>
            </a:r>
            <a:r>
              <a:rPr lang="ru-RU" dirty="0" smtClean="0"/>
              <a:t>и </a:t>
            </a:r>
            <a:r>
              <a:rPr lang="en-US" dirty="0" smtClean="0"/>
              <a:t>CANCEL </a:t>
            </a:r>
            <a:r>
              <a:rPr lang="ru-RU" dirty="0" smtClean="0"/>
              <a:t>при </a:t>
            </a:r>
            <a:r>
              <a:rPr lang="ru-RU" dirty="0"/>
              <a:t>нажатии на </a:t>
            </a:r>
            <a:r>
              <a:rPr lang="en-US" dirty="0"/>
              <a:t>OK </a:t>
            </a:r>
            <a:r>
              <a:rPr lang="ru-RU" dirty="0"/>
              <a:t>вёрнет </a:t>
            </a:r>
            <a:r>
              <a:rPr lang="en-US" dirty="0"/>
              <a:t>true, cancel – false</a:t>
            </a:r>
          </a:p>
          <a:p>
            <a:r>
              <a:rPr lang="en-US" dirty="0" smtClean="0"/>
              <a:t>Prompt – </a:t>
            </a:r>
            <a:r>
              <a:rPr lang="ru-RU" dirty="0" smtClean="0"/>
              <a:t>выводит модальное окно  с заголовком и </a:t>
            </a:r>
            <a:r>
              <a:rPr lang="ru-RU" dirty="0"/>
              <a:t>и двумя кнопками  </a:t>
            </a:r>
            <a:r>
              <a:rPr lang="en-US" dirty="0"/>
              <a:t>OK </a:t>
            </a:r>
            <a:r>
              <a:rPr lang="ru-RU" dirty="0"/>
              <a:t>и </a:t>
            </a:r>
            <a:r>
              <a:rPr lang="en-US" dirty="0" smtClean="0"/>
              <a:t>CANCEL</a:t>
            </a:r>
            <a:r>
              <a:rPr lang="ru-RU" dirty="0" smtClean="0"/>
              <a:t>, возращает, то что ввёл пользователь или </a:t>
            </a:r>
            <a:r>
              <a:rPr lang="en-US" dirty="0" smtClean="0"/>
              <a:t>null, </a:t>
            </a:r>
            <a:r>
              <a:rPr lang="ru-RU" dirty="0" smtClean="0"/>
              <a:t>если отменил </a:t>
            </a:r>
            <a:endParaRPr lang="en-US" dirty="0" smtClean="0"/>
          </a:p>
        </p:txBody>
      </p:sp>
    </p:spTree>
    <p:extLst>
      <p:ext uri="{BB962C8B-B14F-4D97-AF65-F5344CB8AC3E}">
        <p14:creationId xmlns:p14="http://schemas.microsoft.com/office/powerpoint/2010/main" val="328733588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TM10001106[[fn=Эмблема]]</Template>
  <TotalTime>532</TotalTime>
  <Words>451</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BlinkMacSystemFont</vt:lpstr>
      <vt:lpstr>Consolas</vt:lpstr>
      <vt:lpstr>Corbel</vt:lpstr>
      <vt:lpstr>Gill Sans MT</vt:lpstr>
      <vt:lpstr>Impact</vt:lpstr>
      <vt:lpstr>Badge</vt:lpstr>
      <vt:lpstr>JAVASCRIPT</vt:lpstr>
      <vt:lpstr>Что такое javascript ?</vt:lpstr>
      <vt:lpstr>Перейдем к написанию кода</vt:lpstr>
      <vt:lpstr>Переменные </vt:lpstr>
      <vt:lpstr>оТличие let и var</vt:lpstr>
      <vt:lpstr>Имена переменных</vt:lpstr>
      <vt:lpstr>Типы данных</vt:lpstr>
      <vt:lpstr>8 типов данных</vt:lpstr>
      <vt:lpstr>alert, confirm, prompt</vt:lpstr>
      <vt:lpstr>Операторы</vt:lpstr>
      <vt:lpstr>Условные конструкции</vt:lpstr>
      <vt:lpstr>Домашнее задание</vt:lpstr>
    </vt:vector>
  </TitlesOfParts>
  <Company>ЗАО "Альфа Телеком"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Карагулов Абай Нурдинович</dc:creator>
  <cp:lastModifiedBy>karagulov1900@outlook.com</cp:lastModifiedBy>
  <cp:revision>20</cp:revision>
  <dcterms:created xsi:type="dcterms:W3CDTF">2022-10-24T10:07:27Z</dcterms:created>
  <dcterms:modified xsi:type="dcterms:W3CDTF">2022-10-26T14:17:41Z</dcterms:modified>
</cp:coreProperties>
</file>