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4" r:id="rId1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51013A8-EFCF-4F1B-8D76-BB2BEB9650A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56225C9-6A28-4B3C-A7E6-C0B7C8884D5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C583A0C-4909-4EE4-B4DC-1DC2409BC2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62CF641-BF72-45BF-98B7-D3100B9A88D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CFADD8-843A-4953-96D5-A8461422985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A410704-AB17-4521-955A-C8AE0A8B150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75F81F-B776-4BB4-A862-C1932172E2F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6B907F0-6DCD-4742-85FF-C25246AF89C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AF1D64A-9B67-414C-9F1E-2E3CCD5E422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7C753AA-3EAB-40F5-9D0F-F55B5C09B6D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AE6867-423F-4EBE-8300-D6A13E0A2CC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AAF703-F8CD-4C99-9663-468F9934550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87E0334-77B1-4AC2-BC00-B2E1C699284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AE73E8A-9B43-494C-8FB8-8273725D395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0A9C026-6339-41CF-B107-CD28CBB7263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A2EE815-6CB1-42D3-8FDB-0D1D6D17104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F8773C8-48E8-4935-956F-3F0D8B6D898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25B3DB4-BF6B-4E97-AABF-16AA0607E19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24E8425-426C-4B37-91C9-192B41BDD5F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38332CE-81A3-427D-B48F-126B3431B9E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D6E778-3229-4940-8528-D72F975B6E3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AA1A959-1D47-4ED3-9F30-7D7A5D9F74E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BD6EF1-EC60-4B90-BBFE-04071086C8E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95C23CB-D3B1-48BB-8930-041D0819FEB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8000" b="0" strike="noStrike" spc="-52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05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903445-96BE-44C2-A41B-07CFB62A1E73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IN" sz="105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ctangl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Rectangl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PlaceHolder 1"/>
          <p:cNvSpPr>
            <a:spLocks noGrp="1"/>
          </p:cNvSpPr>
          <p:nvPr>
            <p:ph type="dt" idx="4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ftr" idx="5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4" name="PlaceHolder 3"/>
          <p:cNvSpPr>
            <a:spLocks noGrp="1"/>
          </p:cNvSpPr>
          <p:nvPr>
            <p:ph type="sldNum" idx="6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05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B9A93D-4131-4A56-8127-60BB7800E8BE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IN" sz="1050" b="0" strike="noStrike" spc="-1"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124970" y="1432068"/>
            <a:ext cx="7920000" cy="219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1" u="sng" strike="noStrike" spc="-1" dirty="0">
                <a:solidFill>
                  <a:srgbClr val="000000"/>
                </a:solidFill>
                <a:uFillTx/>
                <a:latin typeface="Calibri"/>
              </a:rPr>
              <a:t>Lending Club Case Study</a:t>
            </a:r>
            <a:br>
              <a:rPr lang="en-US" sz="4400" b="1" u="sng" strike="noStrike" spc="-1" dirty="0">
                <a:solidFill>
                  <a:srgbClr val="000000"/>
                </a:solidFill>
                <a:uFillTx/>
                <a:latin typeface="Calibri"/>
              </a:rPr>
            </a:br>
            <a:br>
              <a:rPr lang="en-US" sz="4400" b="1" u="sng" strike="noStrike" spc="-1" dirty="0">
                <a:solidFill>
                  <a:srgbClr val="000000"/>
                </a:solidFill>
                <a:uFillTx/>
                <a:latin typeface="Calibri"/>
              </a:rPr>
            </a:br>
            <a:r>
              <a:rPr lang="en-US" sz="3200" strike="noStrike" spc="-1" dirty="0">
                <a:solidFill>
                  <a:srgbClr val="000000"/>
                </a:solidFill>
                <a:uFillTx/>
                <a:latin typeface="Calibri"/>
              </a:rPr>
              <a:t>Jahid Khan &amp; Balaji Arumugam</a:t>
            </a:r>
            <a:endParaRPr lang="en-US" sz="4400" strike="noStrike" spc="-1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CB45EB-AA66-DB67-BE59-767499926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56" y="678089"/>
            <a:ext cx="6648450" cy="3905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34A472-8B7E-C1BA-13CA-3CC66E2CB72F}"/>
              </a:ext>
            </a:extLst>
          </p:cNvPr>
          <p:cNvSpPr txBox="1"/>
          <p:nvPr/>
        </p:nvSpPr>
        <p:spPr>
          <a:xfrm>
            <a:off x="638627" y="4967292"/>
            <a:ext cx="63726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loan defaulted percent for small business and renewable energy borrowers is higher</a:t>
            </a:r>
          </a:p>
        </p:txBody>
      </p:sp>
      <p:pic>
        <p:nvPicPr>
          <p:cNvPr id="8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09FC172-2516-D5D7-48FE-071D83218D3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649934" y="678089"/>
            <a:ext cx="4019551" cy="3277017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73306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312A8FA1-40CF-EE96-22C9-B01D6492F98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651057"/>
            <a:ext cx="12191760" cy="4046400"/>
          </a:xfrm>
          <a:prstGeom prst="rect">
            <a:avLst/>
          </a:prstGeom>
          <a:ln w="0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C47D6B-B6F5-EEAA-C00F-06884EAA2EEF}"/>
              </a:ext>
            </a:extLst>
          </p:cNvPr>
          <p:cNvSpPr txBox="1"/>
          <p:nvPr/>
        </p:nvSpPr>
        <p:spPr>
          <a:xfrm>
            <a:off x="3512457" y="48590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Percent of loan defaulted is very high for state NE</a:t>
            </a:r>
          </a:p>
        </p:txBody>
      </p:sp>
    </p:spTree>
    <p:extLst>
      <p:ext uri="{BB962C8B-B14F-4D97-AF65-F5344CB8AC3E}">
        <p14:creationId xmlns:p14="http://schemas.microsoft.com/office/powerpoint/2010/main" val="437166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/>
          <p:nvPr/>
        </p:nvSpPr>
        <p:spPr>
          <a:xfrm>
            <a:off x="242468" y="197514"/>
            <a:ext cx="7589160" cy="1111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Observations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7DC442-01A4-A598-9E4B-32E61FB6F132}"/>
              </a:ext>
            </a:extLst>
          </p:cNvPr>
          <p:cNvSpPr txBox="1"/>
          <p:nvPr/>
        </p:nvSpPr>
        <p:spPr>
          <a:xfrm>
            <a:off x="508000" y="1274051"/>
            <a:ext cx="11684000" cy="4309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LOAN_AMOUNT : Loan amount greater than 15000 dollars have higher default rate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FUNDED_AMOUNT : Funded amount greater than 15000 dollars have higher default rate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FUNDED_AMOUNT_INVESTED : Funded amount invested greater than 15000 dollars have higher default rate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INTEREST_RATE : As Interest rate increases the default rate increases steeply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ANNUAL_INCOME : As the annual income increase the default rate decreases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DTI : As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dti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increase the default rate increases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MONTHS_SINCE_LAST_DELINQ : Crime committed between 90 to 110 days have higher default percent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TERM : 60 months term have a higher default rate than 36 months term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GRADE : As the Grade decreases (A B C D E F G) default rate increases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SUB_GRADE : As the Sub Grade decreases (A1 A2 B1 B2.....) default rate increases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VERIFICATION STATUS : Percent of loan defaulted is higher for verified borrowers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PURPOSE : Small business borrowers have high default rate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 STATE : Percent of loan defaulted is very high for state NE and high for NV and SD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14360" y="655920"/>
            <a:ext cx="4816080" cy="5104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5400" b="1" strike="noStrike" spc="-52">
                <a:solidFill>
                  <a:srgbClr val="262626"/>
                </a:solidFill>
                <a:latin typeface="Calibri Light"/>
              </a:rPr>
              <a:t>Problem statement</a:t>
            </a:r>
            <a:endParaRPr lang="en-US" sz="54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579720" y="819720"/>
            <a:ext cx="4397760" cy="5201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3500"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400" b="0" strike="noStrike" cap="all" spc="199">
                <a:solidFill>
                  <a:srgbClr val="637052"/>
                </a:solidFill>
                <a:latin typeface="Calibri Light"/>
              </a:rPr>
              <a:t>the data provided  contains the information about past loan applicants and whether they ‘defaulted’ or not. the aim is to identify patterns which indicate if a person is likely to default, which may be used for taking actions such as denying the loan, reducing the amount of loan, lending (to risky applicants) at a higher interest rate, etc.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/>
          <p:nvPr/>
        </p:nvSpPr>
        <p:spPr>
          <a:xfrm>
            <a:off x="721440" y="487800"/>
            <a:ext cx="7589160" cy="1111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Approach</a:t>
            </a:r>
            <a:endParaRPr lang="en-IN" sz="4400" b="1" strike="noStrike" spc="-1">
              <a:latin typeface="Arial"/>
            </a:endParaRPr>
          </a:p>
        </p:txBody>
      </p:sp>
      <p:sp>
        <p:nvSpPr>
          <p:cNvPr id="97" name="TextBox 3"/>
          <p:cNvSpPr/>
          <p:nvPr/>
        </p:nvSpPr>
        <p:spPr>
          <a:xfrm>
            <a:off x="568800" y="2031840"/>
            <a:ext cx="10169640" cy="219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Data Cleansing</a:t>
            </a:r>
            <a:endParaRPr lang="en-IN" sz="2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Identification of variables and data types.</a:t>
            </a:r>
            <a:endParaRPr lang="en-IN" sz="2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Creating derived metrics</a:t>
            </a:r>
            <a:endParaRPr lang="en-IN" sz="2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Analyzing the basic correlations between various entities</a:t>
            </a:r>
            <a:endParaRPr lang="en-IN" sz="2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Conclusion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C533F9-9715-343A-4AB5-FA02A8BED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66" y="1011464"/>
            <a:ext cx="5648325" cy="3143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32A808-69FC-FF15-C03C-32C612247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041" y="1424214"/>
            <a:ext cx="3387725" cy="2463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C1C2FC-5049-675B-2B70-4AFD673187CB}"/>
              </a:ext>
            </a:extLst>
          </p:cNvPr>
          <p:cNvSpPr txBox="1"/>
          <p:nvPr/>
        </p:nvSpPr>
        <p:spPr>
          <a:xfrm>
            <a:off x="4029529" y="474594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Defaulted Loan Percent - 14.58% </a:t>
            </a:r>
          </a:p>
          <a:p>
            <a:r>
              <a:rPr lang="en-US" dirty="0"/>
              <a:t>• Non-Defaulted Loan Percent - 85.41%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DFBC27-A0CC-B577-2859-9AFA27AD2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19" y="894897"/>
            <a:ext cx="5113338" cy="28443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2CD7D8-681E-6405-0C47-D84F734C6E04}"/>
              </a:ext>
            </a:extLst>
          </p:cNvPr>
          <p:cNvSpPr txBox="1"/>
          <p:nvPr/>
        </p:nvSpPr>
        <p:spPr>
          <a:xfrm>
            <a:off x="545419" y="4022272"/>
            <a:ext cx="51133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loan default percent for loan amount 20k to 35k is higher than all other loan amount bins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121403-77B6-7A41-F380-A75C5D8ED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295" y="894897"/>
            <a:ext cx="5041077" cy="2505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E4ED91-A308-FC3C-180C-09D75204A867}"/>
              </a:ext>
            </a:extLst>
          </p:cNvPr>
          <p:cNvSpPr txBox="1"/>
          <p:nvPr/>
        </p:nvSpPr>
        <p:spPr>
          <a:xfrm>
            <a:off x="6657295" y="3998242"/>
            <a:ext cx="50410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loan defaulted percent for 20-25% interest rate is highest</a:t>
            </a:r>
          </a:p>
        </p:txBody>
      </p:sp>
    </p:spTree>
    <p:extLst>
      <p:ext uri="{BB962C8B-B14F-4D97-AF65-F5344CB8AC3E}">
        <p14:creationId xmlns:p14="http://schemas.microsoft.com/office/powerpoint/2010/main" val="64704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03BEF5-E7C2-ED50-4360-38E1211F3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7" y="947738"/>
            <a:ext cx="5378678" cy="3065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DE1835-D427-7A46-07CC-5B343E3DBA2F}"/>
              </a:ext>
            </a:extLst>
          </p:cNvPr>
          <p:cNvSpPr txBox="1"/>
          <p:nvPr/>
        </p:nvSpPr>
        <p:spPr>
          <a:xfrm>
            <a:off x="427037" y="4285120"/>
            <a:ext cx="53786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loan defaulted percent for 0-40000 annual income is higher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AB3F69-ABF1-8712-F42E-CC9B78EC2711}"/>
              </a:ext>
            </a:extLst>
          </p:cNvPr>
          <p:cNvSpPr txBox="1">
            <a:spLocks/>
          </p:cNvSpPr>
          <p:nvPr/>
        </p:nvSpPr>
        <p:spPr>
          <a:xfrm>
            <a:off x="6398878" y="4285120"/>
            <a:ext cx="5366085" cy="15593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The count of loan taken varies with interest rate showing peak around in 5-15 bracket and decreasing slowly where as the chance of defaulting increases with interest rate.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25B0B-7E85-B35E-61D1-B8B513BAD3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92"/>
          <a:stretch/>
        </p:blipFill>
        <p:spPr>
          <a:xfrm>
            <a:off x="6096000" y="1013503"/>
            <a:ext cx="5858693" cy="307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F6DDC5-52D8-6E0E-D8DB-246EC88A8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72" y="622837"/>
            <a:ext cx="5660571" cy="2806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33FB68-4866-0E49-EEEA-5F85A7F84F8A}"/>
              </a:ext>
            </a:extLst>
          </p:cNvPr>
          <p:cNvSpPr txBox="1"/>
          <p:nvPr/>
        </p:nvSpPr>
        <p:spPr>
          <a:xfrm>
            <a:off x="275772" y="4125463"/>
            <a:ext cx="5660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loan defaulted percent for 15-25 DTI is higher than overall defaulted Loan Percent 14.58%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6944DE-C2FB-1B5D-558B-D4B9C9FE4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44" y="119216"/>
            <a:ext cx="4818741" cy="46525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52F2AD-6A31-82CE-E88F-F42BF68A9976}"/>
              </a:ext>
            </a:extLst>
          </p:cNvPr>
          <p:cNvSpPr txBox="1"/>
          <p:nvPr/>
        </p:nvSpPr>
        <p:spPr>
          <a:xfrm>
            <a:off x="6647544" y="4654119"/>
            <a:ext cx="48187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borrowers have taken more loans for 36 months term verses 60 months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loan defaulted percent for 60 months term is highest</a:t>
            </a:r>
          </a:p>
        </p:txBody>
      </p:sp>
    </p:spTree>
    <p:extLst>
      <p:ext uri="{BB962C8B-B14F-4D97-AF65-F5344CB8AC3E}">
        <p14:creationId xmlns:p14="http://schemas.microsoft.com/office/powerpoint/2010/main" val="247981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FFABEA-6C5F-CCD4-A8EF-F3654571A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85" y="1040041"/>
            <a:ext cx="5377429" cy="2388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D7136B-2DEE-3A13-4915-559E548F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531" y="938439"/>
            <a:ext cx="6250670" cy="29631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CE43B8-6996-D92A-D55C-C94A5D4EDDD6}"/>
              </a:ext>
            </a:extLst>
          </p:cNvPr>
          <p:cNvSpPr txBox="1"/>
          <p:nvPr/>
        </p:nvSpPr>
        <p:spPr>
          <a:xfrm>
            <a:off x="2351314" y="4293476"/>
            <a:ext cx="9174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grades A1 – C2 have highest number of loans.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loan defaulted percent is highest at F5, followed by G3 &amp; G2 </a:t>
            </a:r>
          </a:p>
        </p:txBody>
      </p:sp>
    </p:spTree>
    <p:extLst>
      <p:ext uri="{BB962C8B-B14F-4D97-AF65-F5344CB8AC3E}">
        <p14:creationId xmlns:p14="http://schemas.microsoft.com/office/powerpoint/2010/main" val="368379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77DDBD-B90D-C798-F829-DD7109B7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9" y="118609"/>
            <a:ext cx="5286375" cy="5343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424AC-A462-ED89-8584-AFA66C356213}"/>
              </a:ext>
            </a:extLst>
          </p:cNvPr>
          <p:cNvSpPr txBox="1"/>
          <p:nvPr/>
        </p:nvSpPr>
        <p:spPr>
          <a:xfrm>
            <a:off x="551543" y="5462134"/>
            <a:ext cx="5038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10+ years of employment have the most number of loans. The loan defaulted percent remains constant throughout the years.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B1F569-F0C4-0CE2-5295-31453FA43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59" y="1076552"/>
            <a:ext cx="4848225" cy="2667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D3F4C9-0413-B0B1-72B0-7098A3E5D6DD}"/>
              </a:ext>
            </a:extLst>
          </p:cNvPr>
          <p:cNvSpPr txBox="1"/>
          <p:nvPr/>
        </p:nvSpPr>
        <p:spPr>
          <a:xfrm>
            <a:off x="6747558" y="4062644"/>
            <a:ext cx="4848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loan defaulted percent for verified borrower is higher than overall</a:t>
            </a:r>
          </a:p>
        </p:txBody>
      </p:sp>
    </p:spTree>
    <p:extLst>
      <p:ext uri="{BB962C8B-B14F-4D97-AF65-F5344CB8AC3E}">
        <p14:creationId xmlns:p14="http://schemas.microsoft.com/office/powerpoint/2010/main" val="201992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353</TotalTime>
  <Words>520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Lending Club Case Study  Jahid Khan &amp; Balaji Arumugam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subject/>
  <dc:creator>Gaurav Bisht</dc:creator>
  <dc:description/>
  <cp:lastModifiedBy>Balaji, A (A.)</cp:lastModifiedBy>
  <cp:revision>4</cp:revision>
  <dcterms:created xsi:type="dcterms:W3CDTF">2020-01-29T08:06:20Z</dcterms:created>
  <dcterms:modified xsi:type="dcterms:W3CDTF">2023-08-08T17:07:39Z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</vt:i4>
  </property>
</Properties>
</file>