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8" r:id="rId3"/>
    <p:sldId id="264" r:id="rId4"/>
    <p:sldId id="259" r:id="rId5"/>
    <p:sldId id="261" r:id="rId6"/>
    <p:sldId id="267" r:id="rId7"/>
    <p:sldId id="266" r:id="rId8"/>
    <p:sldId id="260" r:id="rId9"/>
    <p:sldId id="271" r:id="rId10"/>
    <p:sldId id="269" r:id="rId11"/>
    <p:sldId id="268" r:id="rId12"/>
    <p:sldId id="370" r:id="rId13"/>
    <p:sldId id="265" r:id="rId14"/>
    <p:sldId id="25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62AF4-4D7F-4A31-8DC4-8778463E73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619AEDB-BB61-45D4-AC65-F825C0AA5C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</a:t>
          </a:r>
          <a:r>
            <a:rPr lang="en-US" baseline="30000" dirty="0"/>
            <a:t>th</a:t>
          </a:r>
          <a:r>
            <a:rPr lang="en-US" dirty="0"/>
            <a:t> Highest Neighborhood in Average Revenue</a:t>
          </a:r>
        </a:p>
      </dgm:t>
    </dgm:pt>
    <dgm:pt modelId="{E9832EC6-E84F-4EA1-A173-93F731765F07}" type="parTrans" cxnId="{31FE9F7E-C2E9-48B4-B627-A1E8DF0C695C}">
      <dgm:prSet/>
      <dgm:spPr/>
      <dgm:t>
        <a:bodyPr/>
        <a:lstStyle/>
        <a:p>
          <a:endParaRPr lang="en-US"/>
        </a:p>
      </dgm:t>
    </dgm:pt>
    <dgm:pt modelId="{809D9368-6EEF-49C1-93D1-9898DF4F4372}" type="sibTrans" cxnId="{31FE9F7E-C2E9-48B4-B627-A1E8DF0C695C}">
      <dgm:prSet/>
      <dgm:spPr/>
      <dgm:t>
        <a:bodyPr/>
        <a:lstStyle/>
        <a:p>
          <a:endParaRPr lang="en-US"/>
        </a:p>
      </dgm:t>
    </dgm:pt>
    <dgm:pt modelId="{0E3A341A-189A-408A-8024-9B8603064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Close Proximity to Tourist Attractions and Universities. </a:t>
          </a:r>
        </a:p>
      </dgm:t>
    </dgm:pt>
    <dgm:pt modelId="{0142D899-58B1-45AB-9AB5-4ED9B15B0798}" type="parTrans" cxnId="{3CAF56D2-E518-4E76-BE51-4EFB80EDACCD}">
      <dgm:prSet/>
      <dgm:spPr/>
      <dgm:t>
        <a:bodyPr/>
        <a:lstStyle/>
        <a:p>
          <a:endParaRPr lang="en-US"/>
        </a:p>
      </dgm:t>
    </dgm:pt>
    <dgm:pt modelId="{1E147312-F514-4DAA-B0D5-442171BC5EA2}" type="sibTrans" cxnId="{3CAF56D2-E518-4E76-BE51-4EFB80EDACCD}">
      <dgm:prSet/>
      <dgm:spPr/>
      <dgm:t>
        <a:bodyPr/>
        <a:lstStyle/>
        <a:p>
          <a:endParaRPr lang="en-US"/>
        </a:p>
      </dgm:t>
    </dgm:pt>
    <dgm:pt modelId="{6CDBFF19-AFCE-43EF-86BA-A7296CF4BE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Low Crime Rate.</a:t>
          </a:r>
        </a:p>
      </dgm:t>
    </dgm:pt>
    <dgm:pt modelId="{4ADE3DBB-907A-4CDA-928E-9FBC070BD576}" type="parTrans" cxnId="{4E0894EA-35F0-4E0F-86F9-46986F1344C2}">
      <dgm:prSet/>
      <dgm:spPr/>
      <dgm:t>
        <a:bodyPr/>
        <a:lstStyle/>
        <a:p>
          <a:endParaRPr lang="en-US"/>
        </a:p>
      </dgm:t>
    </dgm:pt>
    <dgm:pt modelId="{9EC587FA-A0BE-4881-A0A7-AFA5CEA26D49}" type="sibTrans" cxnId="{4E0894EA-35F0-4E0F-86F9-46986F1344C2}">
      <dgm:prSet/>
      <dgm:spPr/>
      <dgm:t>
        <a:bodyPr/>
        <a:lstStyle/>
        <a:p>
          <a:endParaRPr lang="en-US"/>
        </a:p>
      </dgm:t>
    </dgm:pt>
    <dgm:pt modelId="{0CE2EE99-773D-42D2-A63F-94B0B2B3DE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Scores High in Terms of Walkability, Biking and Transit.</a:t>
          </a:r>
        </a:p>
      </dgm:t>
    </dgm:pt>
    <dgm:pt modelId="{A1391DBD-2A8F-4949-ACA7-E57D4DE526CF}" type="parTrans" cxnId="{8BF90485-D21C-42D4-A2AE-80D5473E8918}">
      <dgm:prSet/>
      <dgm:spPr/>
      <dgm:t>
        <a:bodyPr/>
        <a:lstStyle/>
        <a:p>
          <a:endParaRPr lang="en-US"/>
        </a:p>
      </dgm:t>
    </dgm:pt>
    <dgm:pt modelId="{E5985B18-31A6-4F3D-87C2-EFA347349607}" type="sibTrans" cxnId="{8BF90485-D21C-42D4-A2AE-80D5473E8918}">
      <dgm:prSet/>
      <dgm:spPr/>
      <dgm:t>
        <a:bodyPr/>
        <a:lstStyle/>
        <a:p>
          <a:endParaRPr lang="en-US"/>
        </a:p>
      </dgm:t>
    </dgm:pt>
    <dgm:pt modelId="{19215AA0-B110-409C-B2DB-A867472E9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</a:t>
          </a:r>
          <a:r>
            <a:rPr lang="en-US" baseline="30000" dirty="0"/>
            <a:t>nd</a:t>
          </a:r>
          <a:r>
            <a:rPr lang="en-US" dirty="0"/>
            <a:t> Highest Neighborhood in Average Ratings.</a:t>
          </a:r>
        </a:p>
      </dgm:t>
    </dgm:pt>
    <dgm:pt modelId="{500B7D56-158C-4DBA-AEFF-E04660265591}" type="sibTrans" cxnId="{F6B2CD37-ED27-4306-AF4C-C2D4B01D195B}">
      <dgm:prSet/>
      <dgm:spPr/>
      <dgm:t>
        <a:bodyPr/>
        <a:lstStyle/>
        <a:p>
          <a:endParaRPr lang="en-US"/>
        </a:p>
      </dgm:t>
    </dgm:pt>
    <dgm:pt modelId="{CC64239C-99CD-4CD9-9C59-4B19964011D5}" type="parTrans" cxnId="{F6B2CD37-ED27-4306-AF4C-C2D4B01D195B}">
      <dgm:prSet/>
      <dgm:spPr/>
      <dgm:t>
        <a:bodyPr/>
        <a:lstStyle/>
        <a:p>
          <a:endParaRPr lang="en-US"/>
        </a:p>
      </dgm:t>
    </dgm:pt>
    <dgm:pt modelId="{77C8952F-FEF9-4C08-A219-86A00F779D0D}" type="pres">
      <dgm:prSet presAssocID="{4D962AF4-4D7F-4A31-8DC4-8778463E73E6}" presName="root" presStyleCnt="0">
        <dgm:presLayoutVars>
          <dgm:dir/>
          <dgm:resizeHandles val="exact"/>
        </dgm:presLayoutVars>
      </dgm:prSet>
      <dgm:spPr/>
    </dgm:pt>
    <dgm:pt modelId="{BB1604E0-E9E7-4374-A777-1A573B0EE684}" type="pres">
      <dgm:prSet presAssocID="{8619AEDB-BB61-45D4-AC65-F825C0AA5C90}" presName="compNode" presStyleCnt="0"/>
      <dgm:spPr/>
    </dgm:pt>
    <dgm:pt modelId="{9514DDAE-9347-4A8C-A8C5-403747C6FDAA}" type="pres">
      <dgm:prSet presAssocID="{8619AEDB-BB61-45D4-AC65-F825C0AA5C90}" presName="bgRect" presStyleLbl="bgShp" presStyleIdx="0" presStyleCnt="5"/>
      <dgm:spPr/>
    </dgm:pt>
    <dgm:pt modelId="{37AB409E-17CB-4046-AB48-04E3024C746E}" type="pres">
      <dgm:prSet presAssocID="{8619AEDB-BB61-45D4-AC65-F825C0AA5C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408647B-2810-41FC-9FB8-D8F8EF3EBBD6}" type="pres">
      <dgm:prSet presAssocID="{8619AEDB-BB61-45D4-AC65-F825C0AA5C90}" presName="spaceRect" presStyleCnt="0"/>
      <dgm:spPr/>
    </dgm:pt>
    <dgm:pt modelId="{01628E7D-61FA-4C1A-AB45-94E029BC8E4D}" type="pres">
      <dgm:prSet presAssocID="{8619AEDB-BB61-45D4-AC65-F825C0AA5C90}" presName="parTx" presStyleLbl="revTx" presStyleIdx="0" presStyleCnt="5">
        <dgm:presLayoutVars>
          <dgm:chMax val="0"/>
          <dgm:chPref val="0"/>
        </dgm:presLayoutVars>
      </dgm:prSet>
      <dgm:spPr/>
    </dgm:pt>
    <dgm:pt modelId="{B94A1ED8-1B46-4BBD-B77C-0331F73C58E4}" type="pres">
      <dgm:prSet presAssocID="{809D9368-6EEF-49C1-93D1-9898DF4F4372}" presName="sibTrans" presStyleCnt="0"/>
      <dgm:spPr/>
    </dgm:pt>
    <dgm:pt modelId="{33C581CF-FD65-405A-A965-76E990D92687}" type="pres">
      <dgm:prSet presAssocID="{19215AA0-B110-409C-B2DB-A867472E94D7}" presName="compNode" presStyleCnt="0"/>
      <dgm:spPr/>
    </dgm:pt>
    <dgm:pt modelId="{06990174-DC9E-4189-B454-D684A229C5D1}" type="pres">
      <dgm:prSet presAssocID="{19215AA0-B110-409C-B2DB-A867472E94D7}" presName="bgRect" presStyleLbl="bgShp" presStyleIdx="1" presStyleCnt="5"/>
      <dgm:spPr/>
    </dgm:pt>
    <dgm:pt modelId="{D55CD93C-D1F1-4D9A-A836-9D56B8C77ACD}" type="pres">
      <dgm:prSet presAssocID="{19215AA0-B110-409C-B2DB-A867472E94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36C141A-3B48-49DE-BBE5-CD4D724D29D6}" type="pres">
      <dgm:prSet presAssocID="{19215AA0-B110-409C-B2DB-A867472E94D7}" presName="spaceRect" presStyleCnt="0"/>
      <dgm:spPr/>
    </dgm:pt>
    <dgm:pt modelId="{4FF7EAC9-54EB-4706-83A3-E4AA4B9FEA45}" type="pres">
      <dgm:prSet presAssocID="{19215AA0-B110-409C-B2DB-A867472E94D7}" presName="parTx" presStyleLbl="revTx" presStyleIdx="1" presStyleCnt="5">
        <dgm:presLayoutVars>
          <dgm:chMax val="0"/>
          <dgm:chPref val="0"/>
        </dgm:presLayoutVars>
      </dgm:prSet>
      <dgm:spPr/>
    </dgm:pt>
    <dgm:pt modelId="{53C32627-CDFB-4EA8-A931-553DEAA4F1B9}" type="pres">
      <dgm:prSet presAssocID="{500B7D56-158C-4DBA-AEFF-E04660265591}" presName="sibTrans" presStyleCnt="0"/>
      <dgm:spPr/>
    </dgm:pt>
    <dgm:pt modelId="{0BEB693D-C6ED-4979-BAD1-91402F0F6764}" type="pres">
      <dgm:prSet presAssocID="{0E3A341A-189A-408A-8024-9B8603064268}" presName="compNode" presStyleCnt="0"/>
      <dgm:spPr/>
    </dgm:pt>
    <dgm:pt modelId="{888386E3-05E8-474E-A539-3F96D057C2AF}" type="pres">
      <dgm:prSet presAssocID="{0E3A341A-189A-408A-8024-9B8603064268}" presName="bgRect" presStyleLbl="bgShp" presStyleIdx="2" presStyleCnt="5"/>
      <dgm:spPr/>
    </dgm:pt>
    <dgm:pt modelId="{82C96D9E-9BBE-4CF3-9CA1-B6A4C98C1C51}" type="pres">
      <dgm:prSet presAssocID="{0E3A341A-189A-408A-8024-9B860306426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65D08445-58A0-4319-AA60-831BFE58CA9B}" type="pres">
      <dgm:prSet presAssocID="{0E3A341A-189A-408A-8024-9B8603064268}" presName="spaceRect" presStyleCnt="0"/>
      <dgm:spPr/>
    </dgm:pt>
    <dgm:pt modelId="{DC4AB062-97F7-4239-867A-D7C2CA61394A}" type="pres">
      <dgm:prSet presAssocID="{0E3A341A-189A-408A-8024-9B8603064268}" presName="parTx" presStyleLbl="revTx" presStyleIdx="2" presStyleCnt="5">
        <dgm:presLayoutVars>
          <dgm:chMax val="0"/>
          <dgm:chPref val="0"/>
        </dgm:presLayoutVars>
      </dgm:prSet>
      <dgm:spPr/>
    </dgm:pt>
    <dgm:pt modelId="{39DED293-C9A2-47CD-B91E-0EED12875458}" type="pres">
      <dgm:prSet presAssocID="{1E147312-F514-4DAA-B0D5-442171BC5EA2}" presName="sibTrans" presStyleCnt="0"/>
      <dgm:spPr/>
    </dgm:pt>
    <dgm:pt modelId="{1B071C0B-29CE-4885-A366-B6C7AE2B0DA5}" type="pres">
      <dgm:prSet presAssocID="{6CDBFF19-AFCE-43EF-86BA-A7296CF4BEEE}" presName="compNode" presStyleCnt="0"/>
      <dgm:spPr/>
    </dgm:pt>
    <dgm:pt modelId="{7277D21B-152C-4A56-B1AF-18CAF97846B5}" type="pres">
      <dgm:prSet presAssocID="{6CDBFF19-AFCE-43EF-86BA-A7296CF4BEEE}" presName="bgRect" presStyleLbl="bgShp" presStyleIdx="3" presStyleCnt="5" custLinFactNeighborX="-2545" custLinFactNeighborY="3880"/>
      <dgm:spPr/>
    </dgm:pt>
    <dgm:pt modelId="{6A6DDC48-5B6D-4431-86E9-A0E47A2D0C27}" type="pres">
      <dgm:prSet presAssocID="{6CDBFF19-AFCE-43EF-86BA-A7296CF4BE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79925B0-A18B-487D-BC35-5602A70A813E}" type="pres">
      <dgm:prSet presAssocID="{6CDBFF19-AFCE-43EF-86BA-A7296CF4BEEE}" presName="spaceRect" presStyleCnt="0"/>
      <dgm:spPr/>
    </dgm:pt>
    <dgm:pt modelId="{7149A6A8-F462-46A6-90AE-5F49B0401775}" type="pres">
      <dgm:prSet presAssocID="{6CDBFF19-AFCE-43EF-86BA-A7296CF4BEEE}" presName="parTx" presStyleLbl="revTx" presStyleIdx="3" presStyleCnt="5">
        <dgm:presLayoutVars>
          <dgm:chMax val="0"/>
          <dgm:chPref val="0"/>
        </dgm:presLayoutVars>
      </dgm:prSet>
      <dgm:spPr/>
    </dgm:pt>
    <dgm:pt modelId="{456D205E-88E5-4A6A-A295-A060FC20716E}" type="pres">
      <dgm:prSet presAssocID="{9EC587FA-A0BE-4881-A0A7-AFA5CEA26D49}" presName="sibTrans" presStyleCnt="0"/>
      <dgm:spPr/>
    </dgm:pt>
    <dgm:pt modelId="{CAB7F942-7E99-4311-A023-322D4C623623}" type="pres">
      <dgm:prSet presAssocID="{0CE2EE99-773D-42D2-A63F-94B0B2B3DE87}" presName="compNode" presStyleCnt="0"/>
      <dgm:spPr/>
    </dgm:pt>
    <dgm:pt modelId="{AC72E56B-900D-418B-AC6D-755832937C76}" type="pres">
      <dgm:prSet presAssocID="{0CE2EE99-773D-42D2-A63F-94B0B2B3DE87}" presName="bgRect" presStyleLbl="bgShp" presStyleIdx="4" presStyleCnt="5"/>
      <dgm:spPr/>
    </dgm:pt>
    <dgm:pt modelId="{22F78ACB-5E54-4E4B-A5C2-4CAF954AE612}" type="pres">
      <dgm:prSet presAssocID="{0CE2EE99-773D-42D2-A63F-94B0B2B3DE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2966B9AC-F131-4103-A423-1AED43B104BE}" type="pres">
      <dgm:prSet presAssocID="{0CE2EE99-773D-42D2-A63F-94B0B2B3DE87}" presName="spaceRect" presStyleCnt="0"/>
      <dgm:spPr/>
    </dgm:pt>
    <dgm:pt modelId="{3C3D5F4C-2EF2-4A33-A337-5D93A848691E}" type="pres">
      <dgm:prSet presAssocID="{0CE2EE99-773D-42D2-A63F-94B0B2B3DE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E4C4306-3977-43C1-B800-719234022469}" type="presOf" srcId="{19215AA0-B110-409C-B2DB-A867472E94D7}" destId="{4FF7EAC9-54EB-4706-83A3-E4AA4B9FEA45}" srcOrd="0" destOrd="0" presId="urn:microsoft.com/office/officeart/2018/2/layout/IconVerticalSolidList"/>
    <dgm:cxn modelId="{F6B2CD37-ED27-4306-AF4C-C2D4B01D195B}" srcId="{4D962AF4-4D7F-4A31-8DC4-8778463E73E6}" destId="{19215AA0-B110-409C-B2DB-A867472E94D7}" srcOrd="1" destOrd="0" parTransId="{CC64239C-99CD-4CD9-9C59-4B19964011D5}" sibTransId="{500B7D56-158C-4DBA-AEFF-E04660265591}"/>
    <dgm:cxn modelId="{E44B3462-CF7C-4DA8-B617-0FDBE978F318}" type="presOf" srcId="{6CDBFF19-AFCE-43EF-86BA-A7296CF4BEEE}" destId="{7149A6A8-F462-46A6-90AE-5F49B0401775}" srcOrd="0" destOrd="0" presId="urn:microsoft.com/office/officeart/2018/2/layout/IconVerticalSolidList"/>
    <dgm:cxn modelId="{D860A056-46DA-4B65-9925-5D8FCD216938}" type="presOf" srcId="{4D962AF4-4D7F-4A31-8DC4-8778463E73E6}" destId="{77C8952F-FEF9-4C08-A219-86A00F779D0D}" srcOrd="0" destOrd="0" presId="urn:microsoft.com/office/officeart/2018/2/layout/IconVerticalSolidList"/>
    <dgm:cxn modelId="{F3066758-59F2-4AC0-8306-CC73BF9D1318}" type="presOf" srcId="{0CE2EE99-773D-42D2-A63F-94B0B2B3DE87}" destId="{3C3D5F4C-2EF2-4A33-A337-5D93A848691E}" srcOrd="0" destOrd="0" presId="urn:microsoft.com/office/officeart/2018/2/layout/IconVerticalSolidList"/>
    <dgm:cxn modelId="{DD8CCA79-029E-4B1C-830A-3D5FA59B65B7}" type="presOf" srcId="{8619AEDB-BB61-45D4-AC65-F825C0AA5C90}" destId="{01628E7D-61FA-4C1A-AB45-94E029BC8E4D}" srcOrd="0" destOrd="0" presId="urn:microsoft.com/office/officeart/2018/2/layout/IconVerticalSolidList"/>
    <dgm:cxn modelId="{345F5B5A-BC35-4321-B8B2-6500A3FA280C}" type="presOf" srcId="{0E3A341A-189A-408A-8024-9B8603064268}" destId="{DC4AB062-97F7-4239-867A-D7C2CA61394A}" srcOrd="0" destOrd="0" presId="urn:microsoft.com/office/officeart/2018/2/layout/IconVerticalSolidList"/>
    <dgm:cxn modelId="{31FE9F7E-C2E9-48B4-B627-A1E8DF0C695C}" srcId="{4D962AF4-4D7F-4A31-8DC4-8778463E73E6}" destId="{8619AEDB-BB61-45D4-AC65-F825C0AA5C90}" srcOrd="0" destOrd="0" parTransId="{E9832EC6-E84F-4EA1-A173-93F731765F07}" sibTransId="{809D9368-6EEF-49C1-93D1-9898DF4F4372}"/>
    <dgm:cxn modelId="{8BF90485-D21C-42D4-A2AE-80D5473E8918}" srcId="{4D962AF4-4D7F-4A31-8DC4-8778463E73E6}" destId="{0CE2EE99-773D-42D2-A63F-94B0B2B3DE87}" srcOrd="4" destOrd="0" parTransId="{A1391DBD-2A8F-4949-ACA7-E57D4DE526CF}" sibTransId="{E5985B18-31A6-4F3D-87C2-EFA347349607}"/>
    <dgm:cxn modelId="{3CAF56D2-E518-4E76-BE51-4EFB80EDACCD}" srcId="{4D962AF4-4D7F-4A31-8DC4-8778463E73E6}" destId="{0E3A341A-189A-408A-8024-9B8603064268}" srcOrd="2" destOrd="0" parTransId="{0142D899-58B1-45AB-9AB5-4ED9B15B0798}" sibTransId="{1E147312-F514-4DAA-B0D5-442171BC5EA2}"/>
    <dgm:cxn modelId="{4E0894EA-35F0-4E0F-86F9-46986F1344C2}" srcId="{4D962AF4-4D7F-4A31-8DC4-8778463E73E6}" destId="{6CDBFF19-AFCE-43EF-86BA-A7296CF4BEEE}" srcOrd="3" destOrd="0" parTransId="{4ADE3DBB-907A-4CDA-928E-9FBC070BD576}" sibTransId="{9EC587FA-A0BE-4881-A0A7-AFA5CEA26D49}"/>
    <dgm:cxn modelId="{4F7B9670-6E61-47DB-8772-D0B73C59B415}" type="presParOf" srcId="{77C8952F-FEF9-4C08-A219-86A00F779D0D}" destId="{BB1604E0-E9E7-4374-A777-1A573B0EE684}" srcOrd="0" destOrd="0" presId="urn:microsoft.com/office/officeart/2018/2/layout/IconVerticalSolidList"/>
    <dgm:cxn modelId="{5367D95D-EA14-4DA9-9B8A-13A23602A16B}" type="presParOf" srcId="{BB1604E0-E9E7-4374-A777-1A573B0EE684}" destId="{9514DDAE-9347-4A8C-A8C5-403747C6FDAA}" srcOrd="0" destOrd="0" presId="urn:microsoft.com/office/officeart/2018/2/layout/IconVerticalSolidList"/>
    <dgm:cxn modelId="{C4AD066F-A428-401C-80BF-473DAD711547}" type="presParOf" srcId="{BB1604E0-E9E7-4374-A777-1A573B0EE684}" destId="{37AB409E-17CB-4046-AB48-04E3024C746E}" srcOrd="1" destOrd="0" presId="urn:microsoft.com/office/officeart/2018/2/layout/IconVerticalSolidList"/>
    <dgm:cxn modelId="{EBDC0236-A790-4F46-B2BB-DFA98607874A}" type="presParOf" srcId="{BB1604E0-E9E7-4374-A777-1A573B0EE684}" destId="{C408647B-2810-41FC-9FB8-D8F8EF3EBBD6}" srcOrd="2" destOrd="0" presId="urn:microsoft.com/office/officeart/2018/2/layout/IconVerticalSolidList"/>
    <dgm:cxn modelId="{C4367C7B-F7D1-41C1-9A16-F2A1FADDBE42}" type="presParOf" srcId="{BB1604E0-E9E7-4374-A777-1A573B0EE684}" destId="{01628E7D-61FA-4C1A-AB45-94E029BC8E4D}" srcOrd="3" destOrd="0" presId="urn:microsoft.com/office/officeart/2018/2/layout/IconVerticalSolidList"/>
    <dgm:cxn modelId="{46FAE1F7-C24E-40DE-8C13-30CA38F18219}" type="presParOf" srcId="{77C8952F-FEF9-4C08-A219-86A00F779D0D}" destId="{B94A1ED8-1B46-4BBD-B77C-0331F73C58E4}" srcOrd="1" destOrd="0" presId="urn:microsoft.com/office/officeart/2018/2/layout/IconVerticalSolidList"/>
    <dgm:cxn modelId="{E02D1852-4F3F-4CFB-B58B-2ED433406E8B}" type="presParOf" srcId="{77C8952F-FEF9-4C08-A219-86A00F779D0D}" destId="{33C581CF-FD65-405A-A965-76E990D92687}" srcOrd="2" destOrd="0" presId="urn:microsoft.com/office/officeart/2018/2/layout/IconVerticalSolidList"/>
    <dgm:cxn modelId="{0F047204-76DE-47EF-BAD7-17EB8E44BE4B}" type="presParOf" srcId="{33C581CF-FD65-405A-A965-76E990D92687}" destId="{06990174-DC9E-4189-B454-D684A229C5D1}" srcOrd="0" destOrd="0" presId="urn:microsoft.com/office/officeart/2018/2/layout/IconVerticalSolidList"/>
    <dgm:cxn modelId="{F6CBD99F-77D5-4F27-AAFC-EB0E4C49E2C9}" type="presParOf" srcId="{33C581CF-FD65-405A-A965-76E990D92687}" destId="{D55CD93C-D1F1-4D9A-A836-9D56B8C77ACD}" srcOrd="1" destOrd="0" presId="urn:microsoft.com/office/officeart/2018/2/layout/IconVerticalSolidList"/>
    <dgm:cxn modelId="{12C96D38-D141-4C64-BA2A-3C221EF9C3A1}" type="presParOf" srcId="{33C581CF-FD65-405A-A965-76E990D92687}" destId="{736C141A-3B48-49DE-BBE5-CD4D724D29D6}" srcOrd="2" destOrd="0" presId="urn:microsoft.com/office/officeart/2018/2/layout/IconVerticalSolidList"/>
    <dgm:cxn modelId="{FE7F7022-ADA2-494C-A878-FF11E6425CB4}" type="presParOf" srcId="{33C581CF-FD65-405A-A965-76E990D92687}" destId="{4FF7EAC9-54EB-4706-83A3-E4AA4B9FEA45}" srcOrd="3" destOrd="0" presId="urn:microsoft.com/office/officeart/2018/2/layout/IconVerticalSolidList"/>
    <dgm:cxn modelId="{39834EEF-31C4-44E7-9FDC-E188031BBC1E}" type="presParOf" srcId="{77C8952F-FEF9-4C08-A219-86A00F779D0D}" destId="{53C32627-CDFB-4EA8-A931-553DEAA4F1B9}" srcOrd="3" destOrd="0" presId="urn:microsoft.com/office/officeart/2018/2/layout/IconVerticalSolidList"/>
    <dgm:cxn modelId="{DAE39EE1-F581-462F-B3C1-CB9AFC7BB457}" type="presParOf" srcId="{77C8952F-FEF9-4C08-A219-86A00F779D0D}" destId="{0BEB693D-C6ED-4979-BAD1-91402F0F6764}" srcOrd="4" destOrd="0" presId="urn:microsoft.com/office/officeart/2018/2/layout/IconVerticalSolidList"/>
    <dgm:cxn modelId="{DB9B9610-5B2E-4D93-88AD-56096E5052F1}" type="presParOf" srcId="{0BEB693D-C6ED-4979-BAD1-91402F0F6764}" destId="{888386E3-05E8-474E-A539-3F96D057C2AF}" srcOrd="0" destOrd="0" presId="urn:microsoft.com/office/officeart/2018/2/layout/IconVerticalSolidList"/>
    <dgm:cxn modelId="{5EB8F60C-19C3-4F42-A1EC-32DEC39A0688}" type="presParOf" srcId="{0BEB693D-C6ED-4979-BAD1-91402F0F6764}" destId="{82C96D9E-9BBE-4CF3-9CA1-B6A4C98C1C51}" srcOrd="1" destOrd="0" presId="urn:microsoft.com/office/officeart/2018/2/layout/IconVerticalSolidList"/>
    <dgm:cxn modelId="{04F742EE-1EF1-45CA-B1A9-429F5F212591}" type="presParOf" srcId="{0BEB693D-C6ED-4979-BAD1-91402F0F6764}" destId="{65D08445-58A0-4319-AA60-831BFE58CA9B}" srcOrd="2" destOrd="0" presId="urn:microsoft.com/office/officeart/2018/2/layout/IconVerticalSolidList"/>
    <dgm:cxn modelId="{ED92C492-58AC-4EC7-B808-ED0A87ED218E}" type="presParOf" srcId="{0BEB693D-C6ED-4979-BAD1-91402F0F6764}" destId="{DC4AB062-97F7-4239-867A-D7C2CA61394A}" srcOrd="3" destOrd="0" presId="urn:microsoft.com/office/officeart/2018/2/layout/IconVerticalSolidList"/>
    <dgm:cxn modelId="{2A9A20D9-64CF-4561-9EE8-58886BD991B6}" type="presParOf" srcId="{77C8952F-FEF9-4C08-A219-86A00F779D0D}" destId="{39DED293-C9A2-47CD-B91E-0EED12875458}" srcOrd="5" destOrd="0" presId="urn:microsoft.com/office/officeart/2018/2/layout/IconVerticalSolidList"/>
    <dgm:cxn modelId="{3032FE48-8560-4324-8BDA-68596B3451C3}" type="presParOf" srcId="{77C8952F-FEF9-4C08-A219-86A00F779D0D}" destId="{1B071C0B-29CE-4885-A366-B6C7AE2B0DA5}" srcOrd="6" destOrd="0" presId="urn:microsoft.com/office/officeart/2018/2/layout/IconVerticalSolidList"/>
    <dgm:cxn modelId="{34D5FBFF-E33E-4565-A282-9AACD3F2EE67}" type="presParOf" srcId="{1B071C0B-29CE-4885-A366-B6C7AE2B0DA5}" destId="{7277D21B-152C-4A56-B1AF-18CAF97846B5}" srcOrd="0" destOrd="0" presId="urn:microsoft.com/office/officeart/2018/2/layout/IconVerticalSolidList"/>
    <dgm:cxn modelId="{BE77B4A1-82B6-4137-95F6-07EB037F8C1C}" type="presParOf" srcId="{1B071C0B-29CE-4885-A366-B6C7AE2B0DA5}" destId="{6A6DDC48-5B6D-4431-86E9-A0E47A2D0C27}" srcOrd="1" destOrd="0" presId="urn:microsoft.com/office/officeart/2018/2/layout/IconVerticalSolidList"/>
    <dgm:cxn modelId="{4E55327A-86C9-4CE3-A79C-CECD075AA171}" type="presParOf" srcId="{1B071C0B-29CE-4885-A366-B6C7AE2B0DA5}" destId="{279925B0-A18B-487D-BC35-5602A70A813E}" srcOrd="2" destOrd="0" presId="urn:microsoft.com/office/officeart/2018/2/layout/IconVerticalSolidList"/>
    <dgm:cxn modelId="{663D1AF6-6ECF-47E8-8B4A-44E2B457C82C}" type="presParOf" srcId="{1B071C0B-29CE-4885-A366-B6C7AE2B0DA5}" destId="{7149A6A8-F462-46A6-90AE-5F49B0401775}" srcOrd="3" destOrd="0" presId="urn:microsoft.com/office/officeart/2018/2/layout/IconVerticalSolidList"/>
    <dgm:cxn modelId="{5BCD23BF-FDB5-4B06-BB11-F54C55E85833}" type="presParOf" srcId="{77C8952F-FEF9-4C08-A219-86A00F779D0D}" destId="{456D205E-88E5-4A6A-A295-A060FC20716E}" srcOrd="7" destOrd="0" presId="urn:microsoft.com/office/officeart/2018/2/layout/IconVerticalSolidList"/>
    <dgm:cxn modelId="{CCE820C5-4F80-482D-A6AF-12EEEDDFA3E4}" type="presParOf" srcId="{77C8952F-FEF9-4C08-A219-86A00F779D0D}" destId="{CAB7F942-7E99-4311-A023-322D4C623623}" srcOrd="8" destOrd="0" presId="urn:microsoft.com/office/officeart/2018/2/layout/IconVerticalSolidList"/>
    <dgm:cxn modelId="{20D0983C-6328-444C-B816-D2C288B56083}" type="presParOf" srcId="{CAB7F942-7E99-4311-A023-322D4C623623}" destId="{AC72E56B-900D-418B-AC6D-755832937C76}" srcOrd="0" destOrd="0" presId="urn:microsoft.com/office/officeart/2018/2/layout/IconVerticalSolidList"/>
    <dgm:cxn modelId="{FAAF3B77-08BB-44E9-B498-83A9ACE3263A}" type="presParOf" srcId="{CAB7F942-7E99-4311-A023-322D4C623623}" destId="{22F78ACB-5E54-4E4B-A5C2-4CAF954AE612}" srcOrd="1" destOrd="0" presId="urn:microsoft.com/office/officeart/2018/2/layout/IconVerticalSolidList"/>
    <dgm:cxn modelId="{1E69484B-08F2-4C65-ADA2-21AC88924D53}" type="presParOf" srcId="{CAB7F942-7E99-4311-A023-322D4C623623}" destId="{2966B9AC-F131-4103-A423-1AED43B104BE}" srcOrd="2" destOrd="0" presId="urn:microsoft.com/office/officeart/2018/2/layout/IconVerticalSolidList"/>
    <dgm:cxn modelId="{4B41E816-745D-4880-8AE9-D45D565E5C7C}" type="presParOf" srcId="{CAB7F942-7E99-4311-A023-322D4C623623}" destId="{3C3D5F4C-2EF2-4A33-A337-5D93A84869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DDAE-9347-4A8C-A8C5-403747C6FDAA}">
      <dsp:nvSpPr>
        <dsp:cNvPr id="0" name=""/>
        <dsp:cNvSpPr/>
      </dsp:nvSpPr>
      <dsp:spPr>
        <a:xfrm>
          <a:off x="0" y="3890"/>
          <a:ext cx="6628804" cy="8286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B409E-17CB-4046-AB48-04E3024C746E}">
      <dsp:nvSpPr>
        <dsp:cNvPr id="0" name=""/>
        <dsp:cNvSpPr/>
      </dsp:nvSpPr>
      <dsp:spPr>
        <a:xfrm>
          <a:off x="250661" y="190332"/>
          <a:ext cx="455748" cy="4557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28E7D-61FA-4C1A-AB45-94E029BC8E4D}">
      <dsp:nvSpPr>
        <dsp:cNvPr id="0" name=""/>
        <dsp:cNvSpPr/>
      </dsp:nvSpPr>
      <dsp:spPr>
        <a:xfrm>
          <a:off x="957071" y="3890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r>
            <a:rPr lang="en-US" sz="1900" kern="1200" baseline="30000" dirty="0"/>
            <a:t>th</a:t>
          </a:r>
          <a:r>
            <a:rPr lang="en-US" sz="1900" kern="1200" dirty="0"/>
            <a:t> Highest Neighborhood in Average Revenue</a:t>
          </a:r>
        </a:p>
      </dsp:txBody>
      <dsp:txXfrm>
        <a:off x="957071" y="3890"/>
        <a:ext cx="5671732" cy="828633"/>
      </dsp:txXfrm>
    </dsp:sp>
    <dsp:sp modelId="{06990174-DC9E-4189-B454-D684A229C5D1}">
      <dsp:nvSpPr>
        <dsp:cNvPr id="0" name=""/>
        <dsp:cNvSpPr/>
      </dsp:nvSpPr>
      <dsp:spPr>
        <a:xfrm>
          <a:off x="0" y="1039682"/>
          <a:ext cx="6628804" cy="8286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CD93C-D1F1-4D9A-A836-9D56B8C77ACD}">
      <dsp:nvSpPr>
        <dsp:cNvPr id="0" name=""/>
        <dsp:cNvSpPr/>
      </dsp:nvSpPr>
      <dsp:spPr>
        <a:xfrm>
          <a:off x="250661" y="1226124"/>
          <a:ext cx="455748" cy="4557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7EAC9-54EB-4706-83A3-E4AA4B9FEA45}">
      <dsp:nvSpPr>
        <dsp:cNvPr id="0" name=""/>
        <dsp:cNvSpPr/>
      </dsp:nvSpPr>
      <dsp:spPr>
        <a:xfrm>
          <a:off x="957071" y="1039682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r>
            <a:rPr lang="en-US" sz="1900" kern="1200" baseline="30000" dirty="0"/>
            <a:t>nd</a:t>
          </a:r>
          <a:r>
            <a:rPr lang="en-US" sz="1900" kern="1200" dirty="0"/>
            <a:t> Highest Neighborhood in Average Ratings.</a:t>
          </a:r>
        </a:p>
      </dsp:txBody>
      <dsp:txXfrm>
        <a:off x="957071" y="1039682"/>
        <a:ext cx="5671732" cy="828633"/>
      </dsp:txXfrm>
    </dsp:sp>
    <dsp:sp modelId="{888386E3-05E8-474E-A539-3F96D057C2AF}">
      <dsp:nvSpPr>
        <dsp:cNvPr id="0" name=""/>
        <dsp:cNvSpPr/>
      </dsp:nvSpPr>
      <dsp:spPr>
        <a:xfrm>
          <a:off x="0" y="2075473"/>
          <a:ext cx="6628804" cy="8286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96D9E-9BBE-4CF3-9CA1-B6A4C98C1C51}">
      <dsp:nvSpPr>
        <dsp:cNvPr id="0" name=""/>
        <dsp:cNvSpPr/>
      </dsp:nvSpPr>
      <dsp:spPr>
        <a:xfrm>
          <a:off x="250661" y="2261916"/>
          <a:ext cx="455748" cy="4557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AB062-97F7-4239-867A-D7C2CA61394A}">
      <dsp:nvSpPr>
        <dsp:cNvPr id="0" name=""/>
        <dsp:cNvSpPr/>
      </dsp:nvSpPr>
      <dsp:spPr>
        <a:xfrm>
          <a:off x="957071" y="2075473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Close Proximity to Tourist Attractions and Universities. </a:t>
          </a:r>
        </a:p>
      </dsp:txBody>
      <dsp:txXfrm>
        <a:off x="957071" y="2075473"/>
        <a:ext cx="5671732" cy="828633"/>
      </dsp:txXfrm>
    </dsp:sp>
    <dsp:sp modelId="{7277D21B-152C-4A56-B1AF-18CAF97846B5}">
      <dsp:nvSpPr>
        <dsp:cNvPr id="0" name=""/>
        <dsp:cNvSpPr/>
      </dsp:nvSpPr>
      <dsp:spPr>
        <a:xfrm>
          <a:off x="0" y="3143416"/>
          <a:ext cx="6628804" cy="8286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DDC48-5B6D-4431-86E9-A0E47A2D0C27}">
      <dsp:nvSpPr>
        <dsp:cNvPr id="0" name=""/>
        <dsp:cNvSpPr/>
      </dsp:nvSpPr>
      <dsp:spPr>
        <a:xfrm>
          <a:off x="250661" y="3297708"/>
          <a:ext cx="455748" cy="4557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9A6A8-F462-46A6-90AE-5F49B0401775}">
      <dsp:nvSpPr>
        <dsp:cNvPr id="0" name=""/>
        <dsp:cNvSpPr/>
      </dsp:nvSpPr>
      <dsp:spPr>
        <a:xfrm>
          <a:off x="957071" y="3111265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Low Crime Rate.</a:t>
          </a:r>
        </a:p>
      </dsp:txBody>
      <dsp:txXfrm>
        <a:off x="957071" y="3111265"/>
        <a:ext cx="5671732" cy="828633"/>
      </dsp:txXfrm>
    </dsp:sp>
    <dsp:sp modelId="{AC72E56B-900D-418B-AC6D-755832937C76}">
      <dsp:nvSpPr>
        <dsp:cNvPr id="0" name=""/>
        <dsp:cNvSpPr/>
      </dsp:nvSpPr>
      <dsp:spPr>
        <a:xfrm>
          <a:off x="0" y="4147057"/>
          <a:ext cx="6628804" cy="8286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78ACB-5E54-4E4B-A5C2-4CAF954AE612}">
      <dsp:nvSpPr>
        <dsp:cNvPr id="0" name=""/>
        <dsp:cNvSpPr/>
      </dsp:nvSpPr>
      <dsp:spPr>
        <a:xfrm>
          <a:off x="250661" y="4333499"/>
          <a:ext cx="455748" cy="4557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D5F4C-2EF2-4A33-A337-5D93A848691E}">
      <dsp:nvSpPr>
        <dsp:cNvPr id="0" name=""/>
        <dsp:cNvSpPr/>
      </dsp:nvSpPr>
      <dsp:spPr>
        <a:xfrm>
          <a:off x="957071" y="4147057"/>
          <a:ext cx="5671732" cy="828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97" tIns="87697" rIns="87697" bIns="876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Scores High in Terms of Walkability, Biking and Transit.</a:t>
          </a:r>
        </a:p>
      </dsp:txBody>
      <dsp:txXfrm>
        <a:off x="957071" y="4147057"/>
        <a:ext cx="5671732" cy="828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1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8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0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7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8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4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rulia.com/real_estate/Washington-District_Of_Columbia/crim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alkscore.com/DC/Washington_D.C./Capitol_Hill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1C06-B7D8-4693-81E9-CD89B1645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1972" y="950119"/>
            <a:ext cx="7671336" cy="140777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 err="1"/>
              <a:t>AirBnB</a:t>
            </a:r>
            <a:r>
              <a:rPr lang="en-US" cap="none" dirty="0"/>
              <a:t> Investment Opportunity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06" y="4841483"/>
            <a:ext cx="11419643" cy="977621"/>
          </a:xfrm>
        </p:spPr>
        <p:txBody>
          <a:bodyPr>
            <a:normAutofit fontScale="92500"/>
          </a:bodyPr>
          <a:lstStyle/>
          <a:p>
            <a:r>
              <a:rPr lang="en-US" sz="2000" b="1" cap="none" dirty="0"/>
              <a:t>Group Members:</a:t>
            </a:r>
          </a:p>
          <a:p>
            <a:r>
              <a:rPr lang="en-US" cap="none" dirty="0" err="1"/>
              <a:t>Abduallah</a:t>
            </a:r>
            <a:r>
              <a:rPr lang="en-US" cap="none" dirty="0"/>
              <a:t> </a:t>
            </a:r>
            <a:r>
              <a:rPr lang="en-US" cap="none" dirty="0" err="1"/>
              <a:t>Almubark</a:t>
            </a:r>
            <a:r>
              <a:rPr lang="en-US" cap="none" dirty="0"/>
              <a:t>                    </a:t>
            </a:r>
            <a:r>
              <a:rPr lang="en-US" cap="none" dirty="0" err="1"/>
              <a:t>Abduallah</a:t>
            </a:r>
            <a:r>
              <a:rPr lang="en-US" cap="none" dirty="0"/>
              <a:t> </a:t>
            </a:r>
            <a:r>
              <a:rPr lang="en-US" cap="none" dirty="0" err="1"/>
              <a:t>Alkhadeer</a:t>
            </a:r>
            <a:r>
              <a:rPr lang="en-US" cap="none" dirty="0"/>
              <a:t>                 Omar </a:t>
            </a:r>
            <a:r>
              <a:rPr lang="en-US" cap="none" dirty="0" err="1"/>
              <a:t>Alsaghan</a:t>
            </a:r>
            <a:r>
              <a:rPr lang="en-US" cap="none" dirty="0"/>
              <a:t>   </a:t>
            </a:r>
          </a:p>
        </p:txBody>
      </p:sp>
      <p:pic>
        <p:nvPicPr>
          <p:cNvPr id="1026" name="Picture 2" descr="ÙØªÙØ¬Ø© Ø¨Ø­Ø« Ø§ÙØµÙØ± Ø¹Ù âªMISK LOGO VECTORâ¬â">
            <a:extLst>
              <a:ext uri="{FF2B5EF4-FFF2-40B4-BE49-F238E27FC236}">
                <a16:creationId xmlns:a16="http://schemas.microsoft.com/office/drawing/2014/main" id="{8A1116F1-B746-4025-B977-47662383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233" y="118004"/>
            <a:ext cx="1762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497FF-E359-4C5F-BF3D-1838C3A27F64}"/>
              </a:ext>
            </a:extLst>
          </p:cNvPr>
          <p:cNvSpPr txBox="1"/>
          <p:nvPr/>
        </p:nvSpPr>
        <p:spPr>
          <a:xfrm>
            <a:off x="514351" y="3429000"/>
            <a:ext cx="9008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James Larkin – Faculty lead</a:t>
            </a:r>
          </a:p>
          <a:p>
            <a:r>
              <a:rPr lang="en-US" sz="2800" dirty="0" err="1"/>
              <a:t>Lujain</a:t>
            </a:r>
            <a:r>
              <a:rPr lang="en-US" sz="2800" dirty="0"/>
              <a:t> - IA</a:t>
            </a:r>
          </a:p>
        </p:txBody>
      </p:sp>
      <p:pic>
        <p:nvPicPr>
          <p:cNvPr id="1028" name="Picture 4" descr="ÙØªÙØ¬Ø© Ø¨Ø­Ø« Ø§ÙØµÙØ± Ø¹Ù âªgeneral assembly LOGO vectorâ¬â">
            <a:extLst>
              <a:ext uri="{FF2B5EF4-FFF2-40B4-BE49-F238E27FC236}">
                <a16:creationId xmlns:a16="http://schemas.microsoft.com/office/drawing/2014/main" id="{D3C17E6F-7A59-4C39-9F78-9F1558A6A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2" y="22094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48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45F8-1F63-4BED-AA18-EA631C6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6" y="150920"/>
            <a:ext cx="10045971" cy="805205"/>
          </a:xfrm>
        </p:spPr>
        <p:txBody>
          <a:bodyPr/>
          <a:lstStyle/>
          <a:p>
            <a:r>
              <a:rPr lang="en-US" dirty="0"/>
              <a:t>Crime Rate is Low in Capitol Hill :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92FFF-B3D6-4ED1-86D8-65CF45114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08" y="1499569"/>
            <a:ext cx="7708516" cy="4355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6DE123-FEF2-47F6-B4CF-9B55ADB1B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157" y="1502915"/>
            <a:ext cx="3181350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ECA77B-07AF-42F4-B27A-F609F9C0C77A}"/>
              </a:ext>
            </a:extLst>
          </p:cNvPr>
          <p:cNvSpPr/>
          <p:nvPr/>
        </p:nvSpPr>
        <p:spPr>
          <a:xfrm>
            <a:off x="7217546" y="3861786"/>
            <a:ext cx="1127464" cy="55041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108BF-2429-4986-959A-88789E831B98}"/>
              </a:ext>
            </a:extLst>
          </p:cNvPr>
          <p:cNvSpPr txBox="1"/>
          <p:nvPr/>
        </p:nvSpPr>
        <p:spPr>
          <a:xfrm>
            <a:off x="443884" y="6488668"/>
            <a:ext cx="1079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 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https://www.trulia.com/real_estate/Washington-District_Of_Columbia/crime/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2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2650E-CA9D-4EF1-B804-89627FEE4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5"/>
          <a:stretch/>
        </p:blipFill>
        <p:spPr>
          <a:xfrm>
            <a:off x="324798" y="79899"/>
            <a:ext cx="5362575" cy="1152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31388-5950-4535-B0EB-DD4510CE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34" y="1335003"/>
            <a:ext cx="7700214" cy="4779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D685F8-D092-4763-9D36-D96A28B6A6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57"/>
          <a:stretch/>
        </p:blipFill>
        <p:spPr>
          <a:xfrm>
            <a:off x="6657840" y="1335003"/>
            <a:ext cx="2641356" cy="5810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8B09D9-1545-415D-B2BF-7E11D278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693" y="0"/>
            <a:ext cx="3693487" cy="11735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1D1DAE-27CD-4F95-83F2-8BAA113486A9}"/>
              </a:ext>
            </a:extLst>
          </p:cNvPr>
          <p:cNvSpPr txBox="1"/>
          <p:nvPr/>
        </p:nvSpPr>
        <p:spPr>
          <a:xfrm>
            <a:off x="443884" y="6488668"/>
            <a:ext cx="1079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  : </a:t>
            </a: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https://www.walkscore.com/DC/Washington_D.C./Capitol_Hill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1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A7F4F-D931-427B-9CFB-CC8C5ACF7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97352"/>
              </p:ext>
            </p:extLst>
          </p:nvPr>
        </p:nvGraphicFramePr>
        <p:xfrm>
          <a:off x="5358864" y="843486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6C466B-3AB6-4063-A018-B652230CAAD0}"/>
              </a:ext>
            </a:extLst>
          </p:cNvPr>
          <p:cNvSpPr txBox="1"/>
          <p:nvPr/>
        </p:nvSpPr>
        <p:spPr>
          <a:xfrm>
            <a:off x="816745" y="372862"/>
            <a:ext cx="4802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Conclusion and Recommendation: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45198-BF33-400D-B5A1-A7F4F723FB06}"/>
              </a:ext>
            </a:extLst>
          </p:cNvPr>
          <p:cNvSpPr txBox="1"/>
          <p:nvPr/>
        </p:nvSpPr>
        <p:spPr>
          <a:xfrm>
            <a:off x="328474" y="3107185"/>
            <a:ext cx="47229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Investing  in </a:t>
            </a:r>
            <a:r>
              <a:rPr lang="en-US" dirty="0" err="1"/>
              <a:t>AirB&amp;B</a:t>
            </a:r>
            <a:r>
              <a:rPr lang="en-US" dirty="0"/>
              <a:t> Real-state in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Capitol Hill</a:t>
            </a:r>
            <a:r>
              <a:rPr lang="en-US" sz="2400" dirty="0"/>
              <a:t> </a:t>
            </a:r>
            <a:r>
              <a:rPr lang="en-US" dirty="0"/>
              <a:t>is a wise Decision because: </a:t>
            </a:r>
          </a:p>
        </p:txBody>
      </p:sp>
    </p:spTree>
    <p:extLst>
      <p:ext uri="{BB962C8B-B14F-4D97-AF65-F5344CB8AC3E}">
        <p14:creationId xmlns:p14="http://schemas.microsoft.com/office/powerpoint/2010/main" val="286943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6" y="309379"/>
            <a:ext cx="10376678" cy="855052"/>
          </a:xfrm>
        </p:spPr>
        <p:txBody>
          <a:bodyPr>
            <a:noAutofit/>
          </a:bodyPr>
          <a:lstStyle/>
          <a:p>
            <a:r>
              <a:rPr lang="en-US" sz="4000" cap="none" dirty="0"/>
              <a:t>Data Cleaning Process: </a:t>
            </a:r>
            <a:endParaRPr lang="en-US" sz="2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16" y="1695213"/>
            <a:ext cx="8637072" cy="36768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Removed unwanted columns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Removed rows that have nulls in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Removed rows that don’t have reviews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cap="none" dirty="0">
                <a:solidFill>
                  <a:schemeClr val="tx1"/>
                </a:solidFill>
              </a:rPr>
              <a:t>Converted the price type from string to float </a:t>
            </a: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1C06-B7D8-4693-81E9-CD89B1645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79" y="3590554"/>
            <a:ext cx="8637073" cy="25414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We Will Be Glad To Answer Your Questions</a:t>
            </a:r>
            <a:r>
              <a:rPr lang="ar-SA" sz="4800" dirty="0">
                <a:solidFill>
                  <a:schemeClr val="tx1"/>
                </a:solidFill>
              </a:rPr>
              <a:t>!</a:t>
            </a:r>
            <a:endParaRPr lang="en-US" sz="4800" cap="none" dirty="0">
              <a:solidFill>
                <a:schemeClr val="tx1"/>
              </a:solidFill>
            </a:endParaRPr>
          </a:p>
        </p:txBody>
      </p:sp>
      <p:pic>
        <p:nvPicPr>
          <p:cNvPr id="2052" name="Picture 4" descr="ÙØªÙØ¬Ø© Ø¨Ø­Ø« Ø§ÙØµÙØ± Ø¹Ù âªTIP MY HATâ¬â">
            <a:extLst>
              <a:ext uri="{FF2B5EF4-FFF2-40B4-BE49-F238E27FC236}">
                <a16:creationId xmlns:a16="http://schemas.microsoft.com/office/drawing/2014/main" id="{4C719280-657F-4460-B6B7-8E3CBC99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80" y="135731"/>
            <a:ext cx="4519613" cy="29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287AB-D7C2-4C91-8CE0-B3A939601BAC}"/>
              </a:ext>
            </a:extLst>
          </p:cNvPr>
          <p:cNvSpPr txBox="1"/>
          <p:nvPr/>
        </p:nvSpPr>
        <p:spPr>
          <a:xfrm>
            <a:off x="3657003" y="3250906"/>
            <a:ext cx="315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We Made It</a:t>
            </a:r>
          </a:p>
        </p:txBody>
      </p:sp>
    </p:spTree>
    <p:extLst>
      <p:ext uri="{BB962C8B-B14F-4D97-AF65-F5344CB8AC3E}">
        <p14:creationId xmlns:p14="http://schemas.microsoft.com/office/powerpoint/2010/main" val="313143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84" y="1545194"/>
            <a:ext cx="11680031" cy="27053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7000" b="1" cap="none" dirty="0">
                <a:solidFill>
                  <a:schemeClr val="tx1"/>
                </a:solidFill>
                <a:latin typeface="+mn-lt"/>
              </a:rPr>
              <a:t>Should you invest in </a:t>
            </a:r>
            <a:r>
              <a:rPr lang="en-US" sz="7000" b="1" cap="none" dirty="0" err="1">
                <a:solidFill>
                  <a:schemeClr val="tx1"/>
                </a:solidFill>
                <a:latin typeface="+mn-lt"/>
              </a:rPr>
              <a:t>AirB&amp;B</a:t>
            </a:r>
            <a:r>
              <a:rPr lang="en-US" sz="7000" b="1" cap="none" dirty="0">
                <a:solidFill>
                  <a:schemeClr val="tx1"/>
                </a:solidFill>
                <a:latin typeface="+mn-lt"/>
              </a:rPr>
              <a:t> real-estate in DC ? </a:t>
            </a:r>
          </a:p>
          <a:p>
            <a:pPr algn="ctr"/>
            <a:r>
              <a:rPr lang="en-US" sz="7000" b="1" cap="none" dirty="0">
                <a:solidFill>
                  <a:schemeClr val="tx1"/>
                </a:solidFill>
                <a:latin typeface="+mn-lt"/>
              </a:rPr>
              <a:t>if yes which Neighborhood ?</a:t>
            </a:r>
          </a:p>
          <a:p>
            <a:pPr algn="ctr"/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400991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7" y="273661"/>
            <a:ext cx="8555021" cy="855052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Indicators: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67" y="1532426"/>
            <a:ext cx="5526071" cy="405398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n-lt"/>
              </a:rPr>
              <a:t>Which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n-lt"/>
              </a:rPr>
              <a:t>How Much Revenue Do Successful Hosts Make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n-lt"/>
              </a:rPr>
              <a:t>Estimated Daily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+mn-lt"/>
              </a:rPr>
              <a:t>Revenue Per Booking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+mn-lt"/>
              </a:rPr>
              <a:t>Average Rating By Neighborhood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tx1"/>
                </a:solidFill>
                <a:latin typeface="+mn-lt"/>
              </a:rPr>
              <a:t>Walkability &amp; Crime Rate</a:t>
            </a:r>
          </a:p>
          <a:p>
            <a:r>
              <a:rPr lang="en-US" cap="none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cap="none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cap="none" dirty="0">
              <a:latin typeface="+mn-lt"/>
            </a:endParaRPr>
          </a:p>
        </p:txBody>
      </p:sp>
      <p:pic>
        <p:nvPicPr>
          <p:cNvPr id="4" name="Graphic 3" descr="Statistics">
            <a:extLst>
              <a:ext uri="{FF2B5EF4-FFF2-40B4-BE49-F238E27FC236}">
                <a16:creationId xmlns:a16="http://schemas.microsoft.com/office/drawing/2014/main" id="{16B432D4-0149-425A-A0EB-E533F0DEA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4062" y="1414462"/>
            <a:ext cx="1766887" cy="17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7" y="273661"/>
            <a:ext cx="11291077" cy="855052"/>
          </a:xfrm>
        </p:spPr>
        <p:txBody>
          <a:bodyPr>
            <a:noAutofit/>
          </a:bodyPr>
          <a:lstStyle/>
          <a:p>
            <a:pPr algn="ctr"/>
            <a:r>
              <a:rPr lang="en-US" sz="4400" b="1" cap="none" dirty="0"/>
              <a:t>Average Revenue Per Neighborhood</a:t>
            </a:r>
            <a:endParaRPr lang="en-US" sz="66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2552463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cap="none" dirty="0"/>
              <a:t> 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0A0424F-DAED-41E2-A783-2B37B4F5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8" y="1699111"/>
            <a:ext cx="10660813" cy="36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6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9121" y="263046"/>
            <a:ext cx="10376678" cy="855052"/>
          </a:xfrm>
        </p:spPr>
        <p:txBody>
          <a:bodyPr>
            <a:normAutofit/>
          </a:bodyPr>
          <a:lstStyle/>
          <a:p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Average Daily Revenue per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eighborhood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4771" y="2549816"/>
            <a:ext cx="11756015" cy="1313175"/>
          </a:xfrm>
        </p:spPr>
        <p:txBody>
          <a:bodyPr>
            <a:normAutofit/>
          </a:bodyPr>
          <a:lstStyle/>
          <a:p>
            <a:r>
              <a:rPr lang="en-US" sz="2400" cap="none" dirty="0"/>
              <a:t>  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B8AD3D1C-3445-40D1-BA31-E97D025E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66" y="1563290"/>
            <a:ext cx="10863066" cy="37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1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6" y="309379"/>
            <a:ext cx="10376678" cy="855052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90687" y="3253155"/>
            <a:ext cx="11366945" cy="1131982"/>
          </a:xfrm>
        </p:spPr>
        <p:txBody>
          <a:bodyPr>
            <a:normAutofit/>
          </a:bodyPr>
          <a:lstStyle/>
          <a:p>
            <a:r>
              <a:rPr lang="en-US" sz="2400" cap="none" dirty="0"/>
              <a:t>  </a:t>
            </a:r>
          </a:p>
        </p:txBody>
      </p:sp>
      <p:pic>
        <p:nvPicPr>
          <p:cNvPr id="11272" name="Picture 8">
            <a:extLst>
              <a:ext uri="{FF2B5EF4-FFF2-40B4-BE49-F238E27FC236}">
                <a16:creationId xmlns:a16="http://schemas.microsoft.com/office/drawing/2014/main" id="{156976EB-274A-4766-9500-0AA201E22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04" y="1510903"/>
            <a:ext cx="11176772" cy="383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499A82-EFFC-4563-932F-46F5690F44C1}"/>
              </a:ext>
            </a:extLst>
          </p:cNvPr>
          <p:cNvSpPr txBox="1"/>
          <p:nvPr/>
        </p:nvSpPr>
        <p:spPr>
          <a:xfrm>
            <a:off x="1370409" y="275838"/>
            <a:ext cx="945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Average Rating By Neighborhood</a:t>
            </a:r>
          </a:p>
        </p:txBody>
      </p:sp>
    </p:spTree>
    <p:extLst>
      <p:ext uri="{BB962C8B-B14F-4D97-AF65-F5344CB8AC3E}">
        <p14:creationId xmlns:p14="http://schemas.microsoft.com/office/powerpoint/2010/main" val="42727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6" y="309379"/>
            <a:ext cx="10376678" cy="85505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Capitol Hill Neighborhood Statistics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72A4A-C926-4CDD-A947-BC659AA4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24" y="1543342"/>
            <a:ext cx="2784770" cy="388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1C455-CB9A-4AF7-9AB2-B30A3BA79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65" y="273660"/>
            <a:ext cx="11270618" cy="855052"/>
          </a:xfrm>
        </p:spPr>
        <p:txBody>
          <a:bodyPr>
            <a:noAutofit/>
          </a:bodyPr>
          <a:lstStyle/>
          <a:p>
            <a:pPr algn="ctr"/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How Much Revenue Do Successful Hosts Make in DC 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6338D-718A-42DF-A688-EC12034E2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2552463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cap="none" dirty="0"/>
              <a:t> 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C863255-D092-4784-9660-2042190C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4" y="1247775"/>
            <a:ext cx="98679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5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18E02-CE55-49A6-84B5-86E7BBD1F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70" b="10301"/>
          <a:stretch/>
        </p:blipFill>
        <p:spPr>
          <a:xfrm>
            <a:off x="3595456" y="1498660"/>
            <a:ext cx="8596544" cy="483555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EC1226-B382-4052-8372-498F38EF4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618" y="211516"/>
            <a:ext cx="11270618" cy="855052"/>
          </a:xfrm>
        </p:spPr>
        <p:txBody>
          <a:bodyPr>
            <a:noAutofit/>
          </a:bodyPr>
          <a:lstStyle/>
          <a:p>
            <a:r>
              <a:rPr lang="en-US" sz="4000" dirty="0"/>
              <a:t>Washington DC’s </a:t>
            </a:r>
            <a:r>
              <a:rPr lang="en-US" sz="4000" dirty="0" err="1"/>
              <a:t>AirB&amp;B</a:t>
            </a:r>
            <a:r>
              <a:rPr lang="en-US" sz="4000" dirty="0"/>
              <a:t> Real-estate Distribution 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E852B-C584-43B5-9E63-E455CD89AAB4}"/>
              </a:ext>
            </a:extLst>
          </p:cNvPr>
          <p:cNvSpPr/>
          <p:nvPr/>
        </p:nvSpPr>
        <p:spPr>
          <a:xfrm>
            <a:off x="8114189" y="4385568"/>
            <a:ext cx="1766657" cy="1189608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26D711E-7FEF-4753-A459-07BB924BE1FF}"/>
              </a:ext>
            </a:extLst>
          </p:cNvPr>
          <p:cNvSpPr/>
          <p:nvPr/>
        </p:nvSpPr>
        <p:spPr>
          <a:xfrm>
            <a:off x="6391920" y="1819922"/>
            <a:ext cx="585927" cy="2210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E7D12D3-2237-45A2-9846-9FA5BD0C8A07}"/>
              </a:ext>
            </a:extLst>
          </p:cNvPr>
          <p:cNvSpPr/>
          <p:nvPr/>
        </p:nvSpPr>
        <p:spPr>
          <a:xfrm rot="18230979">
            <a:off x="4324904" y="2815701"/>
            <a:ext cx="585927" cy="2210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599</TotalTime>
  <Words>249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AirBnB Investment Opportunity </vt:lpstr>
      <vt:lpstr>PowerPoint Presentation</vt:lpstr>
      <vt:lpstr>Indicators:</vt:lpstr>
      <vt:lpstr>Average Revenue Per Neighborhood</vt:lpstr>
      <vt:lpstr>Average Daily Revenue per Neighborhood </vt:lpstr>
      <vt:lpstr>  </vt:lpstr>
      <vt:lpstr>Capitol Hill Neighborhood Statistics</vt:lpstr>
      <vt:lpstr>How Much Revenue Do Successful Hosts Make in DC ? </vt:lpstr>
      <vt:lpstr>Washington DC’s AirB&amp;B Real-estate Distribution : </vt:lpstr>
      <vt:lpstr>Crime Rate is Low in Capitol Hill :  </vt:lpstr>
      <vt:lpstr>PowerPoint Presentation</vt:lpstr>
      <vt:lpstr>PowerPoint Presentation</vt:lpstr>
      <vt:lpstr>Data Cleaning Process: </vt:lpstr>
      <vt:lpstr>We Will Be Glad To Answer Your Questions!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Investment</dc:title>
  <dc:creator>khaled ...</dc:creator>
  <cp:lastModifiedBy>Abdullah Almubarak</cp:lastModifiedBy>
  <cp:revision>40</cp:revision>
  <dcterms:created xsi:type="dcterms:W3CDTF">2019-06-26T07:44:29Z</dcterms:created>
  <dcterms:modified xsi:type="dcterms:W3CDTF">2019-06-26T21:17:18Z</dcterms:modified>
</cp:coreProperties>
</file>