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4" r:id="rId6"/>
    <p:sldId id="258" r:id="rId7"/>
    <p:sldId id="263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ing\SFDS_Course\Result_Course4\result_tab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ing\SFDS_Course\Result_Course4\result_tab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ing\SFDS_Course\Result_Course4\result_tab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D:\Studing\SFDS_Course\Result_Course4\races_tab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[result_table.xlsx]Sheet1!$C$2</c:f>
              <c:strCache>
                <c:ptCount val="1"/>
                <c:pt idx="0">
                  <c:v>PG0194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[result_table.xlsx]Sheet1!$H$2:$H$10</c:f>
              <c:numCache>
                <c:formatCode>[$-F800]dddd\,\ mmmm\ dd\,\ yyyy</c:formatCode>
                <c:ptCount val="9"/>
                <c:pt idx="0">
                  <c:v>42738.259027777778</c:v>
                </c:pt>
                <c:pt idx="1">
                  <c:v>42745.259722222218</c:v>
                </c:pt>
                <c:pt idx="2">
                  <c:v>42752.259722222218</c:v>
                </c:pt>
                <c:pt idx="3">
                  <c:v>42759.259027777778</c:v>
                </c:pt>
                <c:pt idx="4">
                  <c:v>42766.256944444453</c:v>
                </c:pt>
                <c:pt idx="5">
                  <c:v>42773.259722222218</c:v>
                </c:pt>
                <c:pt idx="6">
                  <c:v>42780.258333333331</c:v>
                </c:pt>
                <c:pt idx="7">
                  <c:v>42787.260416666657</c:v>
                </c:pt>
                <c:pt idx="8">
                  <c:v>42794.259027777778</c:v>
                </c:pt>
              </c:numCache>
            </c:numRef>
          </c:xVal>
          <c:yVal>
            <c:numRef>
              <c:f>[result_table.xlsx]Sheet1!$T$2:$T$10</c:f>
              <c:numCache>
                <c:formatCode>General</c:formatCode>
                <c:ptCount val="9"/>
                <c:pt idx="0">
                  <c:v>2941840.55</c:v>
                </c:pt>
                <c:pt idx="1">
                  <c:v>3039252.49</c:v>
                </c:pt>
                <c:pt idx="2">
                  <c:v>2990546.52</c:v>
                </c:pt>
                <c:pt idx="3">
                  <c:v>2971064.13</c:v>
                </c:pt>
                <c:pt idx="4">
                  <c:v>2961322.94</c:v>
                </c:pt>
                <c:pt idx="5">
                  <c:v>3023602.72</c:v>
                </c:pt>
                <c:pt idx="6">
                  <c:v>3144951.32</c:v>
                </c:pt>
                <c:pt idx="7">
                  <c:v>3134838.94</c:v>
                </c:pt>
                <c:pt idx="8">
                  <c:v>3134838.94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AC9-4DBB-9EC3-87B862365990}"/>
            </c:ext>
          </c:extLst>
        </c:ser>
        <c:ser>
          <c:idx val="1"/>
          <c:order val="1"/>
          <c:tx>
            <c:strRef>
              <c:f>[result_table.xlsx]Sheet1!$C$11</c:f>
              <c:strCache>
                <c:ptCount val="1"/>
                <c:pt idx="0">
                  <c:v>PG0252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[result_table.xlsx]Sheet1!$H$11:$H$69</c:f>
              <c:numCache>
                <c:formatCode>[$-F800]dddd\,\ mmmm\ dd\,\ yyyy</c:formatCode>
                <c:ptCount val="59"/>
                <c:pt idx="0">
                  <c:v>42736.42291666667</c:v>
                </c:pt>
                <c:pt idx="1">
                  <c:v>42737.421527777777</c:v>
                </c:pt>
                <c:pt idx="2">
                  <c:v>42738.422222222223</c:v>
                </c:pt>
                <c:pt idx="3">
                  <c:v>42739.421527777777</c:v>
                </c:pt>
                <c:pt idx="4">
                  <c:v>42740.421527777777</c:v>
                </c:pt>
                <c:pt idx="5">
                  <c:v>42741.42291666667</c:v>
                </c:pt>
                <c:pt idx="6">
                  <c:v>42742.421527777777</c:v>
                </c:pt>
                <c:pt idx="7">
                  <c:v>42743.422222222223</c:v>
                </c:pt>
                <c:pt idx="8">
                  <c:v>42744.421527777777</c:v>
                </c:pt>
                <c:pt idx="9">
                  <c:v>42745.425000000003</c:v>
                </c:pt>
                <c:pt idx="10">
                  <c:v>42746.422222222223</c:v>
                </c:pt>
                <c:pt idx="11">
                  <c:v>42747.421527777777</c:v>
                </c:pt>
                <c:pt idx="12">
                  <c:v>42748.422222222223</c:v>
                </c:pt>
                <c:pt idx="13">
                  <c:v>42749.42083333333</c:v>
                </c:pt>
                <c:pt idx="14">
                  <c:v>42750.420138888891</c:v>
                </c:pt>
                <c:pt idx="15">
                  <c:v>42751.421527777777</c:v>
                </c:pt>
                <c:pt idx="16">
                  <c:v>42752.424305555563</c:v>
                </c:pt>
                <c:pt idx="17">
                  <c:v>42753.423611111109</c:v>
                </c:pt>
                <c:pt idx="18">
                  <c:v>42754.422222222223</c:v>
                </c:pt>
                <c:pt idx="19">
                  <c:v>42755.42083333333</c:v>
                </c:pt>
                <c:pt idx="20">
                  <c:v>42756.422222222223</c:v>
                </c:pt>
                <c:pt idx="21">
                  <c:v>42757.421527777777</c:v>
                </c:pt>
                <c:pt idx="22">
                  <c:v>42758.42291666667</c:v>
                </c:pt>
                <c:pt idx="23">
                  <c:v>42759.563888888893</c:v>
                </c:pt>
                <c:pt idx="24">
                  <c:v>42760.42291666667</c:v>
                </c:pt>
                <c:pt idx="25">
                  <c:v>42761.422222222223</c:v>
                </c:pt>
                <c:pt idx="26">
                  <c:v>42762.421527777777</c:v>
                </c:pt>
                <c:pt idx="27">
                  <c:v>42763.421527777777</c:v>
                </c:pt>
                <c:pt idx="28">
                  <c:v>42764.423611111109</c:v>
                </c:pt>
                <c:pt idx="29">
                  <c:v>42765.422222222223</c:v>
                </c:pt>
                <c:pt idx="30">
                  <c:v>42766.420138888891</c:v>
                </c:pt>
                <c:pt idx="31">
                  <c:v>42767.422222222223</c:v>
                </c:pt>
                <c:pt idx="32">
                  <c:v>42768.421527777777</c:v>
                </c:pt>
                <c:pt idx="33">
                  <c:v>42769.421527777777</c:v>
                </c:pt>
                <c:pt idx="34">
                  <c:v>42770.42083333333</c:v>
                </c:pt>
                <c:pt idx="35">
                  <c:v>42771.422222222223</c:v>
                </c:pt>
                <c:pt idx="36">
                  <c:v>42772.424305555563</c:v>
                </c:pt>
                <c:pt idx="37">
                  <c:v>42773.421527777777</c:v>
                </c:pt>
                <c:pt idx="38">
                  <c:v>42774.42083333333</c:v>
                </c:pt>
                <c:pt idx="39">
                  <c:v>42775.422222222223</c:v>
                </c:pt>
                <c:pt idx="40">
                  <c:v>42776.420138888891</c:v>
                </c:pt>
                <c:pt idx="41">
                  <c:v>42777.425694444442</c:v>
                </c:pt>
                <c:pt idx="42">
                  <c:v>42778.425000000003</c:v>
                </c:pt>
                <c:pt idx="43">
                  <c:v>42779.421527777777</c:v>
                </c:pt>
                <c:pt idx="44">
                  <c:v>42780.422222222223</c:v>
                </c:pt>
                <c:pt idx="45">
                  <c:v>42781.42291666667</c:v>
                </c:pt>
                <c:pt idx="46">
                  <c:v>42782.422222222223</c:v>
                </c:pt>
                <c:pt idx="47">
                  <c:v>42783.422222222223</c:v>
                </c:pt>
                <c:pt idx="48">
                  <c:v>42784.421527777777</c:v>
                </c:pt>
                <c:pt idx="49">
                  <c:v>42785.420138888891</c:v>
                </c:pt>
                <c:pt idx="50">
                  <c:v>42786.42083333333</c:v>
                </c:pt>
                <c:pt idx="51">
                  <c:v>42787.422222222223</c:v>
                </c:pt>
                <c:pt idx="52">
                  <c:v>42788.424305555563</c:v>
                </c:pt>
                <c:pt idx="53">
                  <c:v>42789.42083333333</c:v>
                </c:pt>
                <c:pt idx="54">
                  <c:v>42790.421527777777</c:v>
                </c:pt>
                <c:pt idx="55">
                  <c:v>42791.422222222223</c:v>
                </c:pt>
                <c:pt idx="56">
                  <c:v>42792.425694444442</c:v>
                </c:pt>
                <c:pt idx="57">
                  <c:v>42793.422222222223</c:v>
                </c:pt>
                <c:pt idx="58">
                  <c:v>42794.42291666667</c:v>
                </c:pt>
              </c:numCache>
            </c:numRef>
          </c:xVal>
          <c:yVal>
            <c:numRef>
              <c:f>[result_table.xlsx]Sheet1!$T$11:$T$69</c:f>
              <c:numCache>
                <c:formatCode>General</c:formatCode>
                <c:ptCount val="59"/>
                <c:pt idx="0">
                  <c:v>954637</c:v>
                </c:pt>
                <c:pt idx="1">
                  <c:v>964378.19</c:v>
                </c:pt>
                <c:pt idx="2">
                  <c:v>983860.58</c:v>
                </c:pt>
                <c:pt idx="3">
                  <c:v>954637</c:v>
                </c:pt>
                <c:pt idx="4">
                  <c:v>993601.77</c:v>
                </c:pt>
                <c:pt idx="5">
                  <c:v>974119.39</c:v>
                </c:pt>
                <c:pt idx="6">
                  <c:v>964378.19</c:v>
                </c:pt>
                <c:pt idx="7">
                  <c:v>974119.39</c:v>
                </c:pt>
                <c:pt idx="8">
                  <c:v>974119.39</c:v>
                </c:pt>
                <c:pt idx="9">
                  <c:v>974119.39</c:v>
                </c:pt>
                <c:pt idx="10">
                  <c:v>964378.19</c:v>
                </c:pt>
                <c:pt idx="11">
                  <c:v>974119.39</c:v>
                </c:pt>
                <c:pt idx="12">
                  <c:v>954637</c:v>
                </c:pt>
                <c:pt idx="13">
                  <c:v>1003342.97</c:v>
                </c:pt>
                <c:pt idx="14">
                  <c:v>964378.19</c:v>
                </c:pt>
                <c:pt idx="15">
                  <c:v>983860.58</c:v>
                </c:pt>
                <c:pt idx="16">
                  <c:v>974119.39</c:v>
                </c:pt>
                <c:pt idx="17">
                  <c:v>974119.39</c:v>
                </c:pt>
                <c:pt idx="18">
                  <c:v>964378.19</c:v>
                </c:pt>
                <c:pt idx="19">
                  <c:v>964378.19</c:v>
                </c:pt>
                <c:pt idx="20">
                  <c:v>964378.19</c:v>
                </c:pt>
                <c:pt idx="21">
                  <c:v>974119.39</c:v>
                </c:pt>
                <c:pt idx="22">
                  <c:v>964378.19</c:v>
                </c:pt>
                <c:pt idx="23">
                  <c:v>974119.39</c:v>
                </c:pt>
                <c:pt idx="24">
                  <c:v>993601.77</c:v>
                </c:pt>
                <c:pt idx="25">
                  <c:v>964378.19</c:v>
                </c:pt>
                <c:pt idx="26">
                  <c:v>974119.39</c:v>
                </c:pt>
                <c:pt idx="27">
                  <c:v>964378.19</c:v>
                </c:pt>
                <c:pt idx="28">
                  <c:v>964378.19</c:v>
                </c:pt>
                <c:pt idx="29">
                  <c:v>974119.39</c:v>
                </c:pt>
                <c:pt idx="30">
                  <c:v>964378.19</c:v>
                </c:pt>
                <c:pt idx="31">
                  <c:v>1011238.37</c:v>
                </c:pt>
                <c:pt idx="32">
                  <c:v>1021350.75</c:v>
                </c:pt>
                <c:pt idx="33">
                  <c:v>1011238.37</c:v>
                </c:pt>
                <c:pt idx="34">
                  <c:v>1011238.37</c:v>
                </c:pt>
                <c:pt idx="35">
                  <c:v>1011238.37</c:v>
                </c:pt>
                <c:pt idx="36">
                  <c:v>1021350.75</c:v>
                </c:pt>
                <c:pt idx="37">
                  <c:v>1021350.75</c:v>
                </c:pt>
                <c:pt idx="38">
                  <c:v>1021350.75</c:v>
                </c:pt>
                <c:pt idx="39">
                  <c:v>1011238.37</c:v>
                </c:pt>
                <c:pt idx="40">
                  <c:v>1011238.37</c:v>
                </c:pt>
                <c:pt idx="41">
                  <c:v>1011238.37</c:v>
                </c:pt>
                <c:pt idx="42">
                  <c:v>1001125.98</c:v>
                </c:pt>
                <c:pt idx="43">
                  <c:v>1001125.98</c:v>
                </c:pt>
                <c:pt idx="44">
                  <c:v>991013.6</c:v>
                </c:pt>
                <c:pt idx="45">
                  <c:v>1001125.98</c:v>
                </c:pt>
                <c:pt idx="46">
                  <c:v>1021350.75</c:v>
                </c:pt>
                <c:pt idx="47">
                  <c:v>1011238.37</c:v>
                </c:pt>
                <c:pt idx="48">
                  <c:v>1011238.37</c:v>
                </c:pt>
                <c:pt idx="49">
                  <c:v>1011238.37</c:v>
                </c:pt>
                <c:pt idx="50">
                  <c:v>1011238.37</c:v>
                </c:pt>
                <c:pt idx="51">
                  <c:v>1001125.98</c:v>
                </c:pt>
                <c:pt idx="52">
                  <c:v>1021350.75</c:v>
                </c:pt>
                <c:pt idx="53">
                  <c:v>1011238.37</c:v>
                </c:pt>
                <c:pt idx="54">
                  <c:v>1001125.98</c:v>
                </c:pt>
                <c:pt idx="55">
                  <c:v>1011238.37</c:v>
                </c:pt>
                <c:pt idx="56">
                  <c:v>1011238.37</c:v>
                </c:pt>
                <c:pt idx="57">
                  <c:v>1011238.37</c:v>
                </c:pt>
                <c:pt idx="58">
                  <c:v>1011238.37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AC9-4DBB-9EC3-87B862365990}"/>
            </c:ext>
          </c:extLst>
        </c:ser>
        <c:ser>
          <c:idx val="2"/>
          <c:order val="2"/>
          <c:tx>
            <c:strRef>
              <c:f>[result_table.xlsx]Sheet1!$C$70</c:f>
              <c:strCache>
                <c:ptCount val="1"/>
                <c:pt idx="0">
                  <c:v>PG0480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[result_table.xlsx]Sheet1!$H$70:$H$128</c:f>
              <c:numCache>
                <c:formatCode>[$-F800]dddd\,\ mmmm\ dd\,\ yyyy</c:formatCode>
                <c:ptCount val="59"/>
                <c:pt idx="0">
                  <c:v>42736.393750000003</c:v>
                </c:pt>
                <c:pt idx="1">
                  <c:v>42737.394444444442</c:v>
                </c:pt>
                <c:pt idx="2">
                  <c:v>42738.395138888889</c:v>
                </c:pt>
                <c:pt idx="3">
                  <c:v>42739.395138888889</c:v>
                </c:pt>
                <c:pt idx="4">
                  <c:v>42740.395138888889</c:v>
                </c:pt>
                <c:pt idx="5">
                  <c:v>42741.395833333343</c:v>
                </c:pt>
                <c:pt idx="6">
                  <c:v>42742.529166666667</c:v>
                </c:pt>
                <c:pt idx="7">
                  <c:v>42743.394444444442</c:v>
                </c:pt>
                <c:pt idx="8">
                  <c:v>42744.393750000003</c:v>
                </c:pt>
                <c:pt idx="9">
                  <c:v>42745.394444444442</c:v>
                </c:pt>
                <c:pt idx="10">
                  <c:v>42746.504861111112</c:v>
                </c:pt>
                <c:pt idx="11">
                  <c:v>42747.393055555563</c:v>
                </c:pt>
                <c:pt idx="12">
                  <c:v>42748.394444444442</c:v>
                </c:pt>
                <c:pt idx="13">
                  <c:v>42749.393055555563</c:v>
                </c:pt>
                <c:pt idx="14">
                  <c:v>42750.394444444442</c:v>
                </c:pt>
                <c:pt idx="15">
                  <c:v>42751.396527777782</c:v>
                </c:pt>
                <c:pt idx="16">
                  <c:v>42752.393055555563</c:v>
                </c:pt>
                <c:pt idx="17">
                  <c:v>42753.392361111109</c:v>
                </c:pt>
                <c:pt idx="18">
                  <c:v>42754.394444444442</c:v>
                </c:pt>
                <c:pt idx="19">
                  <c:v>42755.395833333343</c:v>
                </c:pt>
                <c:pt idx="20">
                  <c:v>42756.395833333343</c:v>
                </c:pt>
                <c:pt idx="21">
                  <c:v>42757.394444444442</c:v>
                </c:pt>
                <c:pt idx="22">
                  <c:v>42758.393750000003</c:v>
                </c:pt>
                <c:pt idx="23">
                  <c:v>42759.395833333343</c:v>
                </c:pt>
                <c:pt idx="24">
                  <c:v>42760.394444444442</c:v>
                </c:pt>
                <c:pt idx="25">
                  <c:v>42761.395138888889</c:v>
                </c:pt>
                <c:pt idx="26">
                  <c:v>42762.395833333343</c:v>
                </c:pt>
                <c:pt idx="27">
                  <c:v>42763.393750000003</c:v>
                </c:pt>
                <c:pt idx="28">
                  <c:v>42764.395138888889</c:v>
                </c:pt>
                <c:pt idx="29">
                  <c:v>42765.394444444442</c:v>
                </c:pt>
                <c:pt idx="30">
                  <c:v>42766.393055555563</c:v>
                </c:pt>
                <c:pt idx="31">
                  <c:v>42767.395833333343</c:v>
                </c:pt>
                <c:pt idx="32">
                  <c:v>42768.394444444442</c:v>
                </c:pt>
                <c:pt idx="33">
                  <c:v>42769.394444444442</c:v>
                </c:pt>
                <c:pt idx="34">
                  <c:v>42770.397916666669</c:v>
                </c:pt>
                <c:pt idx="35">
                  <c:v>42771.393750000003</c:v>
                </c:pt>
                <c:pt idx="36">
                  <c:v>42772.395138888889</c:v>
                </c:pt>
                <c:pt idx="37">
                  <c:v>42773.392361111109</c:v>
                </c:pt>
                <c:pt idx="38">
                  <c:v>42774.393055555563</c:v>
                </c:pt>
                <c:pt idx="39">
                  <c:v>42775.393055555563</c:v>
                </c:pt>
                <c:pt idx="40">
                  <c:v>42776.395833333343</c:v>
                </c:pt>
                <c:pt idx="41">
                  <c:v>42777.393750000003</c:v>
                </c:pt>
                <c:pt idx="42">
                  <c:v>42778.394444444442</c:v>
                </c:pt>
                <c:pt idx="43">
                  <c:v>42779.396527777782</c:v>
                </c:pt>
                <c:pt idx="44">
                  <c:v>42780.395138888889</c:v>
                </c:pt>
                <c:pt idx="45">
                  <c:v>42781.394444444442</c:v>
                </c:pt>
                <c:pt idx="46">
                  <c:v>42782.395138888889</c:v>
                </c:pt>
                <c:pt idx="47">
                  <c:v>42783.395833333343</c:v>
                </c:pt>
                <c:pt idx="48">
                  <c:v>42784.393055555563</c:v>
                </c:pt>
                <c:pt idx="49">
                  <c:v>42785.393055555563</c:v>
                </c:pt>
                <c:pt idx="50">
                  <c:v>42786.393055555563</c:v>
                </c:pt>
                <c:pt idx="51">
                  <c:v>42787.393750000003</c:v>
                </c:pt>
                <c:pt idx="52">
                  <c:v>42788.393055555563</c:v>
                </c:pt>
                <c:pt idx="53">
                  <c:v>42789.394444444442</c:v>
                </c:pt>
                <c:pt idx="54">
                  <c:v>42790.395833333343</c:v>
                </c:pt>
                <c:pt idx="55">
                  <c:v>42791.397222222222</c:v>
                </c:pt>
                <c:pt idx="56">
                  <c:v>42792.397222222222</c:v>
                </c:pt>
                <c:pt idx="57">
                  <c:v>42793.393750000003</c:v>
                </c:pt>
                <c:pt idx="58">
                  <c:v>42794.393055555563</c:v>
                </c:pt>
              </c:numCache>
            </c:numRef>
          </c:xVal>
          <c:yVal>
            <c:numRef>
              <c:f>[result_table.xlsx]Sheet1!$T$70:$T$128</c:f>
              <c:numCache>
                <c:formatCode>General</c:formatCode>
                <c:ptCount val="59"/>
                <c:pt idx="0">
                  <c:v>318462.11</c:v>
                </c:pt>
                <c:pt idx="1">
                  <c:v>318462.11</c:v>
                </c:pt>
                <c:pt idx="2">
                  <c:v>318462.11</c:v>
                </c:pt>
                <c:pt idx="3">
                  <c:v>318462.11</c:v>
                </c:pt>
                <c:pt idx="4">
                  <c:v>324831.34999999998</c:v>
                </c:pt>
                <c:pt idx="5">
                  <c:v>318462.11</c:v>
                </c:pt>
                <c:pt idx="6">
                  <c:v>324831.34999999998</c:v>
                </c:pt>
                <c:pt idx="7">
                  <c:v>318462.11</c:v>
                </c:pt>
                <c:pt idx="8">
                  <c:v>324831.34999999998</c:v>
                </c:pt>
                <c:pt idx="9">
                  <c:v>318462.11</c:v>
                </c:pt>
                <c:pt idx="10">
                  <c:v>318462.11</c:v>
                </c:pt>
                <c:pt idx="11">
                  <c:v>312092.87</c:v>
                </c:pt>
                <c:pt idx="12">
                  <c:v>318462.11</c:v>
                </c:pt>
                <c:pt idx="13">
                  <c:v>318462.11</c:v>
                </c:pt>
                <c:pt idx="14">
                  <c:v>318462.11</c:v>
                </c:pt>
                <c:pt idx="15">
                  <c:v>324831.34999999998</c:v>
                </c:pt>
                <c:pt idx="16">
                  <c:v>324831.34999999998</c:v>
                </c:pt>
                <c:pt idx="17">
                  <c:v>318462.11</c:v>
                </c:pt>
                <c:pt idx="18">
                  <c:v>312092.87</c:v>
                </c:pt>
                <c:pt idx="19">
                  <c:v>312092.87</c:v>
                </c:pt>
                <c:pt idx="20">
                  <c:v>318462.11</c:v>
                </c:pt>
                <c:pt idx="21">
                  <c:v>324831.34999999998</c:v>
                </c:pt>
                <c:pt idx="22">
                  <c:v>324831.34999999998</c:v>
                </c:pt>
                <c:pt idx="23">
                  <c:v>324831.34999999998</c:v>
                </c:pt>
                <c:pt idx="24">
                  <c:v>318462.11</c:v>
                </c:pt>
                <c:pt idx="25">
                  <c:v>318462.11</c:v>
                </c:pt>
                <c:pt idx="26">
                  <c:v>312092.87</c:v>
                </c:pt>
                <c:pt idx="27">
                  <c:v>318462.11</c:v>
                </c:pt>
                <c:pt idx="28">
                  <c:v>318462.11</c:v>
                </c:pt>
                <c:pt idx="29">
                  <c:v>312092.87</c:v>
                </c:pt>
                <c:pt idx="30">
                  <c:v>318462.11</c:v>
                </c:pt>
                <c:pt idx="31">
                  <c:v>337209.1</c:v>
                </c:pt>
                <c:pt idx="32">
                  <c:v>323985.21999999997</c:v>
                </c:pt>
                <c:pt idx="33">
                  <c:v>330597.15999999997</c:v>
                </c:pt>
                <c:pt idx="34">
                  <c:v>330597.15999999997</c:v>
                </c:pt>
                <c:pt idx="35">
                  <c:v>337209.1</c:v>
                </c:pt>
                <c:pt idx="36">
                  <c:v>323985.21999999997</c:v>
                </c:pt>
                <c:pt idx="37">
                  <c:v>337209.1</c:v>
                </c:pt>
                <c:pt idx="38">
                  <c:v>330597.15999999997</c:v>
                </c:pt>
                <c:pt idx="39">
                  <c:v>330597.15999999997</c:v>
                </c:pt>
                <c:pt idx="40">
                  <c:v>337209.1</c:v>
                </c:pt>
                <c:pt idx="41">
                  <c:v>330597.15999999997</c:v>
                </c:pt>
                <c:pt idx="42">
                  <c:v>323985.21999999997</c:v>
                </c:pt>
                <c:pt idx="43">
                  <c:v>330597.15999999997</c:v>
                </c:pt>
                <c:pt idx="44">
                  <c:v>330597.15999999997</c:v>
                </c:pt>
                <c:pt idx="45">
                  <c:v>337209.1</c:v>
                </c:pt>
                <c:pt idx="46">
                  <c:v>330597.15999999997</c:v>
                </c:pt>
                <c:pt idx="47">
                  <c:v>323985.21999999997</c:v>
                </c:pt>
                <c:pt idx="48">
                  <c:v>337209.1</c:v>
                </c:pt>
                <c:pt idx="49">
                  <c:v>337209.1</c:v>
                </c:pt>
                <c:pt idx="50">
                  <c:v>323985.21999999997</c:v>
                </c:pt>
                <c:pt idx="51">
                  <c:v>330597.15999999997</c:v>
                </c:pt>
                <c:pt idx="52">
                  <c:v>330597.15999999997</c:v>
                </c:pt>
                <c:pt idx="53">
                  <c:v>330597.15999999997</c:v>
                </c:pt>
                <c:pt idx="54">
                  <c:v>330597.15999999997</c:v>
                </c:pt>
                <c:pt idx="55">
                  <c:v>330597.15999999997</c:v>
                </c:pt>
                <c:pt idx="56">
                  <c:v>330597.15999999997</c:v>
                </c:pt>
                <c:pt idx="57">
                  <c:v>330597.15999999997</c:v>
                </c:pt>
                <c:pt idx="58">
                  <c:v>330597.15999999997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AC9-4DBB-9EC3-87B8623659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5449231"/>
        <c:axId val="5492719"/>
      </c:scatterChart>
      <c:valAx>
        <c:axId val="535449231"/>
        <c:scaling>
          <c:orientation val="minMax"/>
          <c:max val="42796"/>
          <c:min val="4273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Дата рейса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[$-419]dd\ 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492719"/>
        <c:crosses val="autoZero"/>
        <c:crossBetween val="midCat"/>
        <c:majorUnit val="14"/>
      </c:valAx>
      <c:valAx>
        <c:axId val="5492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Сумма,</a:t>
                </a:r>
                <a:r>
                  <a:rPr lang="ru-RU" baseline="0"/>
                  <a:t> ркб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3544923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Рейс </a:t>
            </a:r>
            <a:r>
              <a:rPr lang="en-US"/>
              <a:t>PG0252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Доходы с рейса</c:v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Sheet1!$D$11:$D$69</c:f>
              <c:numCache>
                <c:formatCode>yyyy\-mm\-dd\ hh:mm:ss</c:formatCode>
                <c:ptCount val="9"/>
                <c:pt idx="0">
                  <c:v>42736.420138888891</c:v>
                </c:pt>
                <c:pt idx="1">
                  <c:v>42743.420138888891</c:v>
                </c:pt>
                <c:pt idx="2">
                  <c:v>42750.420138888891</c:v>
                </c:pt>
                <c:pt idx="3">
                  <c:v>42757.420138888891</c:v>
                </c:pt>
                <c:pt idx="4">
                  <c:v>42764.420138888891</c:v>
                </c:pt>
                <c:pt idx="5">
                  <c:v>42771.420138888891</c:v>
                </c:pt>
                <c:pt idx="6">
                  <c:v>42778.420138888891</c:v>
                </c:pt>
                <c:pt idx="7">
                  <c:v>42785.420138888891</c:v>
                </c:pt>
                <c:pt idx="8">
                  <c:v>42792.420138888891</c:v>
                </c:pt>
              </c:numCache>
            </c:numRef>
          </c:xVal>
          <c:yVal>
            <c:numRef>
              <c:f>Sheet1!$K$11:$K$69</c:f>
              <c:numCache>
                <c:formatCode>General</c:formatCode>
                <c:ptCount val="9"/>
                <c:pt idx="0">
                  <c:v>1542000</c:v>
                </c:pt>
                <c:pt idx="1">
                  <c:v>1431000</c:v>
                </c:pt>
                <c:pt idx="2">
                  <c:v>1617600</c:v>
                </c:pt>
                <c:pt idx="3">
                  <c:v>1654200</c:v>
                </c:pt>
                <c:pt idx="4">
                  <c:v>1434600</c:v>
                </c:pt>
                <c:pt idx="5">
                  <c:v>1455400</c:v>
                </c:pt>
                <c:pt idx="6">
                  <c:v>1628600</c:v>
                </c:pt>
                <c:pt idx="7">
                  <c:v>1544400</c:v>
                </c:pt>
                <c:pt idx="8">
                  <c:v>1555400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E2D-4DFC-B91A-CD1EA27DF82B}"/>
            </c:ext>
          </c:extLst>
        </c:ser>
        <c:ser>
          <c:idx val="1"/>
          <c:order val="1"/>
          <c:tx>
            <c:v>Расходы рейса</c:v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Sheet1!$D$11:$D$69</c:f>
              <c:numCache>
                <c:formatCode>yyyy\-mm\-dd\ hh:mm:ss</c:formatCode>
                <c:ptCount val="9"/>
                <c:pt idx="0">
                  <c:v>42736.420138888891</c:v>
                </c:pt>
                <c:pt idx="1">
                  <c:v>42743.420138888891</c:v>
                </c:pt>
                <c:pt idx="2">
                  <c:v>42750.420138888891</c:v>
                </c:pt>
                <c:pt idx="3">
                  <c:v>42757.420138888891</c:v>
                </c:pt>
                <c:pt idx="4">
                  <c:v>42764.420138888891</c:v>
                </c:pt>
                <c:pt idx="5">
                  <c:v>42771.420138888891</c:v>
                </c:pt>
                <c:pt idx="6">
                  <c:v>42778.420138888891</c:v>
                </c:pt>
                <c:pt idx="7">
                  <c:v>42785.420138888891</c:v>
                </c:pt>
                <c:pt idx="8">
                  <c:v>42792.420138888891</c:v>
                </c:pt>
              </c:numCache>
            </c:numRef>
          </c:xVal>
          <c:yVal>
            <c:numRef>
              <c:f>Sheet1!$T$11:$T$69</c:f>
              <c:numCache>
                <c:formatCode>General</c:formatCode>
                <c:ptCount val="9"/>
                <c:pt idx="0">
                  <c:v>954637</c:v>
                </c:pt>
                <c:pt idx="1">
                  <c:v>974119.39</c:v>
                </c:pt>
                <c:pt idx="2">
                  <c:v>964378.19</c:v>
                </c:pt>
                <c:pt idx="3">
                  <c:v>974119.39</c:v>
                </c:pt>
                <c:pt idx="4">
                  <c:v>964378.19</c:v>
                </c:pt>
                <c:pt idx="5">
                  <c:v>1011238.37</c:v>
                </c:pt>
                <c:pt idx="6">
                  <c:v>1001125.98</c:v>
                </c:pt>
                <c:pt idx="7">
                  <c:v>1011238.37</c:v>
                </c:pt>
                <c:pt idx="8">
                  <c:v>1011238.37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E2D-4DFC-B91A-CD1EA27DF82B}"/>
            </c:ext>
          </c:extLst>
        </c:ser>
        <c:ser>
          <c:idx val="2"/>
          <c:order val="2"/>
          <c:tx>
            <c:v>Прибыль рейса</c:v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Sheet1!$D$11:$D$69</c:f>
              <c:numCache>
                <c:formatCode>yyyy\-mm\-dd\ hh:mm:ss</c:formatCode>
                <c:ptCount val="9"/>
                <c:pt idx="0">
                  <c:v>42736.420138888891</c:v>
                </c:pt>
                <c:pt idx="1">
                  <c:v>42743.420138888891</c:v>
                </c:pt>
                <c:pt idx="2">
                  <c:v>42750.420138888891</c:v>
                </c:pt>
                <c:pt idx="3">
                  <c:v>42757.420138888891</c:v>
                </c:pt>
                <c:pt idx="4">
                  <c:v>42764.420138888891</c:v>
                </c:pt>
                <c:pt idx="5">
                  <c:v>42771.420138888891</c:v>
                </c:pt>
                <c:pt idx="6">
                  <c:v>42778.420138888891</c:v>
                </c:pt>
                <c:pt idx="7">
                  <c:v>42785.420138888891</c:v>
                </c:pt>
                <c:pt idx="8">
                  <c:v>42792.420138888891</c:v>
                </c:pt>
              </c:numCache>
            </c:numRef>
          </c:xVal>
          <c:yVal>
            <c:numRef>
              <c:f>Sheet1!$U$11:$U$69</c:f>
              <c:numCache>
                <c:formatCode>General</c:formatCode>
                <c:ptCount val="9"/>
                <c:pt idx="0">
                  <c:v>587363</c:v>
                </c:pt>
                <c:pt idx="1">
                  <c:v>456880.61</c:v>
                </c:pt>
                <c:pt idx="2">
                  <c:v>653221.81000000006</c:v>
                </c:pt>
                <c:pt idx="3">
                  <c:v>680080.61</c:v>
                </c:pt>
                <c:pt idx="4">
                  <c:v>470221.81000000011</c:v>
                </c:pt>
                <c:pt idx="5">
                  <c:v>444161.63</c:v>
                </c:pt>
                <c:pt idx="6">
                  <c:v>627474.02</c:v>
                </c:pt>
                <c:pt idx="7">
                  <c:v>533161.63</c:v>
                </c:pt>
                <c:pt idx="8">
                  <c:v>544161.63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E2D-4DFC-B91A-CD1EA27DF8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2103679"/>
        <c:axId val="916552607"/>
      </c:scatterChart>
      <c:valAx>
        <c:axId val="922103679"/>
        <c:scaling>
          <c:orientation val="minMax"/>
          <c:max val="42795"/>
          <c:min val="4273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yyyy\-mm\-dd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16552607"/>
        <c:crosses val="autoZero"/>
        <c:crossBetween val="midCat"/>
        <c:majorUnit val="7"/>
        <c:minorUnit val="1"/>
      </c:valAx>
      <c:valAx>
        <c:axId val="916552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Сумма,</a:t>
                </a:r>
                <a:r>
                  <a:rPr lang="ru-RU" baseline="0" dirty="0"/>
                  <a:t> </a:t>
                </a:r>
                <a:r>
                  <a:rPr lang="ru-RU" baseline="0" dirty="0" err="1"/>
                  <a:t>руб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2210367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Рейс </a:t>
            </a:r>
            <a:r>
              <a:rPr lang="en-US"/>
              <a:t>PG0480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Доходы рейса</c:v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Sheet1!$I$70:$I$128</c:f>
              <c:numCache>
                <c:formatCode>yyyy\-mm\-dd\ hh:mm:ss</c:formatCode>
                <c:ptCount val="9"/>
                <c:pt idx="0">
                  <c:v>42736.428472222222</c:v>
                </c:pt>
                <c:pt idx="1">
                  <c:v>42743.429166666669</c:v>
                </c:pt>
                <c:pt idx="2">
                  <c:v>42750.429166666669</c:v>
                </c:pt>
                <c:pt idx="3">
                  <c:v>42757.429861111108</c:v>
                </c:pt>
                <c:pt idx="4">
                  <c:v>42764.429861111108</c:v>
                </c:pt>
                <c:pt idx="5">
                  <c:v>42771.429166666669</c:v>
                </c:pt>
                <c:pt idx="6">
                  <c:v>42778.428472222222</c:v>
                </c:pt>
                <c:pt idx="7">
                  <c:v>42785.428472222222</c:v>
                </c:pt>
                <c:pt idx="8">
                  <c:v>42792.431944444441</c:v>
                </c:pt>
              </c:numCache>
            </c:numRef>
          </c:xVal>
          <c:yVal>
            <c:numRef>
              <c:f>Sheet1!$K$70:$K$128</c:f>
              <c:numCache>
                <c:formatCode>General</c:formatCode>
                <c:ptCount val="9"/>
                <c:pt idx="0">
                  <c:v>759000</c:v>
                </c:pt>
                <c:pt idx="1">
                  <c:v>639300</c:v>
                </c:pt>
                <c:pt idx="2">
                  <c:v>689700</c:v>
                </c:pt>
                <c:pt idx="3">
                  <c:v>765300</c:v>
                </c:pt>
                <c:pt idx="4">
                  <c:v>695400</c:v>
                </c:pt>
                <c:pt idx="5">
                  <c:v>620400</c:v>
                </c:pt>
                <c:pt idx="6">
                  <c:v>689100</c:v>
                </c:pt>
                <c:pt idx="7">
                  <c:v>765300</c:v>
                </c:pt>
                <c:pt idx="8">
                  <c:v>746400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96A-473A-BCCC-6AC966E7C2D1}"/>
            </c:ext>
          </c:extLst>
        </c:ser>
        <c:ser>
          <c:idx val="1"/>
          <c:order val="1"/>
          <c:tx>
            <c:v>Расходы рейса</c:v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Sheet1!$I$70:$I$128</c:f>
              <c:numCache>
                <c:formatCode>yyyy\-mm\-dd\ hh:mm:ss</c:formatCode>
                <c:ptCount val="9"/>
                <c:pt idx="0">
                  <c:v>42736.428472222222</c:v>
                </c:pt>
                <c:pt idx="1">
                  <c:v>42743.429166666669</c:v>
                </c:pt>
                <c:pt idx="2">
                  <c:v>42750.429166666669</c:v>
                </c:pt>
                <c:pt idx="3">
                  <c:v>42757.429861111108</c:v>
                </c:pt>
                <c:pt idx="4">
                  <c:v>42764.429861111108</c:v>
                </c:pt>
                <c:pt idx="5">
                  <c:v>42771.429166666669</c:v>
                </c:pt>
                <c:pt idx="6">
                  <c:v>42778.428472222222</c:v>
                </c:pt>
                <c:pt idx="7">
                  <c:v>42785.428472222222</c:v>
                </c:pt>
                <c:pt idx="8">
                  <c:v>42792.431944444441</c:v>
                </c:pt>
              </c:numCache>
            </c:numRef>
          </c:xVal>
          <c:yVal>
            <c:numRef>
              <c:f>Sheet1!$T$70:$T$128</c:f>
              <c:numCache>
                <c:formatCode>General</c:formatCode>
                <c:ptCount val="9"/>
                <c:pt idx="0">
                  <c:v>318462.11</c:v>
                </c:pt>
                <c:pt idx="1">
                  <c:v>318462.11</c:v>
                </c:pt>
                <c:pt idx="2">
                  <c:v>318462.11</c:v>
                </c:pt>
                <c:pt idx="3">
                  <c:v>324831.34999999998</c:v>
                </c:pt>
                <c:pt idx="4">
                  <c:v>318462.11</c:v>
                </c:pt>
                <c:pt idx="5">
                  <c:v>337209.1</c:v>
                </c:pt>
                <c:pt idx="6">
                  <c:v>323985.21999999997</c:v>
                </c:pt>
                <c:pt idx="7">
                  <c:v>337209.1</c:v>
                </c:pt>
                <c:pt idx="8">
                  <c:v>330597.15999999997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96A-473A-BCCC-6AC966E7C2D1}"/>
            </c:ext>
          </c:extLst>
        </c:ser>
        <c:ser>
          <c:idx val="2"/>
          <c:order val="2"/>
          <c:tx>
            <c:v>Прибыль рейса</c:v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Sheet1!$I$70:$I$128</c:f>
              <c:numCache>
                <c:formatCode>yyyy\-mm\-dd\ hh:mm:ss</c:formatCode>
                <c:ptCount val="9"/>
                <c:pt idx="0">
                  <c:v>42736.428472222222</c:v>
                </c:pt>
                <c:pt idx="1">
                  <c:v>42743.429166666669</c:v>
                </c:pt>
                <c:pt idx="2">
                  <c:v>42750.429166666669</c:v>
                </c:pt>
                <c:pt idx="3">
                  <c:v>42757.429861111108</c:v>
                </c:pt>
                <c:pt idx="4">
                  <c:v>42764.429861111108</c:v>
                </c:pt>
                <c:pt idx="5">
                  <c:v>42771.429166666669</c:v>
                </c:pt>
                <c:pt idx="6">
                  <c:v>42778.428472222222</c:v>
                </c:pt>
                <c:pt idx="7">
                  <c:v>42785.428472222222</c:v>
                </c:pt>
                <c:pt idx="8">
                  <c:v>42792.431944444441</c:v>
                </c:pt>
              </c:numCache>
            </c:numRef>
          </c:xVal>
          <c:yVal>
            <c:numRef>
              <c:f>Sheet1!$U$70:$U$128</c:f>
              <c:numCache>
                <c:formatCode>General</c:formatCode>
                <c:ptCount val="9"/>
                <c:pt idx="0">
                  <c:v>440537.89</c:v>
                </c:pt>
                <c:pt idx="1">
                  <c:v>320837.89</c:v>
                </c:pt>
                <c:pt idx="2">
                  <c:v>371237.89</c:v>
                </c:pt>
                <c:pt idx="3">
                  <c:v>440468.65</c:v>
                </c:pt>
                <c:pt idx="4">
                  <c:v>376937.89</c:v>
                </c:pt>
                <c:pt idx="5">
                  <c:v>283190.90000000002</c:v>
                </c:pt>
                <c:pt idx="6">
                  <c:v>365114.78</c:v>
                </c:pt>
                <c:pt idx="7">
                  <c:v>428090.9</c:v>
                </c:pt>
                <c:pt idx="8">
                  <c:v>415802.84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96A-473A-BCCC-6AC966E7C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070799"/>
        <c:axId val="432380127"/>
      </c:scatterChart>
      <c:valAx>
        <c:axId val="164070799"/>
        <c:scaling>
          <c:orientation val="minMax"/>
          <c:max val="42795"/>
          <c:min val="4273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yyyy\-mm\-dd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32380127"/>
        <c:crosses val="autoZero"/>
        <c:crossBetween val="midCat"/>
      </c:valAx>
      <c:valAx>
        <c:axId val="432380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Сумма,</a:t>
                </a:r>
                <a:r>
                  <a:rPr lang="ru-RU" baseline="0" dirty="0"/>
                  <a:t> </a:t>
                </a:r>
                <a:r>
                  <a:rPr lang="ru-RU" baseline="0" dirty="0" err="1"/>
                  <a:t>руб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407079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Процент заполняемости рейсов</a:t>
            </a:r>
            <a:r>
              <a:rPr lang="ru-RU" baseline="0"/>
              <a:t> по классам и дням недели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7.5456703101237602E-2"/>
          <c:y val="8.8336087567389976E-2"/>
          <c:w val="0.81714821291289219"/>
          <c:h val="0.71103665219162271"/>
        </c:manualLayout>
      </c:layout>
      <c:barChart>
        <c:barDir val="col"/>
        <c:grouping val="clustered"/>
        <c:varyColors val="0"/>
        <c:ser>
          <c:idx val="0"/>
          <c:order val="0"/>
          <c:tx>
            <c:v>PG0252 BC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(Лист1!$E$12,Лист1!$E$15,Лист1!$E$18,Лист1!$E$21,Лист1!$E$24,Лист1!$E$27,Лист1!$E$30,Лист1!$E$40,Лист1!$E$43,Лист1!$E$46,Лист1!$E$49,Лист1!$E$52,Лист1!$E$55,Лист1!$E$58)</c:f>
              <c:strCache>
                <c:ptCount val="14"/>
                <c:pt idx="0">
                  <c:v>Jan_Monday</c:v>
                </c:pt>
                <c:pt idx="1">
                  <c:v>Jan_Tuesday</c:v>
                </c:pt>
                <c:pt idx="2">
                  <c:v>Jan_Wednesday</c:v>
                </c:pt>
                <c:pt idx="3">
                  <c:v>Jan_Thursday</c:v>
                </c:pt>
                <c:pt idx="4">
                  <c:v>Jan_Friday</c:v>
                </c:pt>
                <c:pt idx="5">
                  <c:v>Jan_Saturday</c:v>
                </c:pt>
                <c:pt idx="6">
                  <c:v>Jan_Sunday</c:v>
                </c:pt>
                <c:pt idx="7">
                  <c:v>Feb_Monday</c:v>
                </c:pt>
                <c:pt idx="8">
                  <c:v>Feb_Tuesday</c:v>
                </c:pt>
                <c:pt idx="9">
                  <c:v>Feb_Wednesday</c:v>
                </c:pt>
                <c:pt idx="10">
                  <c:v>Feb_Thursday</c:v>
                </c:pt>
                <c:pt idx="11">
                  <c:v>Feb_Friday</c:v>
                </c:pt>
                <c:pt idx="12">
                  <c:v>Feb_Saturday</c:v>
                </c:pt>
                <c:pt idx="13">
                  <c:v>Feb_Sunday</c:v>
                </c:pt>
              </c:strCache>
            </c:strRef>
          </c:cat>
          <c:val>
            <c:numRef>
              <c:f>(Лист1!$B$12,Лист1!$B$15,Лист1!$B$18,Лист1!$B$21,Лист1!$B$24,Лист1!$B$27,Лист1!$B$30,Лист1!$B$40,Лист1!$B$43,Лист1!$B$46,Лист1!$B$49,Лист1!$B$52,Лист1!$B$55,Лист1!$B$58)</c:f>
              <c:numCache>
                <c:formatCode>General</c:formatCode>
                <c:ptCount val="14"/>
                <c:pt idx="0">
                  <c:v>81.666666666666671</c:v>
                </c:pt>
                <c:pt idx="1">
                  <c:v>86.666666666666671</c:v>
                </c:pt>
                <c:pt idx="2">
                  <c:v>89.583333333333343</c:v>
                </c:pt>
                <c:pt idx="3">
                  <c:v>97.916666666666657</c:v>
                </c:pt>
                <c:pt idx="4">
                  <c:v>89.583333333333343</c:v>
                </c:pt>
                <c:pt idx="5">
                  <c:v>91.666666666666657</c:v>
                </c:pt>
                <c:pt idx="6">
                  <c:v>83.333333333333343</c:v>
                </c:pt>
                <c:pt idx="7">
                  <c:v>87.5</c:v>
                </c:pt>
                <c:pt idx="8">
                  <c:v>89.583333333333343</c:v>
                </c:pt>
                <c:pt idx="9">
                  <c:v>83.333333333333343</c:v>
                </c:pt>
                <c:pt idx="10">
                  <c:v>75</c:v>
                </c:pt>
                <c:pt idx="11">
                  <c:v>93.75</c:v>
                </c:pt>
                <c:pt idx="12">
                  <c:v>89.583333333333343</c:v>
                </c:pt>
                <c:pt idx="13">
                  <c:v>89.583333333333343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DE-46FD-BC46-C36A9E9440DC}"/>
            </c:ext>
          </c:extLst>
        </c:ser>
        <c:ser>
          <c:idx val="1"/>
          <c:order val="1"/>
          <c:tx>
            <c:v>PG0252_EC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(Лист1!$B$13,Лист1!$B$16,Лист1!$B$19,Лист1!$B$22,Лист1!$B$25,Лист1!$B$28,Лист1!$B$31,Лист1!$B$41,Лист1!$B$44,Лист1!$B$47,Лист1!$B$50,Лист1!$B$53,Лист1!$B$56,Лист1!$B$59)</c:f>
              <c:numCache>
                <c:formatCode>General</c:formatCode>
                <c:ptCount val="14"/>
                <c:pt idx="0">
                  <c:v>86.610169491525426</c:v>
                </c:pt>
                <c:pt idx="1">
                  <c:v>90.847457627118644</c:v>
                </c:pt>
                <c:pt idx="2">
                  <c:v>86.864406779661024</c:v>
                </c:pt>
                <c:pt idx="3">
                  <c:v>90.677966101694921</c:v>
                </c:pt>
                <c:pt idx="4">
                  <c:v>89.406779661016941</c:v>
                </c:pt>
                <c:pt idx="5">
                  <c:v>88.771186440677965</c:v>
                </c:pt>
                <c:pt idx="6">
                  <c:v>80.847457627118644</c:v>
                </c:pt>
                <c:pt idx="7">
                  <c:v>86.864406779661024</c:v>
                </c:pt>
                <c:pt idx="8">
                  <c:v>91.737288135593218</c:v>
                </c:pt>
                <c:pt idx="9">
                  <c:v>84.745762711864401</c:v>
                </c:pt>
                <c:pt idx="10">
                  <c:v>85.169491525423723</c:v>
                </c:pt>
                <c:pt idx="11">
                  <c:v>89.194915254237287</c:v>
                </c:pt>
                <c:pt idx="12">
                  <c:v>86.652542372881356</c:v>
                </c:pt>
                <c:pt idx="13">
                  <c:v>79.66101694915254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DE-46FD-BC46-C36A9E9440DC}"/>
            </c:ext>
          </c:extLst>
        </c:ser>
        <c:ser>
          <c:idx val="2"/>
          <c:order val="2"/>
          <c:tx>
            <c:v>PG0480_BC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(Лист1!$C$12,Лист1!$C$15,Лист1!$C$18,Лист1!$C$21,Лист1!$C$24,Лист1!$C$27,Лист1!$C$30,Лист1!$C$40,Лист1!$C$43,Лист1!$C$46,Лист1!$C$49,Лист1!$C$52,Лист1!$C$55,Лист1!$C$58)</c:f>
              <c:numCache>
                <c:formatCode>General</c:formatCode>
                <c:ptCount val="14"/>
                <c:pt idx="0">
                  <c:v>88.333333333333329</c:v>
                </c:pt>
                <c:pt idx="1">
                  <c:v>91.666666666666657</c:v>
                </c:pt>
                <c:pt idx="2">
                  <c:v>100</c:v>
                </c:pt>
                <c:pt idx="3">
                  <c:v>93.75</c:v>
                </c:pt>
                <c:pt idx="4">
                  <c:v>89.583333333333343</c:v>
                </c:pt>
                <c:pt idx="5">
                  <c:v>93.75</c:v>
                </c:pt>
                <c:pt idx="6">
                  <c:v>93.333333333333329</c:v>
                </c:pt>
                <c:pt idx="7">
                  <c:v>95.833333333333343</c:v>
                </c:pt>
                <c:pt idx="8">
                  <c:v>83.333333333333343</c:v>
                </c:pt>
                <c:pt idx="9">
                  <c:v>100</c:v>
                </c:pt>
                <c:pt idx="10">
                  <c:v>85.416666666666657</c:v>
                </c:pt>
                <c:pt idx="11">
                  <c:v>91.666666666666657</c:v>
                </c:pt>
                <c:pt idx="12">
                  <c:v>93.75</c:v>
                </c:pt>
                <c:pt idx="13">
                  <c:v>91.666666666666657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DE-46FD-BC46-C36A9E9440DC}"/>
            </c:ext>
          </c:extLst>
        </c:ser>
        <c:ser>
          <c:idx val="3"/>
          <c:order val="3"/>
          <c:tx>
            <c:v>PG0480_EC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(Лист1!$C$13,Лист1!$C$16,Лист1!$C$19,Лист1!$C$22,Лист1!$C$25,Лист1!$C$28,Лист1!$C$31,Лист1!$C$41,Лист1!$C$44,Лист1!$C$47,Лист1!$C$50,Лист1!$C$53,Лист1!$C$56,Лист1!$C$59)</c:f>
              <c:numCache>
                <c:formatCode>General</c:formatCode>
                <c:ptCount val="14"/>
                <c:pt idx="0">
                  <c:v>86.117647058823536</c:v>
                </c:pt>
                <c:pt idx="1">
                  <c:v>94.117647058823522</c:v>
                </c:pt>
                <c:pt idx="2">
                  <c:v>95.882352941176478</c:v>
                </c:pt>
                <c:pt idx="3">
                  <c:v>95.588235294117652</c:v>
                </c:pt>
                <c:pt idx="4">
                  <c:v>95.294117647058812</c:v>
                </c:pt>
                <c:pt idx="5">
                  <c:v>94.117647058823522</c:v>
                </c:pt>
                <c:pt idx="6">
                  <c:v>92.470588235294116</c:v>
                </c:pt>
                <c:pt idx="7">
                  <c:v>95.588235294117652</c:v>
                </c:pt>
                <c:pt idx="8">
                  <c:v>90.882352941176464</c:v>
                </c:pt>
                <c:pt idx="9">
                  <c:v>99.705882352941174</c:v>
                </c:pt>
                <c:pt idx="10">
                  <c:v>88.529411764705884</c:v>
                </c:pt>
                <c:pt idx="11">
                  <c:v>90.588235294117652</c:v>
                </c:pt>
                <c:pt idx="12">
                  <c:v>93.529411764705884</c:v>
                </c:pt>
                <c:pt idx="13">
                  <c:v>92.352941176470594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EDE-46FD-BC46-C36A9E9440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2109679"/>
        <c:axId val="929215087"/>
      </c:barChart>
      <c:catAx>
        <c:axId val="9221096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Дни недели по месяцам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29215087"/>
        <c:crosses val="autoZero"/>
        <c:auto val="1"/>
        <c:lblAlgn val="ctr"/>
        <c:lblOffset val="100"/>
        <c:noMultiLvlLbl val="0"/>
      </c:catAx>
      <c:valAx>
        <c:axId val="929215087"/>
        <c:scaling>
          <c:orientation val="minMax"/>
          <c:max val="100"/>
          <c:min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Процент</a:t>
                </a:r>
                <a:r>
                  <a:rPr lang="ru-RU" baseline="0"/>
                  <a:t> заполняемости 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22109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9D7517-ED06-4075-9E04-AEF478762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455" y="2496813"/>
            <a:ext cx="7766936" cy="1646302"/>
          </a:xfrm>
        </p:spPr>
        <p:txBody>
          <a:bodyPr/>
          <a:lstStyle/>
          <a:p>
            <a:pPr algn="ctr"/>
            <a:r>
              <a:rPr lang="ru-RU" dirty="0"/>
              <a:t>Самолетик который смог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652F35-7A8E-419B-B14F-FB705F19C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614" y="4931677"/>
            <a:ext cx="7766936" cy="1096899"/>
          </a:xfrm>
        </p:spPr>
        <p:txBody>
          <a:bodyPr>
            <a:normAutofit lnSpcReduction="10000"/>
          </a:bodyPr>
          <a:lstStyle/>
          <a:p>
            <a:pPr algn="l"/>
            <a:endParaRPr lang="ru-RU" dirty="0"/>
          </a:p>
          <a:p>
            <a:pPr algn="l"/>
            <a:r>
              <a:rPr lang="ru-RU" dirty="0"/>
              <a:t>Докладчик</a:t>
            </a:r>
          </a:p>
          <a:p>
            <a:pPr algn="l"/>
            <a:r>
              <a:rPr lang="ru-RU" dirty="0"/>
              <a:t>Анатолий Абанькин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974A6BB-EB17-46D3-A9E7-E8792FC31812}"/>
              </a:ext>
            </a:extLst>
          </p:cNvPr>
          <p:cNvSpPr txBox="1">
            <a:spLocks/>
          </p:cNvSpPr>
          <p:nvPr/>
        </p:nvSpPr>
        <p:spPr>
          <a:xfrm>
            <a:off x="2337578" y="69732"/>
            <a:ext cx="7766936" cy="9161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Анапские авиалинии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5727CC-EC7B-4BB3-B397-A098FC19E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195" y="749"/>
            <a:ext cx="27813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22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C0475A-8496-4504-A83F-4CD67154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676" y="2108200"/>
            <a:ext cx="8596668" cy="1320800"/>
          </a:xfrm>
        </p:spPr>
        <p:txBody>
          <a:bodyPr/>
          <a:lstStyle/>
          <a:p>
            <a:r>
              <a:rPr lang="ru-RU" dirty="0"/>
              <a:t>Благодарю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64423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D8086-C5D4-4865-8733-5F4FDE33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791718"/>
          </a:xfrm>
        </p:spPr>
        <p:txBody>
          <a:bodyPr/>
          <a:lstStyle/>
          <a:p>
            <a:pPr algn="r"/>
            <a:r>
              <a:rPr lang="ru-RU" dirty="0"/>
              <a:t>Обобщенная ситуация по перелетам</a:t>
            </a:r>
          </a:p>
        </p:txBody>
      </p:sp>
      <p:graphicFrame>
        <p:nvGraphicFramePr>
          <p:cNvPr id="14" name="Таблица 14">
            <a:extLst>
              <a:ext uri="{FF2B5EF4-FFF2-40B4-BE49-F238E27FC236}">
                <a16:creationId xmlns:a16="http://schemas.microsoft.com/office/drawing/2014/main" id="{511AFE7D-DAE1-49B3-B79B-8B521BDDE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210089"/>
              </p:ext>
            </p:extLst>
          </p:nvPr>
        </p:nvGraphicFramePr>
        <p:xfrm>
          <a:off x="543467" y="1371317"/>
          <a:ext cx="902837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4214">
                  <a:extLst>
                    <a:ext uri="{9D8B030D-6E8A-4147-A177-3AD203B41FA5}">
                      <a16:colId xmlns:a16="http://schemas.microsoft.com/office/drawing/2014/main" val="998403026"/>
                    </a:ext>
                  </a:extLst>
                </a:gridCol>
                <a:gridCol w="2554672">
                  <a:extLst>
                    <a:ext uri="{9D8B030D-6E8A-4147-A177-3AD203B41FA5}">
                      <a16:colId xmlns:a16="http://schemas.microsoft.com/office/drawing/2014/main" val="2565035237"/>
                    </a:ext>
                  </a:extLst>
                </a:gridCol>
                <a:gridCol w="2070928">
                  <a:extLst>
                    <a:ext uri="{9D8B030D-6E8A-4147-A177-3AD203B41FA5}">
                      <a16:colId xmlns:a16="http://schemas.microsoft.com/office/drawing/2014/main" val="3232414365"/>
                    </a:ext>
                  </a:extLst>
                </a:gridCol>
                <a:gridCol w="2418558">
                  <a:extLst>
                    <a:ext uri="{9D8B030D-6E8A-4147-A177-3AD203B41FA5}">
                      <a16:colId xmlns:a16="http://schemas.microsoft.com/office/drawing/2014/main" val="3867343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 рейса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Направление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Частота полетов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Модель самолета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1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PG0194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Новокузнецк (</a:t>
                      </a:r>
                      <a:r>
                        <a:rPr lang="en-US" dirty="0"/>
                        <a:t>NOZ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 в неделю</a:t>
                      </a:r>
                      <a:r>
                        <a:rPr lang="en-US" dirty="0"/>
                        <a:t> (</a:t>
                      </a:r>
                      <a:r>
                        <a:rPr lang="ru-RU" dirty="0"/>
                        <a:t>вторник)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Boeing 737-300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41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PG0252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Москва (</a:t>
                      </a:r>
                      <a:r>
                        <a:rPr lang="en-US" dirty="0"/>
                        <a:t>SVO)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ежедневно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Sukhoi Superjet-100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418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PG0480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Белгород (</a:t>
                      </a:r>
                      <a:r>
                        <a:rPr lang="en-US" dirty="0"/>
                        <a:t>EGO)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ежедневно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Boeing 737-300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395197"/>
                  </a:ext>
                </a:extLst>
              </a:tr>
            </a:tbl>
          </a:graphicData>
        </a:graphic>
      </p:graphicFrame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FC20B49F-8A38-4856-9B51-C2EC4FB7D3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7464435"/>
              </p:ext>
            </p:extLst>
          </p:nvPr>
        </p:nvGraphicFramePr>
        <p:xfrm>
          <a:off x="543467" y="3547278"/>
          <a:ext cx="902837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282">
                  <a:extLst>
                    <a:ext uri="{9D8B030D-6E8A-4147-A177-3AD203B41FA5}">
                      <a16:colId xmlns:a16="http://schemas.microsoft.com/office/drawing/2014/main" val="998403026"/>
                    </a:ext>
                  </a:extLst>
                </a:gridCol>
                <a:gridCol w="2331874">
                  <a:extLst>
                    <a:ext uri="{9D8B030D-6E8A-4147-A177-3AD203B41FA5}">
                      <a16:colId xmlns:a16="http://schemas.microsoft.com/office/drawing/2014/main" val="2565035237"/>
                    </a:ext>
                  </a:extLst>
                </a:gridCol>
                <a:gridCol w="1482291">
                  <a:extLst>
                    <a:ext uri="{9D8B030D-6E8A-4147-A177-3AD203B41FA5}">
                      <a16:colId xmlns:a16="http://schemas.microsoft.com/office/drawing/2014/main" val="3232414365"/>
                    </a:ext>
                  </a:extLst>
                </a:gridCol>
                <a:gridCol w="1623757">
                  <a:extLst>
                    <a:ext uri="{9D8B030D-6E8A-4147-A177-3AD203B41FA5}">
                      <a16:colId xmlns:a16="http://schemas.microsoft.com/office/drawing/2014/main" val="3867343844"/>
                    </a:ext>
                  </a:extLst>
                </a:gridCol>
                <a:gridCol w="1961169">
                  <a:extLst>
                    <a:ext uri="{9D8B030D-6E8A-4147-A177-3AD203B41FA5}">
                      <a16:colId xmlns:a16="http://schemas.microsoft.com/office/drawing/2014/main" val="1669144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Номер рейса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Медианное кол-во пассажиров (</a:t>
                      </a:r>
                      <a:r>
                        <a:rPr lang="ru-RU" dirty="0" err="1"/>
                        <a:t>бк</a:t>
                      </a:r>
                      <a:r>
                        <a:rPr lang="ru-RU" dirty="0"/>
                        <a:t>/эк)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Средний доход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Средний расход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Средняя прибыль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1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PG0194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3038029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Нет данных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41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PG0252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11/102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1642576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99007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652498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418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PG0480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12/83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71043</a:t>
                      </a:r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324769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385666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395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29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A0FB5-70B8-484F-A9B0-9B1E4E4F4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55" y="215318"/>
            <a:ext cx="8596668" cy="665527"/>
          </a:xfrm>
        </p:spPr>
        <p:txBody>
          <a:bodyPr/>
          <a:lstStyle/>
          <a:p>
            <a:pPr algn="r"/>
            <a:r>
              <a:rPr lang="ru-RU" dirty="0"/>
              <a:t>Расходы на рейс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D1ADBDEE-8EE8-4C1D-B29C-6446CB38CF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613012"/>
              </p:ext>
            </p:extLst>
          </p:nvPr>
        </p:nvGraphicFramePr>
        <p:xfrm>
          <a:off x="452387" y="1087656"/>
          <a:ext cx="8821788" cy="4954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964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8391F82-9600-49EE-8FC6-6F1568699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55" y="215318"/>
            <a:ext cx="8596668" cy="665527"/>
          </a:xfrm>
        </p:spPr>
        <p:txBody>
          <a:bodyPr/>
          <a:lstStyle/>
          <a:p>
            <a:pPr algn="r"/>
            <a:r>
              <a:rPr lang="ru-RU" dirty="0"/>
              <a:t>Статистика по рейсам (1/2)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FD96EDD5-681C-416E-BE10-73C9A6960B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005534"/>
              </p:ext>
            </p:extLst>
          </p:nvPr>
        </p:nvGraphicFramePr>
        <p:xfrm>
          <a:off x="677863" y="798898"/>
          <a:ext cx="8596312" cy="5243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734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CA8678D-98AE-46C9-98FA-3D6550160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55" y="215318"/>
            <a:ext cx="8596668" cy="665527"/>
          </a:xfrm>
        </p:spPr>
        <p:txBody>
          <a:bodyPr/>
          <a:lstStyle/>
          <a:p>
            <a:pPr algn="r"/>
            <a:r>
              <a:rPr lang="ru-RU" dirty="0"/>
              <a:t>Статистика по рейсам (2/2)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8EAC1B9F-AFE1-42CA-9B0C-63BBA9F7F6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383698"/>
              </p:ext>
            </p:extLst>
          </p:nvPr>
        </p:nvGraphicFramePr>
        <p:xfrm>
          <a:off x="677863" y="880846"/>
          <a:ext cx="8596312" cy="5161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050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46EAD-15C5-4864-9C34-4015A258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698" y="198540"/>
            <a:ext cx="8596668" cy="741027"/>
          </a:xfrm>
        </p:spPr>
        <p:txBody>
          <a:bodyPr/>
          <a:lstStyle/>
          <a:p>
            <a:pPr algn="r"/>
            <a:r>
              <a:rPr lang="ru-RU" dirty="0"/>
              <a:t>Прибыль по рейсам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D588C62-8CDA-4FFD-9368-347041541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322" y="793800"/>
            <a:ext cx="5909525" cy="5952572"/>
          </a:xfrm>
        </p:spPr>
      </p:pic>
    </p:spTree>
    <p:extLst>
      <p:ext uri="{BB962C8B-B14F-4D97-AF65-F5344CB8AC3E}">
        <p14:creationId xmlns:p14="http://schemas.microsoft.com/office/powerpoint/2010/main" val="406511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C68FFB7-A8A9-4A88-B25A-FBC94768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698" y="198540"/>
            <a:ext cx="8596668" cy="741027"/>
          </a:xfrm>
        </p:spPr>
        <p:txBody>
          <a:bodyPr/>
          <a:lstStyle/>
          <a:p>
            <a:pPr algn="r"/>
            <a:r>
              <a:rPr lang="ru-RU" dirty="0"/>
              <a:t>Прибыль по рейсам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867347A5-1E36-44F8-8E70-94A62944A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17" y="1173196"/>
            <a:ext cx="9332629" cy="524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28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0EBB45-87AB-4DB4-8AD7-688311482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649" y="176463"/>
            <a:ext cx="8596668" cy="689811"/>
          </a:xfrm>
        </p:spPr>
        <p:txBody>
          <a:bodyPr/>
          <a:lstStyle/>
          <a:p>
            <a:pPr algn="r"/>
            <a:r>
              <a:rPr lang="ru-RU" dirty="0"/>
              <a:t>Заполняемость рейсов 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AB3AC30A-9726-4C6E-92AC-90467684CF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140929"/>
              </p:ext>
            </p:extLst>
          </p:nvPr>
        </p:nvGraphicFramePr>
        <p:xfrm>
          <a:off x="677334" y="866274"/>
          <a:ext cx="8707298" cy="5640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581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2B038-DAB9-4E47-AAF4-81C8E822D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5714"/>
            <a:ext cx="8596668" cy="1320800"/>
          </a:xfrm>
        </p:spPr>
        <p:txBody>
          <a:bodyPr/>
          <a:lstStyle/>
          <a:p>
            <a:pPr algn="r"/>
            <a:r>
              <a:rPr lang="ru-RU" dirty="0"/>
              <a:t>Предварительные выводы и дальнейшие рекомендации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9A7FE4-FACB-4BAA-B66C-8D04639F8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9005681" cy="50373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Выводы</a:t>
            </a:r>
          </a:p>
          <a:p>
            <a:r>
              <a:rPr lang="ru-RU" dirty="0"/>
              <a:t>Для рейса </a:t>
            </a:r>
            <a:r>
              <a:rPr lang="en-US" dirty="0"/>
              <a:t>PG025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ru-RU" dirty="0"/>
              <a:t>минимальная прибыль наблюдается по воскресениям</a:t>
            </a:r>
            <a:endParaRPr lang="en-US" dirty="0"/>
          </a:p>
          <a:p>
            <a:r>
              <a:rPr lang="ru-RU" dirty="0"/>
              <a:t>Заполняемость для рейса </a:t>
            </a:r>
            <a:r>
              <a:rPr lang="en-US" dirty="0"/>
              <a:t>PG0252 </a:t>
            </a:r>
            <a:r>
              <a:rPr lang="ru-RU" dirty="0"/>
              <a:t>в среднем составляет 85</a:t>
            </a:r>
            <a:r>
              <a:rPr lang="en-US" dirty="0"/>
              <a:t>/</a:t>
            </a:r>
            <a:r>
              <a:rPr lang="ru-RU" dirty="0"/>
              <a:t>95 </a:t>
            </a:r>
            <a:r>
              <a:rPr lang="en-US" dirty="0"/>
              <a:t>% (EC/BC)</a:t>
            </a:r>
          </a:p>
          <a:p>
            <a:r>
              <a:rPr lang="ru-RU" dirty="0"/>
              <a:t>Заполняемость для рейса </a:t>
            </a:r>
            <a:r>
              <a:rPr lang="en-US" dirty="0"/>
              <a:t>PG0252 </a:t>
            </a:r>
            <a:r>
              <a:rPr lang="ru-RU" dirty="0"/>
              <a:t>в среднем составляет 98</a:t>
            </a:r>
            <a:r>
              <a:rPr lang="en-US" dirty="0"/>
              <a:t>/</a:t>
            </a:r>
            <a:r>
              <a:rPr lang="ru-RU" dirty="0"/>
              <a:t>100 </a:t>
            </a:r>
            <a:r>
              <a:rPr lang="en-US" dirty="0"/>
              <a:t>% (EC/BC)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Рекомендации</a:t>
            </a:r>
          </a:p>
          <a:p>
            <a:r>
              <a:rPr lang="ru-RU" dirty="0"/>
              <a:t>Уточнить метод расчёта прибыли (использовался метод подсчета затрат по времени полета, а так же доли затрат на топливо, учитывая данные с </a:t>
            </a:r>
            <a:r>
              <a:rPr lang="en-US" dirty="0"/>
              <a:t>ria.ru</a:t>
            </a:r>
            <a:r>
              <a:rPr lang="ru-RU" dirty="0"/>
              <a:t>, без учета затрат на содержание аэропорта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Получить дополнительную информацию о рейсе </a:t>
            </a:r>
            <a:r>
              <a:rPr lang="en-US" dirty="0"/>
              <a:t>PG0194</a:t>
            </a:r>
            <a:r>
              <a:rPr lang="ru-RU" dirty="0"/>
              <a:t> (в БД отсутствует информация о пассажирах, севших на рейс)</a:t>
            </a:r>
          </a:p>
          <a:p>
            <a:r>
              <a:rPr lang="ru-RU" dirty="0"/>
              <a:t>Использовать выборку за предыдущие года в связи с малым количеством данных, а так же отсутствием данных за декабрь 2017 года</a:t>
            </a:r>
          </a:p>
          <a:p>
            <a:r>
              <a:rPr lang="ru-RU" dirty="0"/>
              <a:t>Рассмотреть возможность замены самолета рейса </a:t>
            </a:r>
            <a:r>
              <a:rPr lang="en-US" dirty="0"/>
              <a:t>PG0252 </a:t>
            </a:r>
            <a:r>
              <a:rPr lang="ru-RU" dirty="0"/>
              <a:t>на </a:t>
            </a:r>
            <a:r>
              <a:rPr lang="en-US" dirty="0"/>
              <a:t>Airbus A319-100</a:t>
            </a:r>
            <a:r>
              <a:rPr lang="ru-RU" dirty="0"/>
              <a:t> (обеспечит 100 заполняемость по билетам эконом класса, а так же самолет обладает меньшим расходом)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347467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29944</TotalTime>
  <Words>291</Words>
  <Application>Microsoft Office PowerPoint</Application>
  <PresentationFormat>Широкоэкранный</PresentationFormat>
  <Paragraphs>71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Аспект</vt:lpstr>
      <vt:lpstr>Самолетик который смог</vt:lpstr>
      <vt:lpstr>Обобщенная ситуация по перелетам</vt:lpstr>
      <vt:lpstr>Расходы на рейс</vt:lpstr>
      <vt:lpstr>Статистика по рейсам (1/2)</vt:lpstr>
      <vt:lpstr>Статистика по рейсам (2/2)</vt:lpstr>
      <vt:lpstr>Прибыль по рейсам</vt:lpstr>
      <vt:lpstr>Прибыль по рейсам</vt:lpstr>
      <vt:lpstr>Заполняемость рейсов </vt:lpstr>
      <vt:lpstr>Предварительные выводы и дальнейшие рекомендации</vt:lpstr>
      <vt:lpstr>Благодарю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Самолетик который смог</dc:title>
  <dc:creator>Anatoliy A</dc:creator>
  <cp:lastModifiedBy>Anatoliy A</cp:lastModifiedBy>
  <cp:revision>11</cp:revision>
  <dcterms:created xsi:type="dcterms:W3CDTF">2021-08-26T19:06:55Z</dcterms:created>
  <dcterms:modified xsi:type="dcterms:W3CDTF">2021-09-19T14:37:37Z</dcterms:modified>
</cp:coreProperties>
</file>