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85" r:id="rId3"/>
    <p:sldId id="273" r:id="rId4"/>
    <p:sldId id="286" r:id="rId5"/>
    <p:sldId id="301" r:id="rId6"/>
    <p:sldId id="305" r:id="rId7"/>
    <p:sldId id="306" r:id="rId8"/>
    <p:sldId id="289" r:id="rId9"/>
    <p:sldId id="287" r:id="rId10"/>
    <p:sldId id="308" r:id="rId11"/>
    <p:sldId id="330" r:id="rId12"/>
    <p:sldId id="309" r:id="rId13"/>
    <p:sldId id="320" r:id="rId14"/>
    <p:sldId id="321" r:id="rId15"/>
    <p:sldId id="294" r:id="rId16"/>
    <p:sldId id="328" r:id="rId17"/>
    <p:sldId id="302" r:id="rId18"/>
    <p:sldId id="307" r:id="rId19"/>
    <p:sldId id="310" r:id="rId20"/>
    <p:sldId id="316" r:id="rId21"/>
    <p:sldId id="311" r:id="rId22"/>
    <p:sldId id="312" r:id="rId23"/>
    <p:sldId id="315" r:id="rId24"/>
    <p:sldId id="318" r:id="rId25"/>
    <p:sldId id="319" r:id="rId26"/>
    <p:sldId id="327" r:id="rId27"/>
    <p:sldId id="317" r:id="rId28"/>
    <p:sldId id="314" r:id="rId29"/>
    <p:sldId id="332" r:id="rId30"/>
    <p:sldId id="333" r:id="rId31"/>
    <p:sldId id="334" r:id="rId32"/>
    <p:sldId id="295" r:id="rId33"/>
    <p:sldId id="296" r:id="rId34"/>
    <p:sldId id="303" r:id="rId35"/>
    <p:sldId id="297" r:id="rId36"/>
    <p:sldId id="298" r:id="rId37"/>
    <p:sldId id="300" r:id="rId38"/>
    <p:sldId id="322" r:id="rId39"/>
    <p:sldId id="331" r:id="rId40"/>
    <p:sldId id="323" r:id="rId41"/>
    <p:sldId id="324" r:id="rId42"/>
    <p:sldId id="325" r:id="rId43"/>
    <p:sldId id="329" r:id="rId44"/>
    <p:sldId id="304" r:id="rId45"/>
    <p:sldId id="326" r:id="rId46"/>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94660"/>
  </p:normalViewPr>
  <p:slideViewPr>
    <p:cSldViewPr snapToGrid="0">
      <p:cViewPr varScale="1">
        <p:scale>
          <a:sx n="86" d="100"/>
          <a:sy n="86" d="100"/>
        </p:scale>
        <p:origin x="4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1C87-B894-3F45-8FB0-BC6C140834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N"/>
          </a:p>
        </p:txBody>
      </p:sp>
      <p:sp>
        <p:nvSpPr>
          <p:cNvPr id="3" name="Subtitle 2">
            <a:extLst>
              <a:ext uri="{FF2B5EF4-FFF2-40B4-BE49-F238E27FC236}">
                <a16:creationId xmlns:a16="http://schemas.microsoft.com/office/drawing/2014/main" id="{B4B351B1-F798-7941-9DED-A149A3FAAA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4" name="Date Placeholder 3">
            <a:extLst>
              <a:ext uri="{FF2B5EF4-FFF2-40B4-BE49-F238E27FC236}">
                <a16:creationId xmlns:a16="http://schemas.microsoft.com/office/drawing/2014/main" id="{0A22EEAB-D5A5-B54B-9243-FA3C86CAF962}"/>
              </a:ext>
            </a:extLst>
          </p:cNvPr>
          <p:cNvSpPr>
            <a:spLocks noGrp="1"/>
          </p:cNvSpPr>
          <p:nvPr>
            <p:ph type="dt" sz="half" idx="10"/>
          </p:nvPr>
        </p:nvSpPr>
        <p:spPr/>
        <p:txBody>
          <a:bodyPr/>
          <a:lstStyle/>
          <a:p>
            <a:fld id="{1160EA64-D806-43AC-9DF2-F8C432F32B4C}" type="datetimeFigureOut">
              <a:rPr lang="en-US" smtClean="0"/>
              <a:t>3/13/2025</a:t>
            </a:fld>
            <a:endParaRPr lang="en-US" dirty="0"/>
          </a:p>
        </p:txBody>
      </p:sp>
      <p:sp>
        <p:nvSpPr>
          <p:cNvPr id="5" name="Footer Placeholder 4">
            <a:extLst>
              <a:ext uri="{FF2B5EF4-FFF2-40B4-BE49-F238E27FC236}">
                <a16:creationId xmlns:a16="http://schemas.microsoft.com/office/drawing/2014/main" id="{DC6413DE-4A6B-BA4F-A9D6-6C7946BD63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0A3274-7F52-F94B-9F6C-593E727300FC}"/>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0501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7B339-E5FF-6F4B-9F1A-66543FC07D61}"/>
              </a:ext>
            </a:extLst>
          </p:cNvPr>
          <p:cNvSpPr>
            <a:spLocks noGrp="1"/>
          </p:cNvSpPr>
          <p:nvPr>
            <p:ph type="title"/>
          </p:nvPr>
        </p:nvSpPr>
        <p:spPr/>
        <p:txBody>
          <a:bodyPr/>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31C2259E-22F4-8B44-ABE3-C98EC095C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A48538A-D577-F94E-A0A1-F74E4820378F}"/>
              </a:ext>
            </a:extLst>
          </p:cNvPr>
          <p:cNvSpPr>
            <a:spLocks noGrp="1"/>
          </p:cNvSpPr>
          <p:nvPr>
            <p:ph type="dt" sz="half" idx="10"/>
          </p:nvPr>
        </p:nvSpPr>
        <p:spPr/>
        <p:txBody>
          <a:bodyPr/>
          <a:lstStyle/>
          <a:p>
            <a:fld id="{E9F9C37B-1D36-470B-8223-D6C91242EC14}" type="datetimeFigureOut">
              <a:rPr lang="en-US" smtClean="0"/>
              <a:t>3/13/2025</a:t>
            </a:fld>
            <a:endParaRPr lang="en-US" dirty="0"/>
          </a:p>
        </p:txBody>
      </p:sp>
      <p:sp>
        <p:nvSpPr>
          <p:cNvPr id="5" name="Footer Placeholder 4">
            <a:extLst>
              <a:ext uri="{FF2B5EF4-FFF2-40B4-BE49-F238E27FC236}">
                <a16:creationId xmlns:a16="http://schemas.microsoft.com/office/drawing/2014/main" id="{E6FAC9F6-1BDD-F44D-9596-C675FAE055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1EA91-C878-9A43-9F71-FADC39494E4C}"/>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0082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4F1D58-4DF7-7345-B795-CD6B7D93BD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N"/>
          </a:p>
        </p:txBody>
      </p:sp>
      <p:sp>
        <p:nvSpPr>
          <p:cNvPr id="3" name="Vertical Text Placeholder 2">
            <a:extLst>
              <a:ext uri="{FF2B5EF4-FFF2-40B4-BE49-F238E27FC236}">
                <a16:creationId xmlns:a16="http://schemas.microsoft.com/office/drawing/2014/main" id="{DD2FCE95-9F16-504B-A94F-7CD1B30F29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A1352949-0425-5443-B99C-274F1C7DAA0F}"/>
              </a:ext>
            </a:extLst>
          </p:cNvPr>
          <p:cNvSpPr>
            <a:spLocks noGrp="1"/>
          </p:cNvSpPr>
          <p:nvPr>
            <p:ph type="dt" sz="half" idx="10"/>
          </p:nvPr>
        </p:nvSpPr>
        <p:spPr/>
        <p:txBody>
          <a:bodyPr/>
          <a:lstStyle/>
          <a:p>
            <a:fld id="{67C6F52A-A82B-47A2-A83A-8C4C91F2D59F}" type="datetimeFigureOut">
              <a:rPr lang="en-US" smtClean="0"/>
              <a:t>3/13/2025</a:t>
            </a:fld>
            <a:endParaRPr lang="en-US" dirty="0"/>
          </a:p>
        </p:txBody>
      </p:sp>
      <p:sp>
        <p:nvSpPr>
          <p:cNvPr id="5" name="Footer Placeholder 4">
            <a:extLst>
              <a:ext uri="{FF2B5EF4-FFF2-40B4-BE49-F238E27FC236}">
                <a16:creationId xmlns:a16="http://schemas.microsoft.com/office/drawing/2014/main" id="{39ADB1E2-7072-0243-ABAA-29A6D215CC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0F9E68-905F-FE45-8994-B961FE4FCD18}"/>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150725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BF03D-3FFC-8247-8971-EA1D961205B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CDB4D4C4-ABB0-8A43-93C7-7069A93846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908E66B8-9DDA-0749-B2AD-913E3D5A4FF0}"/>
              </a:ext>
            </a:extLst>
          </p:cNvPr>
          <p:cNvSpPr>
            <a:spLocks noGrp="1"/>
          </p:cNvSpPr>
          <p:nvPr>
            <p:ph type="dt" sz="half" idx="10"/>
          </p:nvPr>
        </p:nvSpPr>
        <p:spPr/>
        <p:txBody>
          <a:bodyPr/>
          <a:lstStyle/>
          <a:p>
            <a:fld id="{F070A7B3-6521-4DCA-87E5-044747A908C1}" type="datetimeFigureOut">
              <a:rPr lang="en-US" smtClean="0"/>
              <a:t>3/13/2025</a:t>
            </a:fld>
            <a:endParaRPr lang="en-US" dirty="0"/>
          </a:p>
        </p:txBody>
      </p:sp>
      <p:sp>
        <p:nvSpPr>
          <p:cNvPr id="5" name="Footer Placeholder 4">
            <a:extLst>
              <a:ext uri="{FF2B5EF4-FFF2-40B4-BE49-F238E27FC236}">
                <a16:creationId xmlns:a16="http://schemas.microsoft.com/office/drawing/2014/main" id="{08CDC333-06F6-364B-B5CE-B858F7AC7C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F0E3F6-8450-BB44-8A3E-9AFE96383F2B}"/>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518471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D777-6066-C64D-8214-2DC22DBA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N"/>
          </a:p>
        </p:txBody>
      </p:sp>
      <p:sp>
        <p:nvSpPr>
          <p:cNvPr id="3" name="Text Placeholder 2">
            <a:extLst>
              <a:ext uri="{FF2B5EF4-FFF2-40B4-BE49-F238E27FC236}">
                <a16:creationId xmlns:a16="http://schemas.microsoft.com/office/drawing/2014/main" id="{4893A19F-EC9E-634E-B9E6-D80ED471C7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5EA78-E758-514B-97C4-070B2EEBA7D8}"/>
              </a:ext>
            </a:extLst>
          </p:cNvPr>
          <p:cNvSpPr>
            <a:spLocks noGrp="1"/>
          </p:cNvSpPr>
          <p:nvPr>
            <p:ph type="dt" sz="half" idx="10"/>
          </p:nvPr>
        </p:nvSpPr>
        <p:spPr/>
        <p:txBody>
          <a:bodyPr/>
          <a:lstStyle/>
          <a:p>
            <a:fld id="{1160EA64-D806-43AC-9DF2-F8C432F32B4C}" type="datetimeFigureOut">
              <a:rPr lang="en-US" smtClean="0"/>
              <a:t>3/13/2025</a:t>
            </a:fld>
            <a:endParaRPr lang="en-US" dirty="0"/>
          </a:p>
        </p:txBody>
      </p:sp>
      <p:sp>
        <p:nvSpPr>
          <p:cNvPr id="5" name="Footer Placeholder 4">
            <a:extLst>
              <a:ext uri="{FF2B5EF4-FFF2-40B4-BE49-F238E27FC236}">
                <a16:creationId xmlns:a16="http://schemas.microsoft.com/office/drawing/2014/main" id="{17AC8FD7-EDB6-1C43-A29F-15EB910A3C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AD9F44-F48D-A24D-8636-C2EA8CE2A36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29048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B33FE-4C3C-DA4C-A518-A96761DC4A38}"/>
              </a:ext>
            </a:extLst>
          </p:cNvPr>
          <p:cNvSpPr>
            <a:spLocks noGrp="1"/>
          </p:cNvSpPr>
          <p:nvPr>
            <p:ph type="title"/>
          </p:nvPr>
        </p:nvSpPr>
        <p:spPr/>
        <p:txBody>
          <a:bodyPr/>
          <a:lstStyle/>
          <a:p>
            <a:r>
              <a:rPr lang="en-US"/>
              <a:t>Click to edit Master title style</a:t>
            </a:r>
            <a:endParaRPr lang="en-CN"/>
          </a:p>
        </p:txBody>
      </p:sp>
      <p:sp>
        <p:nvSpPr>
          <p:cNvPr id="3" name="Content Placeholder 2">
            <a:extLst>
              <a:ext uri="{FF2B5EF4-FFF2-40B4-BE49-F238E27FC236}">
                <a16:creationId xmlns:a16="http://schemas.microsoft.com/office/drawing/2014/main" id="{B6BFCE6D-13A8-B241-B073-7C6051E13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Content Placeholder 3">
            <a:extLst>
              <a:ext uri="{FF2B5EF4-FFF2-40B4-BE49-F238E27FC236}">
                <a16:creationId xmlns:a16="http://schemas.microsoft.com/office/drawing/2014/main" id="{26EB88BC-B11B-5445-A5AE-7A1DF0E570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Date Placeholder 4">
            <a:extLst>
              <a:ext uri="{FF2B5EF4-FFF2-40B4-BE49-F238E27FC236}">
                <a16:creationId xmlns:a16="http://schemas.microsoft.com/office/drawing/2014/main" id="{9EA6CEEA-0FC7-AB45-8841-61728A968F2B}"/>
              </a:ext>
            </a:extLst>
          </p:cNvPr>
          <p:cNvSpPr>
            <a:spLocks noGrp="1"/>
          </p:cNvSpPr>
          <p:nvPr>
            <p:ph type="dt" sz="half" idx="10"/>
          </p:nvPr>
        </p:nvSpPr>
        <p:spPr/>
        <p:txBody>
          <a:bodyPr/>
          <a:lstStyle/>
          <a:p>
            <a:fld id="{AB134690-1557-4C89-A502-4959FE7FAD70}" type="datetimeFigureOut">
              <a:rPr lang="en-US" smtClean="0"/>
              <a:t>3/13/2025</a:t>
            </a:fld>
            <a:endParaRPr lang="en-US" dirty="0"/>
          </a:p>
        </p:txBody>
      </p:sp>
      <p:sp>
        <p:nvSpPr>
          <p:cNvPr id="6" name="Footer Placeholder 5">
            <a:extLst>
              <a:ext uri="{FF2B5EF4-FFF2-40B4-BE49-F238E27FC236}">
                <a16:creationId xmlns:a16="http://schemas.microsoft.com/office/drawing/2014/main" id="{1806296B-E209-F642-B8C9-2A7FE88F8AF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14552E1-ACFD-5C44-B2F6-4D7A5F072BC2}"/>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86212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E2F6-4258-0A4C-8B2B-A3F7414BAA79}"/>
              </a:ext>
            </a:extLst>
          </p:cNvPr>
          <p:cNvSpPr>
            <a:spLocks noGrp="1"/>
          </p:cNvSpPr>
          <p:nvPr>
            <p:ph type="title"/>
          </p:nvPr>
        </p:nvSpPr>
        <p:spPr>
          <a:xfrm>
            <a:off x="839788" y="365125"/>
            <a:ext cx="10515600" cy="1325563"/>
          </a:xfrm>
        </p:spPr>
        <p:txBody>
          <a:bodyPr/>
          <a:lstStyle/>
          <a:p>
            <a:r>
              <a:rPr lang="en-US"/>
              <a:t>Click to edit Master title style</a:t>
            </a:r>
            <a:endParaRPr lang="en-CN"/>
          </a:p>
        </p:txBody>
      </p:sp>
      <p:sp>
        <p:nvSpPr>
          <p:cNvPr id="3" name="Text Placeholder 2">
            <a:extLst>
              <a:ext uri="{FF2B5EF4-FFF2-40B4-BE49-F238E27FC236}">
                <a16:creationId xmlns:a16="http://schemas.microsoft.com/office/drawing/2014/main" id="{FC8845F9-8942-9F46-B74D-C0FD667653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7A8455-B236-0444-BACF-B0D3A0597D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5" name="Text Placeholder 4">
            <a:extLst>
              <a:ext uri="{FF2B5EF4-FFF2-40B4-BE49-F238E27FC236}">
                <a16:creationId xmlns:a16="http://schemas.microsoft.com/office/drawing/2014/main" id="{5C35D99C-82B6-1E4D-BA5A-2C2BF42FB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7C230D-5C1D-C343-B522-E9A6EBDAC6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7" name="Date Placeholder 6">
            <a:extLst>
              <a:ext uri="{FF2B5EF4-FFF2-40B4-BE49-F238E27FC236}">
                <a16:creationId xmlns:a16="http://schemas.microsoft.com/office/drawing/2014/main" id="{CE5F091E-9BCD-0F4C-8C7F-AAFC6F791B7E}"/>
              </a:ext>
            </a:extLst>
          </p:cNvPr>
          <p:cNvSpPr>
            <a:spLocks noGrp="1"/>
          </p:cNvSpPr>
          <p:nvPr>
            <p:ph type="dt" sz="half" idx="10"/>
          </p:nvPr>
        </p:nvSpPr>
        <p:spPr/>
        <p:txBody>
          <a:bodyPr/>
          <a:lstStyle/>
          <a:p>
            <a:fld id="{1160EA64-D806-43AC-9DF2-F8C432F32B4C}" type="datetimeFigureOut">
              <a:rPr lang="en-US" smtClean="0"/>
              <a:t>3/13/2025</a:t>
            </a:fld>
            <a:endParaRPr lang="en-US" dirty="0"/>
          </a:p>
        </p:txBody>
      </p:sp>
      <p:sp>
        <p:nvSpPr>
          <p:cNvPr id="8" name="Footer Placeholder 7">
            <a:extLst>
              <a:ext uri="{FF2B5EF4-FFF2-40B4-BE49-F238E27FC236}">
                <a16:creationId xmlns:a16="http://schemas.microsoft.com/office/drawing/2014/main" id="{BA01EBD6-2863-3A4C-91DB-0CAE95E5AFC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78C9E4-096B-3C46-AAF9-15AB8B04BBB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8898283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49D1-5A64-9646-9210-803B541EEE1D}"/>
              </a:ext>
            </a:extLst>
          </p:cNvPr>
          <p:cNvSpPr>
            <a:spLocks noGrp="1"/>
          </p:cNvSpPr>
          <p:nvPr>
            <p:ph type="title"/>
          </p:nvPr>
        </p:nvSpPr>
        <p:spPr/>
        <p:txBody>
          <a:bodyPr/>
          <a:lstStyle/>
          <a:p>
            <a:r>
              <a:rPr lang="en-US"/>
              <a:t>Click to edit Master title style</a:t>
            </a:r>
            <a:endParaRPr lang="en-CN"/>
          </a:p>
        </p:txBody>
      </p:sp>
      <p:sp>
        <p:nvSpPr>
          <p:cNvPr id="3" name="Date Placeholder 2">
            <a:extLst>
              <a:ext uri="{FF2B5EF4-FFF2-40B4-BE49-F238E27FC236}">
                <a16:creationId xmlns:a16="http://schemas.microsoft.com/office/drawing/2014/main" id="{95C6E4EA-CE04-C448-8111-B57EC9384381}"/>
              </a:ext>
            </a:extLst>
          </p:cNvPr>
          <p:cNvSpPr>
            <a:spLocks noGrp="1"/>
          </p:cNvSpPr>
          <p:nvPr>
            <p:ph type="dt" sz="half" idx="10"/>
          </p:nvPr>
        </p:nvSpPr>
        <p:spPr/>
        <p:txBody>
          <a:bodyPr/>
          <a:lstStyle/>
          <a:p>
            <a:fld id="{E1037C31-9E7A-4F99-8774-A0E530DE1A42}" type="datetimeFigureOut">
              <a:rPr lang="en-US" smtClean="0"/>
              <a:t>3/13/2025</a:t>
            </a:fld>
            <a:endParaRPr lang="en-US" dirty="0"/>
          </a:p>
        </p:txBody>
      </p:sp>
      <p:sp>
        <p:nvSpPr>
          <p:cNvPr id="4" name="Footer Placeholder 3">
            <a:extLst>
              <a:ext uri="{FF2B5EF4-FFF2-40B4-BE49-F238E27FC236}">
                <a16:creationId xmlns:a16="http://schemas.microsoft.com/office/drawing/2014/main" id="{BC79E9AB-5B2C-8E46-B1D5-89B691AD813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D89B911-22FE-D443-9CCC-B6C8C70291B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54612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119303-144B-5141-BC41-85F2305D25A0}"/>
              </a:ext>
            </a:extLst>
          </p:cNvPr>
          <p:cNvSpPr>
            <a:spLocks noGrp="1"/>
          </p:cNvSpPr>
          <p:nvPr>
            <p:ph type="dt" sz="half" idx="10"/>
          </p:nvPr>
        </p:nvSpPr>
        <p:spPr/>
        <p:txBody>
          <a:bodyPr/>
          <a:lstStyle/>
          <a:p>
            <a:fld id="{C278504F-A551-4DE0-9316-4DCD1D8CC752}" type="datetimeFigureOut">
              <a:rPr lang="en-US" smtClean="0"/>
              <a:t>3/13/2025</a:t>
            </a:fld>
            <a:endParaRPr lang="en-US" dirty="0"/>
          </a:p>
        </p:txBody>
      </p:sp>
      <p:sp>
        <p:nvSpPr>
          <p:cNvPr id="3" name="Footer Placeholder 2">
            <a:extLst>
              <a:ext uri="{FF2B5EF4-FFF2-40B4-BE49-F238E27FC236}">
                <a16:creationId xmlns:a16="http://schemas.microsoft.com/office/drawing/2014/main" id="{FF128455-81C3-3C44-BCB8-5C911ABC13A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0A22065-0B74-1048-9304-C8FE9A56E8DF}"/>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794679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34DFD-DB83-454B-9408-62AB109A4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Content Placeholder 2">
            <a:extLst>
              <a:ext uri="{FF2B5EF4-FFF2-40B4-BE49-F238E27FC236}">
                <a16:creationId xmlns:a16="http://schemas.microsoft.com/office/drawing/2014/main" id="{E0160A26-A6F0-2742-8F52-F14AAF496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Text Placeholder 3">
            <a:extLst>
              <a:ext uri="{FF2B5EF4-FFF2-40B4-BE49-F238E27FC236}">
                <a16:creationId xmlns:a16="http://schemas.microsoft.com/office/drawing/2014/main" id="{FCB6C67E-4F4A-9A41-BF38-5CF7387E2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D1055-74B3-5647-AAF7-DE4D23864C19}"/>
              </a:ext>
            </a:extLst>
          </p:cNvPr>
          <p:cNvSpPr>
            <a:spLocks noGrp="1"/>
          </p:cNvSpPr>
          <p:nvPr>
            <p:ph type="dt" sz="half" idx="10"/>
          </p:nvPr>
        </p:nvSpPr>
        <p:spPr/>
        <p:txBody>
          <a:bodyPr/>
          <a:lstStyle/>
          <a:p>
            <a:fld id="{D1BE4249-C0D0-4B06-8692-E8BB871AF643}" type="datetimeFigureOut">
              <a:rPr lang="en-US" smtClean="0"/>
              <a:t>3/13/2025</a:t>
            </a:fld>
            <a:endParaRPr lang="en-US" dirty="0"/>
          </a:p>
        </p:txBody>
      </p:sp>
      <p:sp>
        <p:nvSpPr>
          <p:cNvPr id="6" name="Footer Placeholder 5">
            <a:extLst>
              <a:ext uri="{FF2B5EF4-FFF2-40B4-BE49-F238E27FC236}">
                <a16:creationId xmlns:a16="http://schemas.microsoft.com/office/drawing/2014/main" id="{60E9F89A-1500-4948-86B7-FCC26D9584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C1625F9-6CA7-8440-9AAA-61BD3E0E662D}"/>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9138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23E6-2086-1F46-AD0A-F24AC7A62F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N"/>
          </a:p>
        </p:txBody>
      </p:sp>
      <p:sp>
        <p:nvSpPr>
          <p:cNvPr id="3" name="Picture Placeholder 2">
            <a:extLst>
              <a:ext uri="{FF2B5EF4-FFF2-40B4-BE49-F238E27FC236}">
                <a16:creationId xmlns:a16="http://schemas.microsoft.com/office/drawing/2014/main" id="{8000F301-4E8D-8A4D-9CDB-66CD829DC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N"/>
          </a:p>
        </p:txBody>
      </p:sp>
      <p:sp>
        <p:nvSpPr>
          <p:cNvPr id="4" name="Text Placeholder 3">
            <a:extLst>
              <a:ext uri="{FF2B5EF4-FFF2-40B4-BE49-F238E27FC236}">
                <a16:creationId xmlns:a16="http://schemas.microsoft.com/office/drawing/2014/main" id="{90CC294A-F6AA-984C-A5FE-EDF47FF85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62DB8-F756-3A49-BF79-BAB3C3B3D545}"/>
              </a:ext>
            </a:extLst>
          </p:cNvPr>
          <p:cNvSpPr>
            <a:spLocks noGrp="1"/>
          </p:cNvSpPr>
          <p:nvPr>
            <p:ph type="dt" sz="half" idx="10"/>
          </p:nvPr>
        </p:nvSpPr>
        <p:spPr/>
        <p:txBody>
          <a:bodyPr/>
          <a:lstStyle/>
          <a:p>
            <a:fld id="{042B0DB6-F5C7-45FB-8CF3-31B45F9C2DAC}" type="datetimeFigureOut">
              <a:rPr lang="en-US" smtClean="0"/>
              <a:t>3/13/2025</a:t>
            </a:fld>
            <a:endParaRPr lang="en-US" dirty="0"/>
          </a:p>
        </p:txBody>
      </p:sp>
      <p:sp>
        <p:nvSpPr>
          <p:cNvPr id="6" name="Footer Placeholder 5">
            <a:extLst>
              <a:ext uri="{FF2B5EF4-FFF2-40B4-BE49-F238E27FC236}">
                <a16:creationId xmlns:a16="http://schemas.microsoft.com/office/drawing/2014/main" id="{CA0C1163-C79C-2645-BAF4-AF8D921D7B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1F5BA1-3739-C741-BA38-9B1F023D6374}"/>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3601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E8DFE-B13E-6749-BC1A-7C08B5CD28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N"/>
          </a:p>
        </p:txBody>
      </p:sp>
      <p:sp>
        <p:nvSpPr>
          <p:cNvPr id="3" name="Text Placeholder 2">
            <a:extLst>
              <a:ext uri="{FF2B5EF4-FFF2-40B4-BE49-F238E27FC236}">
                <a16:creationId xmlns:a16="http://schemas.microsoft.com/office/drawing/2014/main" id="{C7ED6860-C459-3D44-814A-DC52ADAB5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4" name="Date Placeholder 3">
            <a:extLst>
              <a:ext uri="{FF2B5EF4-FFF2-40B4-BE49-F238E27FC236}">
                <a16:creationId xmlns:a16="http://schemas.microsoft.com/office/drawing/2014/main" id="{45F84D8C-8466-2741-9A09-64D29858F3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3/13/2025</a:t>
            </a:fld>
            <a:endParaRPr lang="en-US" dirty="0"/>
          </a:p>
        </p:txBody>
      </p:sp>
      <p:sp>
        <p:nvSpPr>
          <p:cNvPr id="5" name="Footer Placeholder 4">
            <a:extLst>
              <a:ext uri="{FF2B5EF4-FFF2-40B4-BE49-F238E27FC236}">
                <a16:creationId xmlns:a16="http://schemas.microsoft.com/office/drawing/2014/main" id="{E5D235E3-6E02-504E-BB1B-6FF95FC1EC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EB993D3-A74A-D843-96C7-7C3C2A4DD3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0485189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1A22-EF23-40F3-A48A-1B95347D2951}"/>
              </a:ext>
            </a:extLst>
          </p:cNvPr>
          <p:cNvSpPr>
            <a:spLocks noGrp="1"/>
          </p:cNvSpPr>
          <p:nvPr>
            <p:ph type="ctrTitle"/>
          </p:nvPr>
        </p:nvSpPr>
        <p:spPr/>
        <p:txBody>
          <a:bodyPr/>
          <a:lstStyle/>
          <a:p>
            <a:r>
              <a:rPr lang="en-US" altLang="zh-CN"/>
              <a:t>Design patterns 2</a:t>
            </a:r>
            <a:endParaRPr lang="zh-CN" altLang="en-US" dirty="0"/>
          </a:p>
        </p:txBody>
      </p:sp>
      <p:sp>
        <p:nvSpPr>
          <p:cNvPr id="3" name="Subtitle 2">
            <a:extLst>
              <a:ext uri="{FF2B5EF4-FFF2-40B4-BE49-F238E27FC236}">
                <a16:creationId xmlns:a16="http://schemas.microsoft.com/office/drawing/2014/main" id="{10EC37F2-326A-4AF6-B81F-1F023E90047C}"/>
              </a:ext>
            </a:extLst>
          </p:cNvPr>
          <p:cNvSpPr>
            <a:spLocks noGrp="1"/>
          </p:cNvSpPr>
          <p:nvPr>
            <p:ph type="subTitle" idx="1"/>
          </p:nvPr>
        </p:nvSpPr>
        <p:spPr/>
        <p:txBody>
          <a:bodyPr/>
          <a:lstStyle/>
          <a:p>
            <a:r>
              <a:rPr lang="en-US" altLang="zh-CN" dirty="0"/>
              <a:t>Soon </a:t>
            </a:r>
            <a:r>
              <a:rPr lang="en-US" altLang="zh-CN" dirty="0" err="1"/>
              <a:t>Phei</a:t>
            </a:r>
            <a:r>
              <a:rPr lang="en-US" altLang="zh-CN" dirty="0"/>
              <a:t>, Tin</a:t>
            </a:r>
            <a:endParaRPr lang="zh-CN" altLang="en-US" dirty="0"/>
          </a:p>
        </p:txBody>
      </p:sp>
    </p:spTree>
    <p:extLst>
      <p:ext uri="{BB962C8B-B14F-4D97-AF65-F5344CB8AC3E}">
        <p14:creationId xmlns:p14="http://schemas.microsoft.com/office/powerpoint/2010/main" val="318940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grpSp>
        <p:nvGrpSpPr>
          <p:cNvPr id="10" name="Group 9"/>
          <p:cNvGrpSpPr/>
          <p:nvPr/>
        </p:nvGrpSpPr>
        <p:grpSpPr>
          <a:xfrm>
            <a:off x="838200" y="3427399"/>
            <a:ext cx="2394065" cy="1188720"/>
            <a:chOff x="3200400" y="4189615"/>
            <a:chExt cx="2394065" cy="1188720"/>
          </a:xfrm>
        </p:grpSpPr>
        <p:sp>
          <p:nvSpPr>
            <p:cNvPr id="5" name="Rectangle 4"/>
            <p:cNvSpPr/>
            <p:nvPr/>
          </p:nvSpPr>
          <p:spPr>
            <a:xfrm>
              <a:off x="3200400" y="4189615"/>
              <a:ext cx="2394065" cy="1188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err="1"/>
                <a:t>UserExistHandler</a:t>
              </a:r>
              <a:endParaRPr lang="en-US" dirty="0"/>
            </a:p>
          </p:txBody>
        </p:sp>
        <p:sp>
          <p:nvSpPr>
            <p:cNvPr id="4" name="Rectangle 3"/>
            <p:cNvSpPr/>
            <p:nvPr/>
          </p:nvSpPr>
          <p:spPr>
            <a:xfrm>
              <a:off x="3574472" y="4544638"/>
              <a:ext cx="1645920" cy="73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BaseHandler</a:t>
              </a:r>
              <a:endParaRPr lang="en-US" dirty="0"/>
            </a:p>
          </p:txBody>
        </p:sp>
      </p:grpSp>
      <p:grpSp>
        <p:nvGrpSpPr>
          <p:cNvPr id="11" name="Group 10"/>
          <p:cNvGrpSpPr/>
          <p:nvPr/>
        </p:nvGrpSpPr>
        <p:grpSpPr>
          <a:xfrm>
            <a:off x="4537407" y="3427399"/>
            <a:ext cx="2394065" cy="1188720"/>
            <a:chOff x="5829993" y="4189615"/>
            <a:chExt cx="2394065" cy="1188720"/>
          </a:xfrm>
        </p:grpSpPr>
        <p:sp>
          <p:nvSpPr>
            <p:cNvPr id="6" name="Rectangle 5"/>
            <p:cNvSpPr/>
            <p:nvPr/>
          </p:nvSpPr>
          <p:spPr>
            <a:xfrm>
              <a:off x="5829993" y="4189615"/>
              <a:ext cx="2394065" cy="1188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err="1"/>
                <a:t>ValidPasswordHandler</a:t>
              </a:r>
              <a:endParaRPr lang="en-US" dirty="0"/>
            </a:p>
          </p:txBody>
        </p:sp>
        <p:sp>
          <p:nvSpPr>
            <p:cNvPr id="7" name="Rectangle 6"/>
            <p:cNvSpPr/>
            <p:nvPr/>
          </p:nvSpPr>
          <p:spPr>
            <a:xfrm>
              <a:off x="6204065" y="4544638"/>
              <a:ext cx="1645920" cy="73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BaseHandler</a:t>
              </a:r>
              <a:endParaRPr lang="en-US" dirty="0"/>
            </a:p>
          </p:txBody>
        </p:sp>
      </p:grpSp>
      <p:grpSp>
        <p:nvGrpSpPr>
          <p:cNvPr id="12" name="Group 11"/>
          <p:cNvGrpSpPr/>
          <p:nvPr/>
        </p:nvGrpSpPr>
        <p:grpSpPr>
          <a:xfrm>
            <a:off x="8238041" y="3427399"/>
            <a:ext cx="2394065" cy="1188720"/>
            <a:chOff x="8459586" y="4189615"/>
            <a:chExt cx="2394065" cy="1188720"/>
          </a:xfrm>
        </p:grpSpPr>
        <p:sp>
          <p:nvSpPr>
            <p:cNvPr id="8" name="Rectangle 7"/>
            <p:cNvSpPr/>
            <p:nvPr/>
          </p:nvSpPr>
          <p:spPr>
            <a:xfrm>
              <a:off x="8459586" y="4189615"/>
              <a:ext cx="2394065" cy="11887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nchorCtr="0"/>
            <a:lstStyle/>
            <a:p>
              <a:pPr algn="ctr"/>
              <a:r>
                <a:rPr lang="en-US" dirty="0" err="1"/>
                <a:t>CheckRoleHandler</a:t>
              </a:r>
              <a:endParaRPr lang="en-US" dirty="0"/>
            </a:p>
          </p:txBody>
        </p:sp>
        <p:sp>
          <p:nvSpPr>
            <p:cNvPr id="9" name="Rectangle 8"/>
            <p:cNvSpPr/>
            <p:nvPr/>
          </p:nvSpPr>
          <p:spPr>
            <a:xfrm>
              <a:off x="8833658" y="4544638"/>
              <a:ext cx="1645920" cy="739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BaseHandler</a:t>
              </a:r>
              <a:endParaRPr lang="en-US" dirty="0"/>
            </a:p>
          </p:txBody>
        </p:sp>
      </p:grpSp>
      <p:sp>
        <p:nvSpPr>
          <p:cNvPr id="13" name="Oval 12"/>
          <p:cNvSpPr/>
          <p:nvPr/>
        </p:nvSpPr>
        <p:spPr>
          <a:xfrm>
            <a:off x="896388" y="1690688"/>
            <a:ext cx="2277687" cy="85300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a:t>LoginService</a:t>
            </a:r>
            <a:endParaRPr lang="en-US" dirty="0"/>
          </a:p>
        </p:txBody>
      </p:sp>
      <p:cxnSp>
        <p:nvCxnSpPr>
          <p:cNvPr id="15" name="Straight Arrow Connector 14"/>
          <p:cNvCxnSpPr>
            <a:stCxn id="13" idx="4"/>
            <a:endCxn id="5" idx="0"/>
          </p:cNvCxnSpPr>
          <p:nvPr/>
        </p:nvCxnSpPr>
        <p:spPr>
          <a:xfrm>
            <a:off x="2035232" y="2543695"/>
            <a:ext cx="1" cy="8837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8939" y="2898718"/>
            <a:ext cx="422586" cy="421509"/>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1180" y="3179837"/>
            <a:ext cx="841922" cy="841922"/>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5777" y="3179837"/>
            <a:ext cx="841922" cy="841922"/>
          </a:xfrm>
          <a:prstGeom prst="rect">
            <a:avLst/>
          </a:prstGeom>
        </p:spPr>
      </p:pic>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8704" y="5372343"/>
            <a:ext cx="433604" cy="432499"/>
          </a:xfrm>
          <a:prstGeom prst="rect">
            <a:avLst/>
          </a:prstGeom>
        </p:spPr>
      </p:pic>
      <p:cxnSp>
        <p:nvCxnSpPr>
          <p:cNvPr id="22" name="Straight Arrow Connector 21"/>
          <p:cNvCxnSpPr>
            <a:stCxn id="5" idx="3"/>
            <a:endCxn id="6" idx="1"/>
          </p:cNvCxnSpPr>
          <p:nvPr/>
        </p:nvCxnSpPr>
        <p:spPr>
          <a:xfrm>
            <a:off x="3232265" y="4021759"/>
            <a:ext cx="13051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3"/>
            <a:endCxn id="8" idx="1"/>
          </p:cNvCxnSpPr>
          <p:nvPr/>
        </p:nvCxnSpPr>
        <p:spPr>
          <a:xfrm>
            <a:off x="6931472" y="4021759"/>
            <a:ext cx="13065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620982" y="2496763"/>
            <a:ext cx="8313" cy="930636"/>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252652" y="3997925"/>
            <a:ext cx="1267142" cy="369332"/>
          </a:xfrm>
          <a:prstGeom prst="rect">
            <a:avLst/>
          </a:prstGeom>
          <a:noFill/>
        </p:spPr>
        <p:txBody>
          <a:bodyPr wrap="none" rtlCol="0">
            <a:spAutoFit/>
          </a:bodyPr>
          <a:lstStyle/>
          <a:p>
            <a:r>
              <a:rPr lang="en-US" dirty="0" err="1"/>
              <a:t>handleNext</a:t>
            </a:r>
            <a:endParaRPr lang="en-US" dirty="0"/>
          </a:p>
        </p:txBody>
      </p:sp>
      <p:sp>
        <p:nvSpPr>
          <p:cNvPr id="30" name="TextBox 29"/>
          <p:cNvSpPr txBox="1"/>
          <p:nvPr/>
        </p:nvSpPr>
        <p:spPr>
          <a:xfrm>
            <a:off x="6931471" y="3997925"/>
            <a:ext cx="1267142" cy="369332"/>
          </a:xfrm>
          <a:prstGeom prst="rect">
            <a:avLst/>
          </a:prstGeom>
          <a:noFill/>
        </p:spPr>
        <p:txBody>
          <a:bodyPr wrap="none" rtlCol="0">
            <a:spAutoFit/>
          </a:bodyPr>
          <a:lstStyle/>
          <a:p>
            <a:r>
              <a:rPr lang="en-US" dirty="0" err="1"/>
              <a:t>handleNext</a:t>
            </a:r>
            <a:endParaRPr lang="en-US" dirty="0"/>
          </a:p>
        </p:txBody>
      </p:sp>
      <p:sp>
        <p:nvSpPr>
          <p:cNvPr id="31" name="TextBox 30"/>
          <p:cNvSpPr txBox="1"/>
          <p:nvPr/>
        </p:nvSpPr>
        <p:spPr>
          <a:xfrm>
            <a:off x="997904" y="2529386"/>
            <a:ext cx="631391" cy="369332"/>
          </a:xfrm>
          <a:prstGeom prst="rect">
            <a:avLst/>
          </a:prstGeom>
          <a:noFill/>
        </p:spPr>
        <p:txBody>
          <a:bodyPr wrap="none" rtlCol="0">
            <a:spAutoFit/>
          </a:bodyPr>
          <a:lstStyle/>
          <a:p>
            <a:r>
              <a:rPr lang="en-US" b="1" dirty="0">
                <a:solidFill>
                  <a:srgbClr val="CC0066"/>
                </a:solidFill>
              </a:rPr>
              <a:t>false</a:t>
            </a:r>
          </a:p>
        </p:txBody>
      </p:sp>
      <p:sp>
        <p:nvSpPr>
          <p:cNvPr id="32" name="TextBox 31"/>
          <p:cNvSpPr txBox="1"/>
          <p:nvPr/>
        </p:nvSpPr>
        <p:spPr>
          <a:xfrm>
            <a:off x="3435970" y="5219260"/>
            <a:ext cx="631391" cy="369332"/>
          </a:xfrm>
          <a:prstGeom prst="rect">
            <a:avLst/>
          </a:prstGeom>
          <a:noFill/>
        </p:spPr>
        <p:txBody>
          <a:bodyPr wrap="none" rtlCol="0">
            <a:spAutoFit/>
          </a:bodyPr>
          <a:lstStyle/>
          <a:p>
            <a:r>
              <a:rPr lang="en-US" b="1" dirty="0">
                <a:solidFill>
                  <a:srgbClr val="CC0066"/>
                </a:solidFill>
              </a:rPr>
              <a:t>false</a:t>
            </a:r>
          </a:p>
        </p:txBody>
      </p:sp>
      <p:sp>
        <p:nvSpPr>
          <p:cNvPr id="33" name="TextBox 32"/>
          <p:cNvSpPr txBox="1"/>
          <p:nvPr/>
        </p:nvSpPr>
        <p:spPr>
          <a:xfrm>
            <a:off x="10720229" y="3967672"/>
            <a:ext cx="1267142" cy="369332"/>
          </a:xfrm>
          <a:prstGeom prst="rect">
            <a:avLst/>
          </a:prstGeom>
          <a:noFill/>
        </p:spPr>
        <p:txBody>
          <a:bodyPr wrap="none" rtlCol="0">
            <a:spAutoFit/>
          </a:bodyPr>
          <a:lstStyle/>
          <a:p>
            <a:r>
              <a:rPr lang="en-US" dirty="0" err="1"/>
              <a:t>handleNext</a:t>
            </a:r>
            <a:endParaRPr lang="en-US" dirty="0"/>
          </a:p>
        </p:txBody>
      </p:sp>
      <p:cxnSp>
        <p:nvCxnSpPr>
          <p:cNvPr id="36" name="Straight Arrow Connector 35"/>
          <p:cNvCxnSpPr>
            <a:stCxn id="8" idx="3"/>
          </p:cNvCxnSpPr>
          <p:nvPr/>
        </p:nvCxnSpPr>
        <p:spPr>
          <a:xfrm>
            <a:off x="10632106" y="4021759"/>
            <a:ext cx="14296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5400000">
            <a:off x="3884837" y="2766517"/>
            <a:ext cx="12700" cy="3699207"/>
          </a:xfrm>
          <a:prstGeom prst="bentConnector3">
            <a:avLst>
              <a:gd name="adj1" fmla="val 4745472"/>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53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 1</a:t>
            </a:r>
            <a:endParaRPr lang="en-US" dirty="0"/>
          </a:p>
        </p:txBody>
      </p:sp>
      <p:sp>
        <p:nvSpPr>
          <p:cNvPr id="3" name="Content Placeholder 2"/>
          <p:cNvSpPr>
            <a:spLocks noGrp="1"/>
          </p:cNvSpPr>
          <p:nvPr>
            <p:ph idx="1"/>
          </p:nvPr>
        </p:nvSpPr>
        <p:spPr/>
        <p:txBody>
          <a:bodyPr/>
          <a:lstStyle/>
          <a:p>
            <a:r>
              <a:rPr lang="en-US" dirty="0"/>
              <a:t>Observe the code in the following slides</a:t>
            </a:r>
          </a:p>
          <a:p>
            <a:pPr lvl="1"/>
            <a:r>
              <a:rPr lang="en-US" dirty="0"/>
              <a:t>How the implementation in the code different from the design?</a:t>
            </a:r>
          </a:p>
          <a:p>
            <a:pPr lvl="1"/>
            <a:r>
              <a:rPr lang="en-US" dirty="0"/>
              <a:t>How do you amend the code to align with the design?</a:t>
            </a:r>
          </a:p>
        </p:txBody>
      </p:sp>
    </p:spTree>
    <p:extLst>
      <p:ext uri="{BB962C8B-B14F-4D97-AF65-F5344CB8AC3E}">
        <p14:creationId xmlns:p14="http://schemas.microsoft.com/office/powerpoint/2010/main" val="2235076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384637" y="349394"/>
            <a:ext cx="4057650" cy="1171575"/>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a:stretch>
            <a:fillRect/>
          </a:stretch>
        </p:blipFill>
        <p:spPr>
          <a:xfrm>
            <a:off x="3915727" y="1247775"/>
            <a:ext cx="7286625" cy="52768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99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44533" y="168246"/>
            <a:ext cx="6781800" cy="532447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3989849" y="1267619"/>
            <a:ext cx="7820025" cy="54673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869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6115050" cy="31527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899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DF54-E54F-4086-9878-DD7740F3EA87}"/>
              </a:ext>
            </a:extLst>
          </p:cNvPr>
          <p:cNvSpPr>
            <a:spLocks noGrp="1"/>
          </p:cNvSpPr>
          <p:nvPr>
            <p:ph type="title"/>
          </p:nvPr>
        </p:nvSpPr>
        <p:spPr>
          <a:xfrm>
            <a:off x="852825" y="382044"/>
            <a:ext cx="7729728" cy="1188720"/>
          </a:xfrm>
        </p:spPr>
        <p:txBody>
          <a:bodyPr/>
          <a:lstStyle/>
          <a:p>
            <a:r>
              <a:rPr lang="en-US" altLang="zh-CN" dirty="0"/>
              <a:t>Important Note</a:t>
            </a:r>
            <a:endParaRPr lang="zh-CN" altLang="en-US" dirty="0"/>
          </a:p>
        </p:txBody>
      </p:sp>
      <p:sp>
        <p:nvSpPr>
          <p:cNvPr id="3" name="Content Placeholder 2">
            <a:extLst>
              <a:ext uri="{FF2B5EF4-FFF2-40B4-BE49-F238E27FC236}">
                <a16:creationId xmlns:a16="http://schemas.microsoft.com/office/drawing/2014/main" id="{A7E2459B-DFA9-4055-A846-CA338B78CD5A}"/>
              </a:ext>
            </a:extLst>
          </p:cNvPr>
          <p:cNvSpPr>
            <a:spLocks noGrp="1"/>
          </p:cNvSpPr>
          <p:nvPr>
            <p:ph idx="1"/>
          </p:nvPr>
        </p:nvSpPr>
        <p:spPr>
          <a:xfrm>
            <a:off x="475988" y="1752601"/>
            <a:ext cx="11248373" cy="4723356"/>
          </a:xfrm>
        </p:spPr>
        <p:txBody>
          <a:bodyPr>
            <a:noAutofit/>
          </a:bodyPr>
          <a:lstStyle/>
          <a:p>
            <a:r>
              <a:rPr lang="en-US" altLang="zh-CN" sz="2200" dirty="0"/>
              <a:t>Client can set the processing order and it will send the request to the first handler in the chain.</a:t>
            </a:r>
          </a:p>
          <a:p>
            <a:r>
              <a:rPr lang="en-US" altLang="zh-CN" sz="2200" dirty="0"/>
              <a:t>Each handler in the chain will have its own implementation to process the request. It will then  send the remaining tasks to the next handler in the chain for further processing.</a:t>
            </a:r>
          </a:p>
          <a:p>
            <a:r>
              <a:rPr lang="en-US" altLang="zh-CN" sz="2200" dirty="0"/>
              <a:t>Every handlers in the chain should have reference to the next handler in chain to forward the request to.</a:t>
            </a:r>
          </a:p>
          <a:p>
            <a:r>
              <a:rPr lang="en-US" altLang="zh-CN" sz="2200" dirty="0"/>
              <a:t>Creating the chain carefully is very important otherwise there might be a case that the request will never be forwarded to a particular handler or there are no handler in the chain who are able to handle the request.</a:t>
            </a:r>
          </a:p>
          <a:p>
            <a:r>
              <a:rPr lang="en-US" altLang="zh-CN" sz="2200" dirty="0"/>
              <a:t>Chain of Responsibility design pattern is good to achieve loose coupling, but it comes with the trade-off of having a lot of implementation classes and maintenance problems if most of the code is common in all the implementations.</a:t>
            </a:r>
            <a:endParaRPr lang="zh-CN" altLang="en-US" sz="2200" dirty="0"/>
          </a:p>
        </p:txBody>
      </p:sp>
    </p:spTree>
    <p:extLst>
      <p:ext uri="{BB962C8B-B14F-4D97-AF65-F5344CB8AC3E}">
        <p14:creationId xmlns:p14="http://schemas.microsoft.com/office/powerpoint/2010/main" val="2564526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Benefits</a:t>
            </a:r>
            <a:endParaRPr lang="en-US" dirty="0"/>
          </a:p>
        </p:txBody>
      </p:sp>
      <p:sp>
        <p:nvSpPr>
          <p:cNvPr id="4" name="Rectangle 1"/>
          <p:cNvSpPr>
            <a:spLocks noGrp="1" noChangeArrowheads="1"/>
          </p:cNvSpPr>
          <p:nvPr>
            <p:ph idx="1"/>
          </p:nvPr>
        </p:nvSpPr>
        <p:spPr bwMode="auto">
          <a:xfrm>
            <a:off x="939338" y="1886092"/>
            <a:ext cx="1041446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Reduced Coupling</a:t>
            </a:r>
            <a:r>
              <a:rPr kumimoji="0" lang="en-US" altLang="en-US" sz="2400" b="0" i="0" u="none" strike="noStrike" cap="none" normalizeH="0" baseline="0" dirty="0">
                <a:ln>
                  <a:noFill/>
                </a:ln>
                <a:solidFill>
                  <a:schemeClr val="tx1"/>
                </a:solidFill>
                <a:effectLst/>
              </a:rPr>
              <a:t>: The pattern frees an object from knowing which other object handles a request.</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Added Flexibility</a:t>
            </a:r>
            <a:r>
              <a:rPr kumimoji="0" lang="en-US" altLang="en-US" sz="2400" b="0" i="0" u="none" strike="noStrike" cap="none" normalizeH="0" baseline="0" dirty="0">
                <a:ln>
                  <a:noFill/>
                </a:ln>
                <a:solidFill>
                  <a:schemeClr val="tx1"/>
                </a:solidFill>
                <a:effectLst/>
              </a:rPr>
              <a:t>: You can add, remove, or change the order of responsibility dynamically or at runtime.</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Clear Sequential Process</a:t>
            </a:r>
            <a:r>
              <a:rPr kumimoji="0" lang="en-US" altLang="en-US" sz="2400" b="0" i="0" u="none" strike="noStrike" cap="none" normalizeH="0" baseline="0" dirty="0">
                <a:ln>
                  <a:noFill/>
                </a:ln>
                <a:solidFill>
                  <a:schemeClr val="tx1"/>
                </a:solidFill>
                <a:effectLst/>
              </a:rPr>
              <a:t>: Chain of Responsibility pattern provides a very clear and explicit control over the sequence.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Simplicity</a:t>
            </a:r>
            <a:r>
              <a:rPr kumimoji="0" lang="en-US" altLang="en-US" sz="2400" b="0" i="0" u="none" strike="noStrike" cap="none" normalizeH="0" baseline="0" dirty="0">
                <a:ln>
                  <a:noFill/>
                </a:ln>
                <a:solidFill>
                  <a:schemeClr val="tx1"/>
                </a:solidFill>
                <a:effectLst/>
              </a:rPr>
              <a:t>: Avoid using complicated code with multiple conditionals to handle different types of requests, the pattern chains the receiving objects and passes the request along the chain until an object handles it.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Separation of Concerns</a:t>
            </a:r>
            <a:r>
              <a:rPr kumimoji="0" lang="en-US" altLang="en-US" sz="2400" b="0" i="0" u="none" strike="noStrike" cap="none" normalizeH="0" baseline="0" dirty="0">
                <a:ln>
                  <a:noFill/>
                </a:ln>
                <a:solidFill>
                  <a:schemeClr val="tx1"/>
                </a:solidFill>
                <a:effectLst/>
              </a:rPr>
              <a:t>: Each handler is independent of others and doesn't need to know about the inner workings of other handlers.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1151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5C7FC-1F8C-8948-9158-D242B50443D6}"/>
              </a:ext>
            </a:extLst>
          </p:cNvPr>
          <p:cNvSpPr>
            <a:spLocks noGrp="1"/>
          </p:cNvSpPr>
          <p:nvPr>
            <p:ph type="title"/>
          </p:nvPr>
        </p:nvSpPr>
        <p:spPr/>
        <p:txBody>
          <a:bodyPr/>
          <a:lstStyle/>
          <a:p>
            <a:r>
              <a:rPr lang="en-CN" dirty="0"/>
              <a:t>Application of Chain Of Responsibility</a:t>
            </a:r>
          </a:p>
        </p:txBody>
      </p:sp>
      <p:sp>
        <p:nvSpPr>
          <p:cNvPr id="3" name="Content Placeholder 2">
            <a:extLst>
              <a:ext uri="{FF2B5EF4-FFF2-40B4-BE49-F238E27FC236}">
                <a16:creationId xmlns:a16="http://schemas.microsoft.com/office/drawing/2014/main" id="{EE4CDDF7-1F83-7844-A6F0-2A09FBFA1C48}"/>
              </a:ext>
            </a:extLst>
          </p:cNvPr>
          <p:cNvSpPr>
            <a:spLocks noGrp="1"/>
          </p:cNvSpPr>
          <p:nvPr>
            <p:ph idx="1"/>
          </p:nvPr>
        </p:nvSpPr>
        <p:spPr/>
        <p:txBody>
          <a:bodyPr/>
          <a:lstStyle/>
          <a:p>
            <a:r>
              <a:rPr lang="en-US" dirty="0"/>
              <a:t>Use the Chain of Responsibility pattern when your program is expected to process different kinds of requests in various ways, but the exact types of requests and their sequences are unknown beforehand. </a:t>
            </a:r>
            <a:endParaRPr lang="en-US" dirty="0">
              <a:effectLst/>
            </a:endParaRPr>
          </a:p>
          <a:p>
            <a:r>
              <a:rPr lang="en-US" dirty="0"/>
              <a:t>Use the pattern when it’s essential to execute several handlers in a particular order. </a:t>
            </a:r>
            <a:endParaRPr lang="en-US" dirty="0">
              <a:effectLst/>
            </a:endParaRPr>
          </a:p>
          <a:p>
            <a:r>
              <a:rPr lang="en-US" dirty="0"/>
              <a:t>Use the </a:t>
            </a:r>
            <a:r>
              <a:rPr lang="en-US" dirty="0" err="1"/>
              <a:t>CoR</a:t>
            </a:r>
            <a:r>
              <a:rPr lang="en-US" dirty="0"/>
              <a:t> pattern when the set of handlers and their order are supposed to change at runtime. </a:t>
            </a:r>
            <a:endParaRPr lang="en-US" dirty="0">
              <a:effectLst/>
            </a:endParaRPr>
          </a:p>
        </p:txBody>
      </p:sp>
    </p:spTree>
    <p:extLst>
      <p:ext uri="{BB962C8B-B14F-4D97-AF65-F5344CB8AC3E}">
        <p14:creationId xmlns:p14="http://schemas.microsoft.com/office/powerpoint/2010/main" val="294645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735D-07C1-4573-8512-8B22D42D462F}"/>
              </a:ext>
            </a:extLst>
          </p:cNvPr>
          <p:cNvSpPr>
            <a:spLocks noGrp="1"/>
          </p:cNvSpPr>
          <p:nvPr>
            <p:ph type="title"/>
          </p:nvPr>
        </p:nvSpPr>
        <p:spPr/>
        <p:txBody>
          <a:bodyPr/>
          <a:lstStyle/>
          <a:p>
            <a:r>
              <a:rPr lang="en-US" altLang="zh-CN" dirty="0"/>
              <a:t>ATM Problem</a:t>
            </a:r>
            <a:endParaRPr lang="zh-CN" altLang="en-US" dirty="0"/>
          </a:p>
        </p:txBody>
      </p:sp>
      <p:sp>
        <p:nvSpPr>
          <p:cNvPr id="3" name="Content Placeholder 2">
            <a:extLst>
              <a:ext uri="{FF2B5EF4-FFF2-40B4-BE49-F238E27FC236}">
                <a16:creationId xmlns:a16="http://schemas.microsoft.com/office/drawing/2014/main" id="{34D14AE6-8FF2-4343-8F6C-77B81294672B}"/>
              </a:ext>
            </a:extLst>
          </p:cNvPr>
          <p:cNvSpPr>
            <a:spLocks noGrp="1"/>
          </p:cNvSpPr>
          <p:nvPr>
            <p:ph idx="1"/>
          </p:nvPr>
        </p:nvSpPr>
        <p:spPr>
          <a:xfrm>
            <a:off x="300625" y="1589314"/>
            <a:ext cx="7340251" cy="4914306"/>
          </a:xfrm>
        </p:spPr>
        <p:txBody>
          <a:bodyPr>
            <a:noAutofit/>
          </a:bodyPr>
          <a:lstStyle/>
          <a:p>
            <a:r>
              <a:rPr lang="en-US" altLang="zh-CN" sz="2400" dirty="0"/>
              <a:t>In ATM dispense machine, the user enters the amount to be dispensed and the machine dispense amount in terms of defined currency bills such as $50, $20, $10 etc.</a:t>
            </a:r>
          </a:p>
          <a:p>
            <a:r>
              <a:rPr lang="en-US" altLang="zh-CN" sz="2400" dirty="0"/>
              <a:t>If the user enters an amount that is not multiples of 10, it throws error. </a:t>
            </a:r>
          </a:p>
          <a:p>
            <a:r>
              <a:rPr lang="en-US" altLang="zh-CN" sz="2400" dirty="0"/>
              <a:t>We will use Chain of Responsibility pattern to implement this solution. The chain will process the request in the same order as below image.</a:t>
            </a:r>
          </a:p>
          <a:p>
            <a:r>
              <a:rPr lang="en-US" altLang="zh-CN" sz="2400" dirty="0"/>
              <a:t>Note that we can implement this solution easily in a single program itself but then the complexity will increase, and the solution will be tightly coupled.</a:t>
            </a:r>
            <a:endParaRPr lang="zh-CN" altLang="en-US" sz="2400" dirty="0"/>
          </a:p>
        </p:txBody>
      </p:sp>
      <p:grpSp>
        <p:nvGrpSpPr>
          <p:cNvPr id="8" name="Group 7">
            <a:extLst>
              <a:ext uri="{FF2B5EF4-FFF2-40B4-BE49-F238E27FC236}">
                <a16:creationId xmlns:a16="http://schemas.microsoft.com/office/drawing/2014/main" id="{E0E1563B-7506-4F25-8D37-D6D7520A0BD3}"/>
              </a:ext>
            </a:extLst>
          </p:cNvPr>
          <p:cNvGrpSpPr/>
          <p:nvPr/>
        </p:nvGrpSpPr>
        <p:grpSpPr>
          <a:xfrm>
            <a:off x="8498868" y="2513198"/>
            <a:ext cx="2647836" cy="4092829"/>
            <a:chOff x="8498868" y="2513198"/>
            <a:chExt cx="2647836" cy="4092829"/>
          </a:xfrm>
        </p:grpSpPr>
        <p:sp>
          <p:nvSpPr>
            <p:cNvPr id="4" name="Rectangle 3">
              <a:extLst>
                <a:ext uri="{FF2B5EF4-FFF2-40B4-BE49-F238E27FC236}">
                  <a16:creationId xmlns:a16="http://schemas.microsoft.com/office/drawing/2014/main" id="{DBDA34E6-9061-4AB7-ACE2-77080907B77C}"/>
                </a:ext>
              </a:extLst>
            </p:cNvPr>
            <p:cNvSpPr/>
            <p:nvPr/>
          </p:nvSpPr>
          <p:spPr>
            <a:xfrm>
              <a:off x="8498871" y="2513198"/>
              <a:ext cx="2647833" cy="702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ATM Dispenser</a:t>
              </a:r>
              <a:endParaRPr lang="zh-CN" altLang="en-US" dirty="0"/>
            </a:p>
          </p:txBody>
        </p:sp>
        <p:sp>
          <p:nvSpPr>
            <p:cNvPr id="5" name="Rectangle 4">
              <a:extLst>
                <a:ext uri="{FF2B5EF4-FFF2-40B4-BE49-F238E27FC236}">
                  <a16:creationId xmlns:a16="http://schemas.microsoft.com/office/drawing/2014/main" id="{9C9BED10-200B-47D8-8432-F86EB05C241B}"/>
                </a:ext>
              </a:extLst>
            </p:cNvPr>
            <p:cNvSpPr/>
            <p:nvPr/>
          </p:nvSpPr>
          <p:spPr>
            <a:xfrm>
              <a:off x="8498870" y="3652926"/>
              <a:ext cx="2647833" cy="7026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$50 Dispenser</a:t>
              </a:r>
              <a:endParaRPr lang="zh-CN" altLang="en-US" dirty="0"/>
            </a:p>
          </p:txBody>
        </p:sp>
        <p:sp>
          <p:nvSpPr>
            <p:cNvPr id="6" name="Rectangle 5">
              <a:extLst>
                <a:ext uri="{FF2B5EF4-FFF2-40B4-BE49-F238E27FC236}">
                  <a16:creationId xmlns:a16="http://schemas.microsoft.com/office/drawing/2014/main" id="{582134D0-35C0-40F2-AD6B-8662AA10B1C5}"/>
                </a:ext>
              </a:extLst>
            </p:cNvPr>
            <p:cNvSpPr/>
            <p:nvPr/>
          </p:nvSpPr>
          <p:spPr>
            <a:xfrm>
              <a:off x="8498869" y="4778162"/>
              <a:ext cx="2647833" cy="7026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$20 Dispenser</a:t>
              </a:r>
              <a:endParaRPr lang="zh-CN" altLang="en-US" dirty="0"/>
            </a:p>
          </p:txBody>
        </p:sp>
        <p:sp>
          <p:nvSpPr>
            <p:cNvPr id="7" name="Rectangle 6">
              <a:extLst>
                <a:ext uri="{FF2B5EF4-FFF2-40B4-BE49-F238E27FC236}">
                  <a16:creationId xmlns:a16="http://schemas.microsoft.com/office/drawing/2014/main" id="{0DF2D881-30B5-4FB8-80B5-E4EA6A81EFFA}"/>
                </a:ext>
              </a:extLst>
            </p:cNvPr>
            <p:cNvSpPr/>
            <p:nvPr/>
          </p:nvSpPr>
          <p:spPr>
            <a:xfrm>
              <a:off x="8498868" y="5903398"/>
              <a:ext cx="2647833" cy="7026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$10 Dispenser</a:t>
              </a:r>
              <a:endParaRPr lang="zh-CN" altLang="en-US" dirty="0"/>
            </a:p>
          </p:txBody>
        </p:sp>
        <p:cxnSp>
          <p:nvCxnSpPr>
            <p:cNvPr id="9" name="Straight Arrow Connector 8">
              <a:extLst>
                <a:ext uri="{FF2B5EF4-FFF2-40B4-BE49-F238E27FC236}">
                  <a16:creationId xmlns:a16="http://schemas.microsoft.com/office/drawing/2014/main" id="{E0254084-66EC-4864-9497-EA6AC50FF73E}"/>
                </a:ext>
              </a:extLst>
            </p:cNvPr>
            <p:cNvCxnSpPr>
              <a:stCxn id="4" idx="2"/>
              <a:endCxn id="5" idx="0"/>
            </p:cNvCxnSpPr>
            <p:nvPr/>
          </p:nvCxnSpPr>
          <p:spPr>
            <a:xfrm flipH="1">
              <a:off x="9822787" y="3215827"/>
              <a:ext cx="1" cy="437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CBFA7C-CC5B-4BE6-A7B1-3C442D4055E6}"/>
                </a:ext>
              </a:extLst>
            </p:cNvPr>
            <p:cNvCxnSpPr/>
            <p:nvPr/>
          </p:nvCxnSpPr>
          <p:spPr>
            <a:xfrm flipH="1">
              <a:off x="9822783" y="4355555"/>
              <a:ext cx="1" cy="43709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59A1E8FB-A806-4F96-A68B-284EC279AFC4}"/>
                </a:ext>
              </a:extLst>
            </p:cNvPr>
            <p:cNvCxnSpPr/>
            <p:nvPr/>
          </p:nvCxnSpPr>
          <p:spPr>
            <a:xfrm flipH="1">
              <a:off x="9822783" y="5509598"/>
              <a:ext cx="1" cy="43709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102518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a:xfrm>
            <a:off x="838200" y="1825624"/>
            <a:ext cx="10515600" cy="4708179"/>
          </a:xfrm>
        </p:spPr>
        <p:txBody>
          <a:bodyPr>
            <a:normAutofit fontScale="92500" lnSpcReduction="10000"/>
          </a:bodyPr>
          <a:lstStyle/>
          <a:p>
            <a:r>
              <a:rPr lang="en-US" dirty="0"/>
              <a:t>Given the below interface, implement the ATM program using Chain of Responsibility design pattern</a:t>
            </a:r>
          </a:p>
          <a:p>
            <a:endParaRPr lang="en-US" dirty="0"/>
          </a:p>
          <a:p>
            <a:endParaRPr lang="en-US" dirty="0"/>
          </a:p>
          <a:p>
            <a:endParaRPr lang="en-US" dirty="0"/>
          </a:p>
          <a:p>
            <a:endParaRPr lang="en-US" dirty="0"/>
          </a:p>
          <a:p>
            <a:r>
              <a:rPr lang="en-US" dirty="0"/>
              <a:t>Implementation tips</a:t>
            </a:r>
          </a:p>
          <a:p>
            <a:pPr lvl="1"/>
            <a:r>
              <a:rPr lang="en-US" dirty="0"/>
              <a:t>For each handler, in the </a:t>
            </a:r>
            <a:r>
              <a:rPr lang="en-US" i="1" dirty="0"/>
              <a:t>dispense</a:t>
            </a:r>
            <a:r>
              <a:rPr lang="en-US" dirty="0"/>
              <a:t> method, if the amount to dispense is greater than the amount the handler need to dispense, then</a:t>
            </a:r>
          </a:p>
          <a:p>
            <a:pPr lvl="2"/>
            <a:r>
              <a:rPr lang="en-US" dirty="0"/>
              <a:t>Calculate the number of notes to dispense</a:t>
            </a:r>
          </a:p>
          <a:p>
            <a:pPr lvl="2"/>
            <a:r>
              <a:rPr lang="en-US" dirty="0"/>
              <a:t>Calculate the remaining amount and call the next handler to dispense the remaining amount</a:t>
            </a:r>
          </a:p>
          <a:p>
            <a:pPr lvl="2"/>
            <a:r>
              <a:rPr lang="en-US" dirty="0"/>
              <a:t>Remember to check if there is any </a:t>
            </a:r>
            <a:r>
              <a:rPr lang="en-US" i="1" dirty="0"/>
              <a:t>next handler</a:t>
            </a:r>
          </a:p>
        </p:txBody>
      </p:sp>
      <p:pic>
        <p:nvPicPr>
          <p:cNvPr id="4" name="Picture 3"/>
          <p:cNvPicPr>
            <a:picLocks noChangeAspect="1"/>
          </p:cNvPicPr>
          <p:nvPr/>
        </p:nvPicPr>
        <p:blipFill>
          <a:blip r:embed="rId2"/>
          <a:stretch>
            <a:fillRect/>
          </a:stretch>
        </p:blipFill>
        <p:spPr>
          <a:xfrm>
            <a:off x="2064067" y="2646188"/>
            <a:ext cx="6600825" cy="1533525"/>
          </a:xfrm>
          <a:prstGeom prst="rect">
            <a:avLst/>
          </a:prstGeom>
        </p:spPr>
      </p:pic>
    </p:spTree>
    <p:extLst>
      <p:ext uri="{BB962C8B-B14F-4D97-AF65-F5344CB8AC3E}">
        <p14:creationId xmlns:p14="http://schemas.microsoft.com/office/powerpoint/2010/main" val="2167404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EEAF-BF06-4A8E-9FCF-D2BC7ADC5F56}"/>
              </a:ext>
            </a:extLst>
          </p:cNvPr>
          <p:cNvSpPr>
            <a:spLocks noGrp="1"/>
          </p:cNvSpPr>
          <p:nvPr>
            <p:ph type="title"/>
          </p:nvPr>
        </p:nvSpPr>
        <p:spPr/>
        <p:txBody>
          <a:bodyPr/>
          <a:lstStyle/>
          <a:p>
            <a:r>
              <a:rPr lang="en-US" altLang="zh-CN" dirty="0"/>
              <a:t>Behavioral Pattern</a:t>
            </a:r>
            <a:endParaRPr lang="zh-CN" altLang="en-US" dirty="0"/>
          </a:p>
        </p:txBody>
      </p:sp>
      <p:sp>
        <p:nvSpPr>
          <p:cNvPr id="3" name="Content Placeholder 2">
            <a:extLst>
              <a:ext uri="{FF2B5EF4-FFF2-40B4-BE49-F238E27FC236}">
                <a16:creationId xmlns:a16="http://schemas.microsoft.com/office/drawing/2014/main" id="{2C92B143-E94F-475E-A956-898D133371A8}"/>
              </a:ext>
            </a:extLst>
          </p:cNvPr>
          <p:cNvSpPr>
            <a:spLocks noGrp="1"/>
          </p:cNvSpPr>
          <p:nvPr>
            <p:ph idx="1"/>
          </p:nvPr>
        </p:nvSpPr>
        <p:spPr>
          <a:xfrm>
            <a:off x="764088" y="1690688"/>
            <a:ext cx="10384076" cy="5060841"/>
          </a:xfrm>
        </p:spPr>
        <p:txBody>
          <a:bodyPr>
            <a:normAutofit/>
          </a:bodyPr>
          <a:lstStyle/>
          <a:p>
            <a:r>
              <a:rPr lang="en-US" altLang="zh-CN" dirty="0"/>
              <a:t>Concerned with the assignment of responsibilities between objects, or, encapsulating behavior in an object and delegating requests to it</a:t>
            </a:r>
          </a:p>
          <a:p>
            <a:r>
              <a:rPr lang="en-US" altLang="zh-CN" dirty="0"/>
              <a:t>Concerned with the way objects are interconnected. The interaction between the objects should be in such a way that they can easily talk to each other and still should be loosely coupled</a:t>
            </a:r>
          </a:p>
          <a:p>
            <a:r>
              <a:rPr lang="en-US" altLang="zh-CN" dirty="0"/>
              <a:t>The implementation and the client should be loosely coupled in order to avoid hard coding and dependencies</a:t>
            </a:r>
            <a:endParaRPr lang="zh-CN" altLang="en-US" dirty="0"/>
          </a:p>
        </p:txBody>
      </p:sp>
    </p:spTree>
    <p:extLst>
      <p:ext uri="{BB962C8B-B14F-4D97-AF65-F5344CB8AC3E}">
        <p14:creationId xmlns:p14="http://schemas.microsoft.com/office/powerpoint/2010/main" val="1006030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 2</a:t>
            </a:r>
            <a:endParaRPr lang="en-US" dirty="0"/>
          </a:p>
        </p:txBody>
      </p:sp>
      <p:sp>
        <p:nvSpPr>
          <p:cNvPr id="3" name="Content Placeholder 2"/>
          <p:cNvSpPr>
            <a:spLocks noGrp="1"/>
          </p:cNvSpPr>
          <p:nvPr>
            <p:ph idx="1"/>
          </p:nvPr>
        </p:nvSpPr>
        <p:spPr/>
        <p:txBody>
          <a:bodyPr/>
          <a:lstStyle/>
          <a:p>
            <a:r>
              <a:rPr lang="en-US" dirty="0"/>
              <a:t>Consider an example of handling HTTP requests on a web server. In a web server, multiple types of operations need to be performed on a HTTP request. These can include authentication checks, logging, data validation, and finally handling the actual request. Using the Chain of Responsibility pattern, you can decouple these operations and create a chain where each operation is handled by a separate object. Show your proposed implementation.</a:t>
            </a:r>
          </a:p>
          <a:p>
            <a:endParaRPr lang="en-US" dirty="0"/>
          </a:p>
          <a:p>
            <a:pPr marL="0" indent="0">
              <a:buNone/>
            </a:pPr>
            <a:endParaRPr lang="en-US" dirty="0"/>
          </a:p>
        </p:txBody>
      </p:sp>
    </p:spTree>
    <p:extLst>
      <p:ext uri="{BB962C8B-B14F-4D97-AF65-F5344CB8AC3E}">
        <p14:creationId xmlns:p14="http://schemas.microsoft.com/office/powerpoint/2010/main" val="1059947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802D-58FD-7F5B-9474-3AC55E383737}"/>
              </a:ext>
            </a:extLst>
          </p:cNvPr>
          <p:cNvSpPr>
            <a:spLocks noGrp="1"/>
          </p:cNvSpPr>
          <p:nvPr>
            <p:ph type="title"/>
          </p:nvPr>
        </p:nvSpPr>
        <p:spPr/>
        <p:txBody>
          <a:bodyPr/>
          <a:lstStyle/>
          <a:p>
            <a:r>
              <a:rPr lang="en-CN" dirty="0"/>
              <a:t>Strategy Design Pattern</a:t>
            </a:r>
          </a:p>
        </p:txBody>
      </p:sp>
      <p:sp>
        <p:nvSpPr>
          <p:cNvPr id="3" name="Content Placeholder 2">
            <a:extLst>
              <a:ext uri="{FF2B5EF4-FFF2-40B4-BE49-F238E27FC236}">
                <a16:creationId xmlns:a16="http://schemas.microsoft.com/office/drawing/2014/main" id="{2BFA0851-4BB6-6023-0A07-4EA1AE71650A}"/>
              </a:ext>
            </a:extLst>
          </p:cNvPr>
          <p:cNvSpPr>
            <a:spLocks noGrp="1"/>
          </p:cNvSpPr>
          <p:nvPr>
            <p:ph idx="1"/>
          </p:nvPr>
        </p:nvSpPr>
        <p:spPr/>
        <p:txBody>
          <a:bodyPr/>
          <a:lstStyle/>
          <a:p>
            <a:r>
              <a:rPr lang="en-CN" dirty="0"/>
              <a:t>A program to send messages using multiple messaging services</a:t>
            </a:r>
          </a:p>
          <a:p>
            <a:endParaRPr lang="en-CN" dirty="0"/>
          </a:p>
          <a:p>
            <a:endParaRPr lang="en-CN" dirty="0"/>
          </a:p>
          <a:p>
            <a:endParaRPr lang="en-CN" dirty="0"/>
          </a:p>
          <a:p>
            <a:endParaRPr lang="en-CN" dirty="0"/>
          </a:p>
          <a:p>
            <a:endParaRPr lang="en-CN" dirty="0"/>
          </a:p>
          <a:p>
            <a:endParaRPr lang="en-CN" dirty="0"/>
          </a:p>
          <a:p>
            <a:r>
              <a:rPr lang="en-CN" dirty="0"/>
              <a:t>What are the problems with this code?</a:t>
            </a:r>
          </a:p>
        </p:txBody>
      </p:sp>
      <p:pic>
        <p:nvPicPr>
          <p:cNvPr id="5" name="Picture 4" descr="Text&#10;&#10;Description automatically generated">
            <a:extLst>
              <a:ext uri="{FF2B5EF4-FFF2-40B4-BE49-F238E27FC236}">
                <a16:creationId xmlns:a16="http://schemas.microsoft.com/office/drawing/2014/main" id="{F0267C12-B42B-8FAB-A53B-2C7B9C80D3FA}"/>
              </a:ext>
            </a:extLst>
          </p:cNvPr>
          <p:cNvPicPr>
            <a:picLocks noChangeAspect="1"/>
          </p:cNvPicPr>
          <p:nvPr/>
        </p:nvPicPr>
        <p:blipFill>
          <a:blip r:embed="rId2"/>
          <a:stretch>
            <a:fillRect/>
          </a:stretch>
        </p:blipFill>
        <p:spPr>
          <a:xfrm>
            <a:off x="2120319" y="2378402"/>
            <a:ext cx="7230509" cy="3068011"/>
          </a:xfrm>
          <a:prstGeom prst="rect">
            <a:avLst/>
          </a:prstGeom>
        </p:spPr>
      </p:pic>
    </p:spTree>
    <p:extLst>
      <p:ext uri="{BB962C8B-B14F-4D97-AF65-F5344CB8AC3E}">
        <p14:creationId xmlns:p14="http://schemas.microsoft.com/office/powerpoint/2010/main" val="3234952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802D-58FD-7F5B-9474-3AC55E383737}"/>
              </a:ext>
            </a:extLst>
          </p:cNvPr>
          <p:cNvSpPr>
            <a:spLocks noGrp="1"/>
          </p:cNvSpPr>
          <p:nvPr>
            <p:ph type="title"/>
          </p:nvPr>
        </p:nvSpPr>
        <p:spPr/>
        <p:txBody>
          <a:bodyPr/>
          <a:lstStyle/>
          <a:p>
            <a:r>
              <a:rPr lang="en-CN" dirty="0"/>
              <a:t>Strategy Design Pattern</a:t>
            </a:r>
          </a:p>
        </p:txBody>
      </p:sp>
      <p:sp>
        <p:nvSpPr>
          <p:cNvPr id="3" name="Content Placeholder 2">
            <a:extLst>
              <a:ext uri="{FF2B5EF4-FFF2-40B4-BE49-F238E27FC236}">
                <a16:creationId xmlns:a16="http://schemas.microsoft.com/office/drawing/2014/main" id="{2BFA0851-4BB6-6023-0A07-4EA1AE71650A}"/>
              </a:ext>
            </a:extLst>
          </p:cNvPr>
          <p:cNvSpPr>
            <a:spLocks noGrp="1"/>
          </p:cNvSpPr>
          <p:nvPr>
            <p:ph idx="1"/>
          </p:nvPr>
        </p:nvSpPr>
        <p:spPr>
          <a:xfrm>
            <a:off x="838200" y="2166257"/>
            <a:ext cx="10515600" cy="3771220"/>
          </a:xfrm>
        </p:spPr>
        <p:txBody>
          <a:bodyPr/>
          <a:lstStyle/>
          <a:p>
            <a:r>
              <a:rPr lang="en-US" altLang="zh-CN" dirty="0"/>
              <a:t>Strategy pattern deals with the change in class behavior at runtime. The objects consist of strategies and the context object judges the behavior at runtime of each strategy</a:t>
            </a:r>
            <a:endParaRPr lang="en-US" dirty="0"/>
          </a:p>
          <a:p>
            <a:r>
              <a:rPr lang="en-CN" dirty="0"/>
              <a:t>Place each messaging type into its own class to achieve single responsibility principle.</a:t>
            </a:r>
          </a:p>
          <a:p>
            <a:r>
              <a:rPr lang="en-CN" dirty="0"/>
              <a:t>These classes can easily interchangeable without modification.</a:t>
            </a:r>
          </a:p>
        </p:txBody>
      </p:sp>
    </p:spTree>
    <p:extLst>
      <p:ext uri="{BB962C8B-B14F-4D97-AF65-F5344CB8AC3E}">
        <p14:creationId xmlns:p14="http://schemas.microsoft.com/office/powerpoint/2010/main" val="420175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6802D-58FD-7F5B-9474-3AC55E383737}"/>
              </a:ext>
            </a:extLst>
          </p:cNvPr>
          <p:cNvSpPr>
            <a:spLocks noGrp="1"/>
          </p:cNvSpPr>
          <p:nvPr>
            <p:ph type="title"/>
          </p:nvPr>
        </p:nvSpPr>
        <p:spPr/>
        <p:txBody>
          <a:bodyPr/>
          <a:lstStyle/>
          <a:p>
            <a:r>
              <a:rPr lang="en-US" dirty="0"/>
              <a:t>Key Components</a:t>
            </a:r>
            <a:endParaRPr lang="en-CN" dirty="0"/>
          </a:p>
        </p:txBody>
      </p:sp>
      <p:sp>
        <p:nvSpPr>
          <p:cNvPr id="3" name="Content Placeholder 2">
            <a:extLst>
              <a:ext uri="{FF2B5EF4-FFF2-40B4-BE49-F238E27FC236}">
                <a16:creationId xmlns:a16="http://schemas.microsoft.com/office/drawing/2014/main" id="{2BFA0851-4BB6-6023-0A07-4EA1AE71650A}"/>
              </a:ext>
            </a:extLst>
          </p:cNvPr>
          <p:cNvSpPr>
            <a:spLocks noGrp="1"/>
          </p:cNvSpPr>
          <p:nvPr>
            <p:ph idx="1"/>
          </p:nvPr>
        </p:nvSpPr>
        <p:spPr>
          <a:xfrm>
            <a:off x="315686" y="1564367"/>
            <a:ext cx="4822371" cy="4928507"/>
          </a:xfrm>
        </p:spPr>
        <p:txBody>
          <a:bodyPr>
            <a:normAutofit lnSpcReduction="10000"/>
          </a:bodyPr>
          <a:lstStyle/>
          <a:p>
            <a:r>
              <a:rPr lang="en-CN" dirty="0"/>
              <a:t>Context: Maintains a reference to a concrete strategy and communicate with it via interface.</a:t>
            </a:r>
            <a:endParaRPr lang="en-US" dirty="0"/>
          </a:p>
          <a:p>
            <a:r>
              <a:rPr lang="en-US" dirty="0"/>
              <a:t>Strategy interface: This is an interface common to different algorithms.</a:t>
            </a:r>
          </a:p>
          <a:p>
            <a:r>
              <a:rPr lang="en-CN" dirty="0"/>
              <a:t>Concrete</a:t>
            </a:r>
            <a:r>
              <a:rPr lang="en-US" dirty="0"/>
              <a:t> s</a:t>
            </a:r>
            <a:r>
              <a:rPr lang="en-CN" dirty="0"/>
              <a:t>trategy: Provide its own implementations for the </a:t>
            </a:r>
            <a:r>
              <a:rPr lang="en-US" dirty="0"/>
              <a:t>interface</a:t>
            </a:r>
            <a:r>
              <a:rPr lang="en-CN" dirty="0"/>
              <a:t>.</a:t>
            </a:r>
          </a:p>
          <a:p>
            <a:r>
              <a:rPr lang="en-CN" dirty="0"/>
              <a:t>Client: Creates a specific strategy object and passes it to the context</a:t>
            </a:r>
          </a:p>
          <a:p>
            <a:endParaRPr lang="en-CN" dirty="0"/>
          </a:p>
        </p:txBody>
      </p:sp>
      <p:pic>
        <p:nvPicPr>
          <p:cNvPr id="6" name="Picture 5" descr="Diagram&#10;&#10;Description automatically generated">
            <a:extLst>
              <a:ext uri="{FF2B5EF4-FFF2-40B4-BE49-F238E27FC236}">
                <a16:creationId xmlns:a16="http://schemas.microsoft.com/office/drawing/2014/main" id="{B588AF19-919A-5A98-0EC9-0BFAB2082877}"/>
              </a:ext>
            </a:extLst>
          </p:cNvPr>
          <p:cNvPicPr>
            <a:picLocks noChangeAspect="1"/>
          </p:cNvPicPr>
          <p:nvPr/>
        </p:nvPicPr>
        <p:blipFill>
          <a:blip r:embed="rId2"/>
          <a:stretch>
            <a:fillRect/>
          </a:stretch>
        </p:blipFill>
        <p:spPr>
          <a:xfrm>
            <a:off x="5138057" y="1861455"/>
            <a:ext cx="6728265" cy="3799116"/>
          </a:xfrm>
          <a:prstGeom prst="rect">
            <a:avLst/>
          </a:prstGeom>
        </p:spPr>
      </p:pic>
    </p:spTree>
    <p:extLst>
      <p:ext uri="{BB962C8B-B14F-4D97-AF65-F5344CB8AC3E}">
        <p14:creationId xmlns:p14="http://schemas.microsoft.com/office/powerpoint/2010/main" val="1372567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5125"/>
            <a:ext cx="10896600" cy="1325563"/>
          </a:xfrm>
        </p:spPr>
        <p:txBody>
          <a:bodyPr/>
          <a:lstStyle/>
          <a:p>
            <a:r>
              <a:rPr lang="en-US" dirty="0"/>
              <a:t>Strategy Design Pattern – Ecommerce Example</a:t>
            </a:r>
          </a:p>
        </p:txBody>
      </p:sp>
      <p:sp>
        <p:nvSpPr>
          <p:cNvPr id="3" name="Content Placeholder 2"/>
          <p:cNvSpPr>
            <a:spLocks noGrp="1"/>
          </p:cNvSpPr>
          <p:nvPr>
            <p:ph idx="1"/>
          </p:nvPr>
        </p:nvSpPr>
        <p:spPr/>
        <p:txBody>
          <a:bodyPr>
            <a:normAutofit fontScale="92500"/>
          </a:bodyPr>
          <a:lstStyle/>
          <a:p>
            <a:r>
              <a:rPr lang="en-US" dirty="0"/>
              <a:t>Let's take an example of a payment system in an e-commerce application:</a:t>
            </a:r>
          </a:p>
          <a:p>
            <a:r>
              <a:rPr lang="en-US" dirty="0"/>
              <a:t>In such an application, customers may have different preferred methods of payment; some may like to pay with credit cards, others with debit cards, PayPal, bank transfer, or even cryptocurrencies. Trying to manage all these payment methods within a single class would make your code complex and harder to maintain.</a:t>
            </a:r>
          </a:p>
          <a:p>
            <a:r>
              <a:rPr lang="en-US" dirty="0"/>
              <a:t>With the Strategy pattern, you can define a common interface for all payment methods, with each payment method implemented as a separate class (Concrete Strategy). The Context class (in this case, the shopping cart or payment processing class) can then use this interface to delegate the payment processing task to the payment method selected by the user.</a:t>
            </a:r>
          </a:p>
          <a:p>
            <a:pPr marL="0" indent="0">
              <a:buNone/>
            </a:pPr>
            <a:endParaRPr lang="en-US" dirty="0"/>
          </a:p>
        </p:txBody>
      </p:sp>
    </p:spTree>
    <p:extLst>
      <p:ext uri="{BB962C8B-B14F-4D97-AF65-F5344CB8AC3E}">
        <p14:creationId xmlns:p14="http://schemas.microsoft.com/office/powerpoint/2010/main" val="352394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974" y="365125"/>
            <a:ext cx="5426825" cy="1325563"/>
          </a:xfrm>
        </p:spPr>
        <p:txBody>
          <a:bodyPr/>
          <a:lstStyle/>
          <a:p>
            <a:r>
              <a:rPr lang="en-US" dirty="0" err="1"/>
              <a:t>ECommerce</a:t>
            </a:r>
            <a:r>
              <a:rPr lang="en-US" dirty="0"/>
              <a:t> Example</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130838" y="297454"/>
            <a:ext cx="5555760" cy="3703840"/>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5395998" y="2058382"/>
            <a:ext cx="6488776" cy="43435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70462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Benefits</a:t>
            </a:r>
            <a:endParaRPr lang="en-US" dirty="0"/>
          </a:p>
        </p:txBody>
      </p:sp>
      <p:sp>
        <p:nvSpPr>
          <p:cNvPr id="4" name="Rectangle 1"/>
          <p:cNvSpPr>
            <a:spLocks noGrp="1" noChangeArrowheads="1"/>
          </p:cNvSpPr>
          <p:nvPr>
            <p:ph idx="1"/>
          </p:nvPr>
        </p:nvSpPr>
        <p:spPr bwMode="auto">
          <a:xfrm>
            <a:off x="753532" y="1619521"/>
            <a:ext cx="1060026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Flexibility</a:t>
            </a:r>
            <a:r>
              <a:rPr kumimoji="0" lang="en-US" altLang="en-US" sz="2400" b="0" i="0" u="none" strike="noStrike" cap="none" normalizeH="0" baseline="0" dirty="0">
                <a:ln>
                  <a:noFill/>
                </a:ln>
                <a:solidFill>
                  <a:schemeClr val="tx1"/>
                </a:solidFill>
                <a:effectLst/>
              </a:rPr>
              <a:t>: You can alter the application's behavior at runtime by replacing the strategy object within the context object.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Encapsulation</a:t>
            </a:r>
            <a:r>
              <a:rPr kumimoji="0" lang="en-US" altLang="en-US" sz="2400" b="0" i="0" u="none" strike="noStrike" cap="none" normalizeH="0" baseline="0" dirty="0">
                <a:ln>
                  <a:noFill/>
                </a:ln>
                <a:solidFill>
                  <a:schemeClr val="tx1"/>
                </a:solidFill>
                <a:effectLst/>
              </a:rPr>
              <a:t>: Related algorithms are grouped into strategy classes, which encapsulate complex behavior that could otherwise clutter other classes.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Reusability</a:t>
            </a:r>
            <a:r>
              <a:rPr kumimoji="0" lang="en-US" altLang="en-US" sz="2400" b="0" i="0" u="none" strike="noStrike" cap="none" normalizeH="0" baseline="0" dirty="0">
                <a:ln>
                  <a:noFill/>
                </a:ln>
                <a:solidFill>
                  <a:schemeClr val="tx1"/>
                </a:solidFill>
                <a:effectLst/>
              </a:rPr>
              <a:t>: Since the strategy classes are decoupled from the context, they can be reused across different contexts.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Maintainability</a:t>
            </a:r>
            <a:r>
              <a:rPr kumimoji="0" lang="en-US" altLang="en-US" sz="2400" b="0" i="0" u="none" strike="noStrike" cap="none" normalizeH="0" baseline="0" dirty="0">
                <a:ln>
                  <a:noFill/>
                </a:ln>
                <a:solidFill>
                  <a:schemeClr val="tx1"/>
                </a:solidFill>
                <a:effectLst/>
              </a:rPr>
              <a:t>: The Strategy Design Pattern makes the code more maintainable. Changes to one strategy do not affect others. Adding a new strategy or updating an existing one involves changes only to the strategy class itself, not the context class.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Unicode MS"/>
              </a:rPr>
              <a:t>Testing</a:t>
            </a:r>
            <a:r>
              <a:rPr kumimoji="0" lang="en-US" altLang="en-US" sz="2400" b="0" i="0" u="none" strike="noStrike" cap="none" normalizeH="0" baseline="0" dirty="0">
                <a:ln>
                  <a:noFill/>
                </a:ln>
                <a:solidFill>
                  <a:schemeClr val="tx1"/>
                </a:solidFill>
                <a:effectLst/>
              </a:rPr>
              <a:t>: Each strategy can be tested independently of the context and other strategies, which makes unit testing easier and more robust</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745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Application</a:t>
            </a:r>
            <a:r>
              <a:rPr lang="zh-CN" altLang="en-US" dirty="0"/>
              <a:t> </a:t>
            </a:r>
            <a:r>
              <a:rPr lang="en-US" altLang="zh-CN" dirty="0"/>
              <a:t>of Strategy Design Pattern</a:t>
            </a:r>
            <a:endParaRPr lang="en-US" dirty="0"/>
          </a:p>
        </p:txBody>
      </p:sp>
      <p:sp>
        <p:nvSpPr>
          <p:cNvPr id="3" name="Content Placeholder 2"/>
          <p:cNvSpPr>
            <a:spLocks noGrp="1"/>
          </p:cNvSpPr>
          <p:nvPr>
            <p:ph idx="1"/>
          </p:nvPr>
        </p:nvSpPr>
        <p:spPr/>
        <p:txBody>
          <a:bodyPr>
            <a:normAutofit/>
          </a:bodyPr>
          <a:lstStyle/>
          <a:p>
            <a:r>
              <a:rPr lang="en-US" dirty="0"/>
              <a:t>The Strategy design pattern shines in scenarios where an object's behavior or algorithm can change dynamically at runtime. It's especially useful when you have several variants of an algorithm or operation and the exact variant to be used isn't known until runtime.</a:t>
            </a:r>
          </a:p>
        </p:txBody>
      </p:sp>
    </p:spTree>
    <p:extLst>
      <p:ext uri="{BB962C8B-B14F-4D97-AF65-F5344CB8AC3E}">
        <p14:creationId xmlns:p14="http://schemas.microsoft.com/office/powerpoint/2010/main" val="475260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8677-CA35-B976-0572-B5722C2ABC05}"/>
              </a:ext>
            </a:extLst>
          </p:cNvPr>
          <p:cNvSpPr>
            <a:spLocks noGrp="1"/>
          </p:cNvSpPr>
          <p:nvPr>
            <p:ph type="title"/>
          </p:nvPr>
        </p:nvSpPr>
        <p:spPr/>
        <p:txBody>
          <a:bodyPr/>
          <a:lstStyle/>
          <a:p>
            <a:r>
              <a:rPr lang="en-US" dirty="0"/>
              <a:t>Exercise 3</a:t>
            </a:r>
            <a:endParaRPr lang="en-CN" dirty="0"/>
          </a:p>
        </p:txBody>
      </p:sp>
      <p:sp>
        <p:nvSpPr>
          <p:cNvPr id="3" name="Content Placeholder 2">
            <a:extLst>
              <a:ext uri="{FF2B5EF4-FFF2-40B4-BE49-F238E27FC236}">
                <a16:creationId xmlns:a16="http://schemas.microsoft.com/office/drawing/2014/main" id="{8C0E522E-87E8-6E3B-0D80-67CCDF38FA60}"/>
              </a:ext>
            </a:extLst>
          </p:cNvPr>
          <p:cNvSpPr>
            <a:spLocks noGrp="1"/>
          </p:cNvSpPr>
          <p:nvPr>
            <p:ph idx="1"/>
          </p:nvPr>
        </p:nvSpPr>
        <p:spPr/>
        <p:txBody>
          <a:bodyPr>
            <a:normAutofit fontScale="92500" lnSpcReduction="10000"/>
          </a:bodyPr>
          <a:lstStyle/>
          <a:p>
            <a:pPr marL="0" indent="0">
              <a:buNone/>
            </a:pPr>
            <a:r>
              <a:rPr lang="en-CN" dirty="0"/>
              <a:t>Courier Service Problem</a:t>
            </a:r>
            <a:endParaRPr lang="en-US" dirty="0"/>
          </a:p>
          <a:p>
            <a:r>
              <a:rPr lang="en-CN" dirty="0"/>
              <a:t>The cost calculation for courier service is base on the type of item to be sent. Currently there are 2 type of items can be sent using the courier service, namely Parcel and Document.</a:t>
            </a:r>
          </a:p>
          <a:p>
            <a:r>
              <a:rPr lang="en-CN" dirty="0"/>
              <a:t>The algorithm to calculate the cost of sending Parcel is first calculate using algorithm A which is base on the weight, and then calculate using algorithm B which is base on the dimension. The final cost is the cost from either algorithm A or B</a:t>
            </a:r>
            <a:r>
              <a:rPr lang="en-US" dirty="0"/>
              <a:t> depending on</a:t>
            </a:r>
            <a:r>
              <a:rPr lang="en-CN" dirty="0"/>
              <a:t> whichever is higher.</a:t>
            </a:r>
          </a:p>
          <a:p>
            <a:r>
              <a:rPr lang="en-CN" dirty="0"/>
              <a:t>The algorithm to calculate the cost of sending Document is algorithm C.</a:t>
            </a:r>
          </a:p>
          <a:p>
            <a:r>
              <a:rPr lang="en-CN" dirty="0"/>
              <a:t>In your problem, algorithm A, B, and C is negligible.</a:t>
            </a:r>
          </a:p>
          <a:p>
            <a:r>
              <a:rPr lang="en-CN" dirty="0"/>
              <a:t>Write a program following Strategy Design Pattern for the problem.</a:t>
            </a:r>
          </a:p>
        </p:txBody>
      </p:sp>
    </p:spTree>
    <p:extLst>
      <p:ext uri="{BB962C8B-B14F-4D97-AF65-F5344CB8AC3E}">
        <p14:creationId xmlns:p14="http://schemas.microsoft.com/office/powerpoint/2010/main" val="2641323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4</a:t>
            </a:r>
          </a:p>
        </p:txBody>
      </p:sp>
      <p:sp>
        <p:nvSpPr>
          <p:cNvPr id="3" name="Content Placeholder 2"/>
          <p:cNvSpPr>
            <a:spLocks noGrp="1"/>
          </p:cNvSpPr>
          <p:nvPr>
            <p:ph idx="1"/>
          </p:nvPr>
        </p:nvSpPr>
        <p:spPr/>
        <p:txBody>
          <a:bodyPr>
            <a:normAutofit fontScale="92500" lnSpcReduction="10000"/>
          </a:bodyPr>
          <a:lstStyle/>
          <a:p>
            <a:r>
              <a:rPr lang="en-US" dirty="0"/>
              <a:t>You are tasked with designing a flexible sorting system for a data analysis application. The application needs to sort lists of data in various ways, such as by numerical value, alphabetical order, or custom-defined criteria. The sorting method should be easily interchangeable during the run-time without modifying the existing code structure.</a:t>
            </a:r>
          </a:p>
          <a:p>
            <a:r>
              <a:rPr lang="en-US" b="1" dirty="0"/>
              <a:t>Task:</a:t>
            </a:r>
            <a:endParaRPr lang="en-US" dirty="0"/>
          </a:p>
          <a:p>
            <a:pPr lvl="1"/>
            <a:r>
              <a:rPr lang="en-US" dirty="0"/>
              <a:t>Describe the Strategy design pattern and explain how it can be applied to solve the problem of interchangeable sorting methods.</a:t>
            </a:r>
          </a:p>
          <a:p>
            <a:pPr lvl="1"/>
            <a:r>
              <a:rPr lang="en-US" dirty="0"/>
              <a:t>Draw a class diagram to represent your design for the system. Include at least three different sorting strategies: numerical, alphabetical, and a custom strategy of your choice.</a:t>
            </a:r>
          </a:p>
          <a:p>
            <a:pPr lvl="1"/>
            <a:r>
              <a:rPr lang="en-US" dirty="0"/>
              <a:t>Briefly explain the advantages of using the Strategy pattern in this context.</a:t>
            </a:r>
          </a:p>
          <a:p>
            <a:endParaRPr lang="en-US" dirty="0"/>
          </a:p>
        </p:txBody>
      </p:sp>
    </p:spTree>
    <p:extLst>
      <p:ext uri="{BB962C8B-B14F-4D97-AF65-F5344CB8AC3E}">
        <p14:creationId xmlns:p14="http://schemas.microsoft.com/office/powerpoint/2010/main" val="1440822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4B27-E97A-4673-BEA2-22153DB06F72}"/>
              </a:ext>
            </a:extLst>
          </p:cNvPr>
          <p:cNvSpPr>
            <a:spLocks noGrp="1"/>
          </p:cNvSpPr>
          <p:nvPr>
            <p:ph type="title"/>
          </p:nvPr>
        </p:nvSpPr>
        <p:spPr/>
        <p:txBody>
          <a:bodyPr/>
          <a:lstStyle/>
          <a:p>
            <a:r>
              <a:rPr lang="en-US" altLang="zh-CN" dirty="0"/>
              <a:t>Behavioral Patterns</a:t>
            </a:r>
            <a:endParaRPr lang="zh-CN" altLang="en-US" dirty="0"/>
          </a:p>
        </p:txBody>
      </p:sp>
      <p:sp>
        <p:nvSpPr>
          <p:cNvPr id="3" name="Content Placeholder 2">
            <a:extLst>
              <a:ext uri="{FF2B5EF4-FFF2-40B4-BE49-F238E27FC236}">
                <a16:creationId xmlns:a16="http://schemas.microsoft.com/office/drawing/2014/main" id="{95FFE4E5-FA94-4DB9-9E76-72FB285B496F}"/>
              </a:ext>
            </a:extLst>
          </p:cNvPr>
          <p:cNvSpPr>
            <a:spLocks noGrp="1"/>
          </p:cNvSpPr>
          <p:nvPr>
            <p:ph idx="1"/>
          </p:nvPr>
        </p:nvSpPr>
        <p:spPr>
          <a:xfrm>
            <a:off x="638827" y="1578429"/>
            <a:ext cx="10897644" cy="4517571"/>
          </a:xfrm>
        </p:spPr>
        <p:txBody>
          <a:bodyPr>
            <a:noAutofit/>
          </a:bodyPr>
          <a:lstStyle/>
          <a:p>
            <a:r>
              <a:rPr lang="en-US" altLang="zh-CN" b="1" dirty="0"/>
              <a:t>Chain of Responsibilities. </a:t>
            </a:r>
            <a:r>
              <a:rPr lang="en-US" altLang="zh-CN" dirty="0"/>
              <a:t>A chain of objects is created to deal with the request so that no request goes back unfulfilled</a:t>
            </a:r>
          </a:p>
          <a:p>
            <a:r>
              <a:rPr lang="en-US" altLang="zh-CN" b="1" dirty="0"/>
              <a:t>Command. </a:t>
            </a:r>
            <a:r>
              <a:rPr lang="en-US" altLang="zh-CN" dirty="0"/>
              <a:t>Command pattern deals with requests by hiding it inside an object as a command and send to the invoker object which then passes it to an appropriate object that can fulfill the request.</a:t>
            </a:r>
          </a:p>
          <a:p>
            <a:r>
              <a:rPr lang="en-US" altLang="zh-CN" b="1" dirty="0"/>
              <a:t>Interpreter. </a:t>
            </a:r>
            <a:r>
              <a:rPr lang="en-US" altLang="zh-CN" dirty="0"/>
              <a:t>Interpreter pattern is used for language or expression evaluation by creating an interface that tells the context for interpretation. </a:t>
            </a:r>
          </a:p>
          <a:p>
            <a:r>
              <a:rPr lang="en-US" altLang="zh-CN" b="1" dirty="0"/>
              <a:t>Iterator. </a:t>
            </a:r>
            <a:r>
              <a:rPr lang="en-US" altLang="zh-CN" dirty="0"/>
              <a:t>Iterator pattern is used to provide sequential access to a number elements present inside a collection object without any relevant information exchange.</a:t>
            </a:r>
          </a:p>
          <a:p>
            <a:endParaRPr lang="en-US" altLang="zh-CN" dirty="0"/>
          </a:p>
          <a:p>
            <a:endParaRPr lang="zh-CN" altLang="en-US" dirty="0"/>
          </a:p>
        </p:txBody>
      </p:sp>
    </p:spTree>
    <p:extLst>
      <p:ext uri="{BB962C8B-B14F-4D97-AF65-F5344CB8AC3E}">
        <p14:creationId xmlns:p14="http://schemas.microsoft.com/office/powerpoint/2010/main" val="2535249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normAutofit/>
          </a:bodyPr>
          <a:lstStyle/>
          <a:p>
            <a:pPr lvl="0"/>
            <a:r>
              <a:rPr lang="en-US" b="1" dirty="0"/>
              <a:t>Description of Strategy Pattern:</a:t>
            </a:r>
            <a:endParaRPr lang="en-US" sz="2000" dirty="0"/>
          </a:p>
          <a:p>
            <a:pPr lvl="1"/>
            <a:r>
              <a:rPr lang="en-US" dirty="0"/>
              <a:t>The Strategy pattern defines a family of algorithms, encapsulates each one, and makes them interchangeable. This pattern allows the algorithm to vary independently from the clients that use it.</a:t>
            </a:r>
            <a:endParaRPr lang="en-US" sz="1400" dirty="0"/>
          </a:p>
          <a:p>
            <a:r>
              <a:rPr lang="en-US" b="1" dirty="0"/>
              <a:t>Advantages of Using the Strategy Pattern:</a:t>
            </a:r>
            <a:endParaRPr lang="en-US" dirty="0"/>
          </a:p>
          <a:p>
            <a:pPr lvl="1"/>
            <a:r>
              <a:rPr lang="en-US" b="1" dirty="0"/>
              <a:t>Flexibility:</a:t>
            </a:r>
            <a:r>
              <a:rPr lang="en-US" dirty="0"/>
              <a:t> It allows the client to choose and change the sorting algorithm at runtime without altering the client code.</a:t>
            </a:r>
          </a:p>
          <a:p>
            <a:pPr lvl="1"/>
            <a:r>
              <a:rPr lang="en-US" b="1" dirty="0"/>
              <a:t>Maintainability:</a:t>
            </a:r>
            <a:r>
              <a:rPr lang="en-US" dirty="0"/>
              <a:t> New sorting strategies can be added easily without modifying existing classes, adhering to the Open/Closed Principle.</a:t>
            </a:r>
          </a:p>
          <a:p>
            <a:pPr lvl="1"/>
            <a:r>
              <a:rPr lang="en-US" b="1" dirty="0"/>
              <a:t>Reusability:</a:t>
            </a:r>
            <a:r>
              <a:rPr lang="en-US" dirty="0"/>
              <a:t> Different sorting strategies are encapsulated in their own classes, making them reusable across different context.</a:t>
            </a:r>
          </a:p>
          <a:p>
            <a:endParaRPr lang="en-US" dirty="0"/>
          </a:p>
        </p:txBody>
      </p:sp>
    </p:spTree>
    <p:extLst>
      <p:ext uri="{BB962C8B-B14F-4D97-AF65-F5344CB8AC3E}">
        <p14:creationId xmlns:p14="http://schemas.microsoft.com/office/powerpoint/2010/main" val="190169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002270" y="1825625"/>
            <a:ext cx="7473768" cy="3711720"/>
          </a:xfrm>
          <a:prstGeom prst="rect">
            <a:avLst/>
          </a:prstGeom>
        </p:spPr>
      </p:pic>
    </p:spTree>
    <p:extLst>
      <p:ext uri="{BB962C8B-B14F-4D97-AF65-F5344CB8AC3E}">
        <p14:creationId xmlns:p14="http://schemas.microsoft.com/office/powerpoint/2010/main" val="3135319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1429-758B-472A-B906-26EA2EC375C2}"/>
              </a:ext>
            </a:extLst>
          </p:cNvPr>
          <p:cNvSpPr>
            <a:spLocks noGrp="1"/>
          </p:cNvSpPr>
          <p:nvPr>
            <p:ph type="title"/>
          </p:nvPr>
        </p:nvSpPr>
        <p:spPr/>
        <p:txBody>
          <a:bodyPr/>
          <a:lstStyle/>
          <a:p>
            <a:r>
              <a:rPr lang="en-US" altLang="zh-CN" dirty="0"/>
              <a:t>State Pattern</a:t>
            </a:r>
            <a:endParaRPr lang="zh-CN" altLang="en-US" dirty="0"/>
          </a:p>
        </p:txBody>
      </p:sp>
      <p:sp>
        <p:nvSpPr>
          <p:cNvPr id="3" name="Content Placeholder 2">
            <a:extLst>
              <a:ext uri="{FF2B5EF4-FFF2-40B4-BE49-F238E27FC236}">
                <a16:creationId xmlns:a16="http://schemas.microsoft.com/office/drawing/2014/main" id="{AAC3C51B-6915-4DC4-A6EF-BC23C0F90FC7}"/>
              </a:ext>
            </a:extLst>
          </p:cNvPr>
          <p:cNvSpPr>
            <a:spLocks noGrp="1"/>
          </p:cNvSpPr>
          <p:nvPr>
            <p:ph idx="1"/>
          </p:nvPr>
        </p:nvSpPr>
        <p:spPr/>
        <p:txBody>
          <a:bodyPr>
            <a:normAutofit/>
          </a:bodyPr>
          <a:lstStyle/>
          <a:p>
            <a:r>
              <a:rPr lang="en-US" altLang="zh-CN" dirty="0"/>
              <a:t>The State pattern is a </a:t>
            </a:r>
            <a:r>
              <a:rPr lang="en-US" altLang="zh-CN" b="1" dirty="0"/>
              <a:t>behavioral </a:t>
            </a:r>
            <a:r>
              <a:rPr lang="en-US" altLang="zh-CN" dirty="0"/>
              <a:t>pattern - it's used to manage algorithms, relationships and responsibilities between objects.</a:t>
            </a:r>
          </a:p>
          <a:p>
            <a:r>
              <a:rPr lang="en-US" altLang="zh-CN" dirty="0"/>
              <a:t>The definition of State provided in the original Gang of Four book on Design Patterns states: </a:t>
            </a:r>
            <a:r>
              <a:rPr lang="en-US" altLang="zh-CN" i="1" dirty="0"/>
              <a:t>Allows an object to alter its behavior when its internal state changes. The object will appear to change its class.</a:t>
            </a:r>
            <a:endParaRPr lang="zh-CN" altLang="en-US" dirty="0"/>
          </a:p>
        </p:txBody>
      </p:sp>
    </p:spTree>
    <p:extLst>
      <p:ext uri="{BB962C8B-B14F-4D97-AF65-F5344CB8AC3E}">
        <p14:creationId xmlns:p14="http://schemas.microsoft.com/office/powerpoint/2010/main" val="2184485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BF0D-ADFD-4A40-9A04-6B17574651F8}"/>
              </a:ext>
            </a:extLst>
          </p:cNvPr>
          <p:cNvSpPr>
            <a:spLocks noGrp="1"/>
          </p:cNvSpPr>
          <p:nvPr>
            <p:ph type="title"/>
          </p:nvPr>
        </p:nvSpPr>
        <p:spPr/>
        <p:txBody>
          <a:bodyPr/>
          <a:lstStyle/>
          <a:p>
            <a:r>
              <a:rPr lang="en-US" altLang="zh-CN" dirty="0"/>
              <a:t>State Pattern – The Structure</a:t>
            </a:r>
            <a:endParaRPr lang="zh-CN" altLang="en-US" dirty="0"/>
          </a:p>
        </p:txBody>
      </p:sp>
      <p:sp>
        <p:nvSpPr>
          <p:cNvPr id="4" name="Rectangle 3">
            <a:extLst>
              <a:ext uri="{FF2B5EF4-FFF2-40B4-BE49-F238E27FC236}">
                <a16:creationId xmlns:a16="http://schemas.microsoft.com/office/drawing/2014/main" id="{DFC3A966-7BD3-4A39-99C1-CDE5D8FECE0F}"/>
              </a:ext>
            </a:extLst>
          </p:cNvPr>
          <p:cNvSpPr/>
          <p:nvPr/>
        </p:nvSpPr>
        <p:spPr>
          <a:xfrm>
            <a:off x="3136593" y="2068271"/>
            <a:ext cx="2081464" cy="38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Context</a:t>
            </a:r>
            <a:endParaRPr lang="zh-CN" altLang="en-US" dirty="0"/>
          </a:p>
        </p:txBody>
      </p:sp>
      <p:sp>
        <p:nvSpPr>
          <p:cNvPr id="5" name="Rectangle 4">
            <a:extLst>
              <a:ext uri="{FF2B5EF4-FFF2-40B4-BE49-F238E27FC236}">
                <a16:creationId xmlns:a16="http://schemas.microsoft.com/office/drawing/2014/main" id="{86887939-4267-400F-89C8-00EDAA783C75}"/>
              </a:ext>
            </a:extLst>
          </p:cNvPr>
          <p:cNvSpPr/>
          <p:nvPr/>
        </p:nvSpPr>
        <p:spPr>
          <a:xfrm>
            <a:off x="3136593" y="2455348"/>
            <a:ext cx="2081464" cy="8925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altLang="zh-CN" dirty="0"/>
              <a:t>-state</a:t>
            </a:r>
          </a:p>
          <a:p>
            <a:r>
              <a:rPr lang="en-US" altLang="zh-CN" dirty="0"/>
              <a:t>+request()</a:t>
            </a:r>
          </a:p>
          <a:p>
            <a:r>
              <a:rPr lang="en-US" altLang="zh-CN" dirty="0"/>
              <a:t>+</a:t>
            </a:r>
            <a:r>
              <a:rPr lang="en-US" altLang="zh-CN" dirty="0" err="1"/>
              <a:t>setState</a:t>
            </a:r>
            <a:r>
              <a:rPr lang="en-US" altLang="zh-CN" dirty="0"/>
              <a:t>(state)</a:t>
            </a:r>
            <a:endParaRPr lang="zh-CN" altLang="en-US" dirty="0"/>
          </a:p>
        </p:txBody>
      </p:sp>
      <p:sp>
        <p:nvSpPr>
          <p:cNvPr id="6" name="Rectangle 5">
            <a:extLst>
              <a:ext uri="{FF2B5EF4-FFF2-40B4-BE49-F238E27FC236}">
                <a16:creationId xmlns:a16="http://schemas.microsoft.com/office/drawing/2014/main" id="{B2F79F6E-E7BE-4B3C-B795-62AE113106E0}"/>
              </a:ext>
            </a:extLst>
          </p:cNvPr>
          <p:cNvSpPr/>
          <p:nvPr/>
        </p:nvSpPr>
        <p:spPr>
          <a:xfrm>
            <a:off x="6489323" y="1991663"/>
            <a:ext cx="1480992" cy="532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&lt;interface&gt;</a:t>
            </a:r>
          </a:p>
          <a:p>
            <a:pPr algn="ctr"/>
            <a:r>
              <a:rPr lang="en-US" altLang="zh-CN" dirty="0"/>
              <a:t>State</a:t>
            </a:r>
            <a:endParaRPr lang="zh-CN" altLang="en-US" dirty="0"/>
          </a:p>
        </p:txBody>
      </p:sp>
      <p:sp>
        <p:nvSpPr>
          <p:cNvPr id="7" name="Rectangle 6">
            <a:extLst>
              <a:ext uri="{FF2B5EF4-FFF2-40B4-BE49-F238E27FC236}">
                <a16:creationId xmlns:a16="http://schemas.microsoft.com/office/drawing/2014/main" id="{4B1F7E70-2662-4FA7-B44E-F6DBE902CEFD}"/>
              </a:ext>
            </a:extLst>
          </p:cNvPr>
          <p:cNvSpPr/>
          <p:nvPr/>
        </p:nvSpPr>
        <p:spPr>
          <a:xfrm>
            <a:off x="6489322" y="2523950"/>
            <a:ext cx="1480992" cy="7433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+handle()</a:t>
            </a:r>
            <a:endParaRPr lang="zh-CN" altLang="en-US" dirty="0"/>
          </a:p>
        </p:txBody>
      </p:sp>
      <p:sp>
        <p:nvSpPr>
          <p:cNvPr id="8" name="Rectangle 7">
            <a:extLst>
              <a:ext uri="{FF2B5EF4-FFF2-40B4-BE49-F238E27FC236}">
                <a16:creationId xmlns:a16="http://schemas.microsoft.com/office/drawing/2014/main" id="{2C5FD9A0-FF94-484D-A206-D7A4E735D318}"/>
              </a:ext>
            </a:extLst>
          </p:cNvPr>
          <p:cNvSpPr/>
          <p:nvPr/>
        </p:nvSpPr>
        <p:spPr>
          <a:xfrm>
            <a:off x="3833374" y="4421003"/>
            <a:ext cx="1811036" cy="38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ConcreteState</a:t>
            </a:r>
            <a:r>
              <a:rPr lang="en-US" altLang="zh-CN" dirty="0"/>
              <a:t> 1</a:t>
            </a:r>
            <a:endParaRPr lang="zh-CN" altLang="en-US" dirty="0"/>
          </a:p>
        </p:txBody>
      </p:sp>
      <p:sp>
        <p:nvSpPr>
          <p:cNvPr id="9" name="Rectangle 8">
            <a:extLst>
              <a:ext uri="{FF2B5EF4-FFF2-40B4-BE49-F238E27FC236}">
                <a16:creationId xmlns:a16="http://schemas.microsoft.com/office/drawing/2014/main" id="{FE867105-0E37-43E3-871F-70C78A3E36CE}"/>
              </a:ext>
            </a:extLst>
          </p:cNvPr>
          <p:cNvSpPr/>
          <p:nvPr/>
        </p:nvSpPr>
        <p:spPr>
          <a:xfrm>
            <a:off x="3833374" y="4808080"/>
            <a:ext cx="1811035" cy="7433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+handle()</a:t>
            </a:r>
            <a:endParaRPr lang="zh-CN" altLang="en-US" dirty="0"/>
          </a:p>
        </p:txBody>
      </p:sp>
      <p:sp>
        <p:nvSpPr>
          <p:cNvPr id="10" name="Rectangle 9">
            <a:extLst>
              <a:ext uri="{FF2B5EF4-FFF2-40B4-BE49-F238E27FC236}">
                <a16:creationId xmlns:a16="http://schemas.microsoft.com/office/drawing/2014/main" id="{BBB80537-E026-4AF4-B65E-0E07194EA89E}"/>
              </a:ext>
            </a:extLst>
          </p:cNvPr>
          <p:cNvSpPr/>
          <p:nvPr/>
        </p:nvSpPr>
        <p:spPr>
          <a:xfrm>
            <a:off x="6638282" y="4421003"/>
            <a:ext cx="1811036" cy="3870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ConcreteState</a:t>
            </a:r>
            <a:r>
              <a:rPr lang="en-US" altLang="zh-CN" dirty="0"/>
              <a:t> 2</a:t>
            </a:r>
            <a:endParaRPr lang="zh-CN" altLang="en-US" dirty="0"/>
          </a:p>
        </p:txBody>
      </p:sp>
      <p:sp>
        <p:nvSpPr>
          <p:cNvPr id="11" name="Rectangle 10">
            <a:extLst>
              <a:ext uri="{FF2B5EF4-FFF2-40B4-BE49-F238E27FC236}">
                <a16:creationId xmlns:a16="http://schemas.microsoft.com/office/drawing/2014/main" id="{857397F8-2B65-4ED7-B883-303E40A2E6A8}"/>
              </a:ext>
            </a:extLst>
          </p:cNvPr>
          <p:cNvSpPr/>
          <p:nvPr/>
        </p:nvSpPr>
        <p:spPr>
          <a:xfrm>
            <a:off x="6638281" y="4808080"/>
            <a:ext cx="1811034" cy="7433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+handle()</a:t>
            </a:r>
            <a:endParaRPr lang="zh-CN" altLang="en-US" dirty="0"/>
          </a:p>
        </p:txBody>
      </p:sp>
      <p:sp>
        <p:nvSpPr>
          <p:cNvPr id="12" name="Diamond 11">
            <a:extLst>
              <a:ext uri="{FF2B5EF4-FFF2-40B4-BE49-F238E27FC236}">
                <a16:creationId xmlns:a16="http://schemas.microsoft.com/office/drawing/2014/main" id="{FC729274-D05F-47E8-ABEE-3CFACAD8D229}"/>
              </a:ext>
            </a:extLst>
          </p:cNvPr>
          <p:cNvSpPr/>
          <p:nvPr/>
        </p:nvSpPr>
        <p:spPr>
          <a:xfrm>
            <a:off x="5223674" y="2773764"/>
            <a:ext cx="235613" cy="230003"/>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4" name="Straight Connector 13">
            <a:extLst>
              <a:ext uri="{FF2B5EF4-FFF2-40B4-BE49-F238E27FC236}">
                <a16:creationId xmlns:a16="http://schemas.microsoft.com/office/drawing/2014/main" id="{525CDB57-D642-4A74-BD8F-2CEEEEFB84BE}"/>
              </a:ext>
            </a:extLst>
          </p:cNvPr>
          <p:cNvCxnSpPr>
            <a:stCxn id="5" idx="3"/>
            <a:endCxn id="7" idx="1"/>
          </p:cNvCxnSpPr>
          <p:nvPr/>
        </p:nvCxnSpPr>
        <p:spPr>
          <a:xfrm flipV="1">
            <a:off x="5218057" y="2895601"/>
            <a:ext cx="1271265" cy="6038"/>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9EAB00E7-1FE5-4283-A3F1-1BADE35BEF66}"/>
              </a:ext>
            </a:extLst>
          </p:cNvPr>
          <p:cNvCxnSpPr>
            <a:stCxn id="8" idx="0"/>
            <a:endCxn id="7" idx="2"/>
          </p:cNvCxnSpPr>
          <p:nvPr/>
        </p:nvCxnSpPr>
        <p:spPr>
          <a:xfrm rot="5400000" flipH="1" flipV="1">
            <a:off x="5407479" y="2598664"/>
            <a:ext cx="1153752" cy="249092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BE07483D-101C-4DAF-90B7-5F66EB7E8D41}"/>
              </a:ext>
            </a:extLst>
          </p:cNvPr>
          <p:cNvCxnSpPr>
            <a:stCxn id="10" idx="0"/>
          </p:cNvCxnSpPr>
          <p:nvPr/>
        </p:nvCxnSpPr>
        <p:spPr>
          <a:xfrm rot="16200000" flipV="1">
            <a:off x="7076077" y="3953280"/>
            <a:ext cx="621464" cy="313982"/>
          </a:xfrm>
          <a:prstGeom prst="bentConnector3">
            <a:avLst>
              <a:gd name="adj1" fmla="val 92425"/>
            </a:avLst>
          </a:prstGeom>
          <a:ln w="19050"/>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3136593" y="2773764"/>
            <a:ext cx="2081464"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9157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BF0D-ADFD-4A40-9A04-6B17574651F8}"/>
              </a:ext>
            </a:extLst>
          </p:cNvPr>
          <p:cNvSpPr>
            <a:spLocks noGrp="1"/>
          </p:cNvSpPr>
          <p:nvPr>
            <p:ph type="title"/>
          </p:nvPr>
        </p:nvSpPr>
        <p:spPr/>
        <p:txBody>
          <a:bodyPr/>
          <a:lstStyle/>
          <a:p>
            <a:r>
              <a:rPr lang="en-US" altLang="zh-CN" dirty="0"/>
              <a:t>Key Components</a:t>
            </a:r>
            <a:endParaRPr lang="zh-CN" altLang="en-US" dirty="0"/>
          </a:p>
        </p:txBody>
      </p:sp>
      <p:sp>
        <p:nvSpPr>
          <p:cNvPr id="3" name="Content Placeholder 2">
            <a:extLst>
              <a:ext uri="{FF2B5EF4-FFF2-40B4-BE49-F238E27FC236}">
                <a16:creationId xmlns:a16="http://schemas.microsoft.com/office/drawing/2014/main" id="{6E885D42-E094-4CAA-BB36-56B774A657AB}"/>
              </a:ext>
            </a:extLst>
          </p:cNvPr>
          <p:cNvSpPr>
            <a:spLocks noGrp="1"/>
          </p:cNvSpPr>
          <p:nvPr>
            <p:ph idx="1"/>
          </p:nvPr>
        </p:nvSpPr>
        <p:spPr>
          <a:xfrm>
            <a:off x="363254" y="1690689"/>
            <a:ext cx="10335226" cy="4906456"/>
          </a:xfrm>
        </p:spPr>
        <p:txBody>
          <a:bodyPr>
            <a:noAutofit/>
          </a:bodyPr>
          <a:lstStyle/>
          <a:p>
            <a:r>
              <a:rPr lang="en-US" sz="2400" b="1" dirty="0"/>
              <a:t>Context </a:t>
            </a:r>
            <a:r>
              <a:rPr lang="en-US" sz="2400" dirty="0"/>
              <a:t>stores a reference to one of the concrete state objects and delegates to it all the state-specific work. The context communicates with the state object via the state interface. The context exposes a setter for passing it a new state object. </a:t>
            </a:r>
            <a:endParaRPr lang="en-US" altLang="zh-CN" sz="2400" dirty="0"/>
          </a:p>
          <a:p>
            <a:r>
              <a:rPr lang="en-US" altLang="zh-CN" sz="2400" dirty="0"/>
              <a:t>The </a:t>
            </a:r>
            <a:r>
              <a:rPr lang="en-US" altLang="zh-CN" sz="2400" b="1" dirty="0"/>
              <a:t>State </a:t>
            </a:r>
            <a:r>
              <a:rPr lang="en-US" altLang="zh-CN" sz="2400" dirty="0"/>
              <a:t>interface defines a common interface for all concrete states, encapsulating all behavior associated with a particular state. </a:t>
            </a:r>
          </a:p>
          <a:p>
            <a:r>
              <a:rPr lang="en-US" sz="2400" b="1" dirty="0"/>
              <a:t>Concrete States </a:t>
            </a:r>
            <a:r>
              <a:rPr lang="en-US" sz="2400" dirty="0"/>
              <a:t>provide their own implementations for the state-specific methods. To avoid duplication of similar code across multiple states, you may provide intermediate abstract classes that encapsulate some common behavior. </a:t>
            </a:r>
          </a:p>
          <a:p>
            <a:r>
              <a:rPr lang="en-US" sz="2400" dirty="0"/>
              <a:t>Both context and concrete states can set the next state of the context and perform the actual state transition by replacing the state object linked to the context. </a:t>
            </a:r>
            <a:endParaRPr lang="en-US" sz="2400" dirty="0">
              <a:effectLst/>
            </a:endParaRPr>
          </a:p>
        </p:txBody>
      </p:sp>
    </p:spTree>
    <p:extLst>
      <p:ext uri="{BB962C8B-B14F-4D97-AF65-F5344CB8AC3E}">
        <p14:creationId xmlns:p14="http://schemas.microsoft.com/office/powerpoint/2010/main" val="216930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F2FA-A2C9-4A0F-9B7D-F4C9B096B112}"/>
              </a:ext>
            </a:extLst>
          </p:cNvPr>
          <p:cNvSpPr>
            <a:spLocks noGrp="1"/>
          </p:cNvSpPr>
          <p:nvPr>
            <p:ph type="title"/>
          </p:nvPr>
        </p:nvSpPr>
        <p:spPr>
          <a:xfrm>
            <a:off x="340457" y="459104"/>
            <a:ext cx="3781357" cy="1188720"/>
          </a:xfrm>
        </p:spPr>
        <p:txBody>
          <a:bodyPr/>
          <a:lstStyle/>
          <a:p>
            <a:r>
              <a:rPr lang="en-US" altLang="zh-CN" dirty="0"/>
              <a:t>MP3 Example</a:t>
            </a:r>
            <a:endParaRPr lang="zh-CN" altLang="en-US" dirty="0"/>
          </a:p>
        </p:txBody>
      </p:sp>
      <p:sp>
        <p:nvSpPr>
          <p:cNvPr id="3" name="Content Placeholder 2">
            <a:extLst>
              <a:ext uri="{FF2B5EF4-FFF2-40B4-BE49-F238E27FC236}">
                <a16:creationId xmlns:a16="http://schemas.microsoft.com/office/drawing/2014/main" id="{BA47AE39-5892-4279-A7AC-0FE70808F0A2}"/>
              </a:ext>
            </a:extLst>
          </p:cNvPr>
          <p:cNvSpPr>
            <a:spLocks noGrp="1"/>
          </p:cNvSpPr>
          <p:nvPr>
            <p:ph idx="1"/>
          </p:nvPr>
        </p:nvSpPr>
        <p:spPr/>
        <p:txBody>
          <a:bodyPr/>
          <a:lstStyle/>
          <a:p>
            <a:endParaRPr lang="zh-CN" altLang="en-US" dirty="0"/>
          </a:p>
        </p:txBody>
      </p:sp>
      <p:pic>
        <p:nvPicPr>
          <p:cNvPr id="4" name="Picture 3"/>
          <p:cNvPicPr>
            <a:picLocks noChangeAspect="1"/>
          </p:cNvPicPr>
          <p:nvPr/>
        </p:nvPicPr>
        <p:blipFill>
          <a:blip r:embed="rId2"/>
          <a:stretch>
            <a:fillRect/>
          </a:stretch>
        </p:blipFill>
        <p:spPr>
          <a:xfrm>
            <a:off x="4294404" y="345117"/>
            <a:ext cx="7217420" cy="6381360"/>
          </a:xfrm>
          <a:prstGeom prst="rect">
            <a:avLst/>
          </a:prstGeom>
        </p:spPr>
      </p:pic>
    </p:spTree>
    <p:extLst>
      <p:ext uri="{BB962C8B-B14F-4D97-AF65-F5344CB8AC3E}">
        <p14:creationId xmlns:p14="http://schemas.microsoft.com/office/powerpoint/2010/main" val="11268054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47AE39-5892-4279-A7AC-0FE70808F0A2}"/>
              </a:ext>
            </a:extLst>
          </p:cNvPr>
          <p:cNvSpPr>
            <a:spLocks noGrp="1"/>
          </p:cNvSpPr>
          <p:nvPr>
            <p:ph idx="1"/>
          </p:nvPr>
        </p:nvSpPr>
        <p:spPr/>
        <p:txBody>
          <a:bodyPr/>
          <a:lstStyle/>
          <a:p>
            <a:endParaRPr lang="zh-CN" altLang="en-US" dirty="0"/>
          </a:p>
        </p:txBody>
      </p:sp>
      <p:pic>
        <p:nvPicPr>
          <p:cNvPr id="8" name="Picture 7"/>
          <p:cNvPicPr>
            <a:picLocks noChangeAspect="1"/>
          </p:cNvPicPr>
          <p:nvPr/>
        </p:nvPicPr>
        <p:blipFill>
          <a:blip r:embed="rId2"/>
          <a:stretch>
            <a:fillRect/>
          </a:stretch>
        </p:blipFill>
        <p:spPr>
          <a:xfrm>
            <a:off x="1235276" y="229644"/>
            <a:ext cx="9721448" cy="166178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p:cNvPicPr>
            <a:picLocks noChangeAspect="1"/>
          </p:cNvPicPr>
          <p:nvPr/>
        </p:nvPicPr>
        <p:blipFill>
          <a:blip r:embed="rId3"/>
          <a:stretch>
            <a:fillRect/>
          </a:stretch>
        </p:blipFill>
        <p:spPr>
          <a:xfrm>
            <a:off x="1235276" y="2018918"/>
            <a:ext cx="9716918" cy="241529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0" name="Picture 9"/>
          <p:cNvPicPr>
            <a:picLocks noChangeAspect="1"/>
          </p:cNvPicPr>
          <p:nvPr/>
        </p:nvPicPr>
        <p:blipFill>
          <a:blip r:embed="rId4"/>
          <a:stretch>
            <a:fillRect/>
          </a:stretch>
        </p:blipFill>
        <p:spPr>
          <a:xfrm>
            <a:off x="1235276" y="4561700"/>
            <a:ext cx="9716918" cy="2209207"/>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40591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88541" y="2153412"/>
            <a:ext cx="11598481" cy="330359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589094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System</a:t>
            </a:r>
          </a:p>
        </p:txBody>
      </p:sp>
      <p:sp>
        <p:nvSpPr>
          <p:cNvPr id="3" name="Content Placeholder 2"/>
          <p:cNvSpPr>
            <a:spLocks noGrp="1"/>
          </p:cNvSpPr>
          <p:nvPr>
            <p:ph idx="1"/>
          </p:nvPr>
        </p:nvSpPr>
        <p:spPr/>
        <p:txBody>
          <a:bodyPr>
            <a:normAutofit/>
          </a:bodyPr>
          <a:lstStyle/>
          <a:p>
            <a:r>
              <a:rPr lang="en-US" dirty="0"/>
              <a:t>One complex scenario where State Design Pattern can be beneficial is a workflow system. A workflow includes a number of processes that usually occurs in a sequence, where each process has its own set of rules, responsibilities, and the transition to the next process.</a:t>
            </a:r>
          </a:p>
          <a:p>
            <a:r>
              <a:rPr lang="en-US" dirty="0"/>
              <a:t>For instance, let's consider a Document Approval System where a document goes through several states:</a:t>
            </a:r>
          </a:p>
          <a:p>
            <a:pPr lvl="1"/>
            <a:r>
              <a:rPr lang="en-US" altLang="en-US" dirty="0"/>
              <a:t>Draft, Review, Approve, Disapprove</a:t>
            </a:r>
            <a:endParaRPr lang="en-US" dirty="0"/>
          </a:p>
        </p:txBody>
      </p:sp>
    </p:spTree>
    <p:extLst>
      <p:ext uri="{BB962C8B-B14F-4D97-AF65-F5344CB8AC3E}">
        <p14:creationId xmlns:p14="http://schemas.microsoft.com/office/powerpoint/2010/main" val="42371913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5</a:t>
            </a:r>
          </a:p>
        </p:txBody>
      </p:sp>
      <p:sp>
        <p:nvSpPr>
          <p:cNvPr id="3" name="Content Placeholder 2"/>
          <p:cNvSpPr>
            <a:spLocks noGrp="1"/>
          </p:cNvSpPr>
          <p:nvPr>
            <p:ph idx="1"/>
          </p:nvPr>
        </p:nvSpPr>
        <p:spPr/>
        <p:txBody>
          <a:bodyPr/>
          <a:lstStyle/>
          <a:p>
            <a:r>
              <a:rPr lang="en-US" dirty="0"/>
              <a:t>Draw a class diagram for the following workflow program.</a:t>
            </a:r>
          </a:p>
        </p:txBody>
      </p:sp>
    </p:spTree>
    <p:extLst>
      <p:ext uri="{BB962C8B-B14F-4D97-AF65-F5344CB8AC3E}">
        <p14:creationId xmlns:p14="http://schemas.microsoft.com/office/powerpoint/2010/main" val="4161531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4B27-E97A-4673-BEA2-22153DB06F72}"/>
              </a:ext>
            </a:extLst>
          </p:cNvPr>
          <p:cNvSpPr>
            <a:spLocks noGrp="1"/>
          </p:cNvSpPr>
          <p:nvPr>
            <p:ph type="title"/>
          </p:nvPr>
        </p:nvSpPr>
        <p:spPr>
          <a:xfrm>
            <a:off x="543850" y="413359"/>
            <a:ext cx="7729728" cy="1188720"/>
          </a:xfrm>
        </p:spPr>
        <p:txBody>
          <a:bodyPr/>
          <a:lstStyle/>
          <a:p>
            <a:r>
              <a:rPr lang="en-US" altLang="zh-CN" dirty="0"/>
              <a:t>Behavioral Patterns</a:t>
            </a:r>
            <a:endParaRPr lang="zh-CN" altLang="en-US" dirty="0"/>
          </a:p>
        </p:txBody>
      </p:sp>
      <p:sp>
        <p:nvSpPr>
          <p:cNvPr id="3" name="Content Placeholder 2">
            <a:extLst>
              <a:ext uri="{FF2B5EF4-FFF2-40B4-BE49-F238E27FC236}">
                <a16:creationId xmlns:a16="http://schemas.microsoft.com/office/drawing/2014/main" id="{95FFE4E5-FA94-4DB9-9E76-72FB285B496F}"/>
              </a:ext>
            </a:extLst>
          </p:cNvPr>
          <p:cNvSpPr>
            <a:spLocks noGrp="1"/>
          </p:cNvSpPr>
          <p:nvPr>
            <p:ph idx="1"/>
          </p:nvPr>
        </p:nvSpPr>
        <p:spPr>
          <a:xfrm>
            <a:off x="277660" y="2002037"/>
            <a:ext cx="11636680" cy="4442604"/>
          </a:xfrm>
        </p:spPr>
        <p:txBody>
          <a:bodyPr>
            <a:noAutofit/>
          </a:bodyPr>
          <a:lstStyle/>
          <a:p>
            <a:r>
              <a:rPr lang="en-US" altLang="zh-CN" b="1" dirty="0"/>
              <a:t>State. </a:t>
            </a:r>
            <a:r>
              <a:rPr lang="en-US" altLang="zh-CN" dirty="0"/>
              <a:t>In State pattern, the behavior of a class varies with its state and is thus represented by the context object.</a:t>
            </a:r>
          </a:p>
          <a:p>
            <a:r>
              <a:rPr lang="en-US" altLang="zh-CN" b="1" dirty="0"/>
              <a:t>Strategy. </a:t>
            </a:r>
            <a:r>
              <a:rPr lang="en-US" altLang="zh-CN" dirty="0"/>
              <a:t>Strategy pattern deals with the change in class behavior at runtime. The objects consist of strategies and the context object judges the behavior at runtime of each strategy.</a:t>
            </a:r>
          </a:p>
          <a:p>
            <a:r>
              <a:rPr lang="en-US" altLang="zh-CN" b="1" dirty="0"/>
              <a:t>Visitor. </a:t>
            </a:r>
            <a:r>
              <a:rPr lang="en-US" altLang="zh-CN" dirty="0"/>
              <a:t>A Visitor performs a set of operations on an element class and changes its behavior of execution. Thus, the variance in the behavior of element class is dependent on the change in visitor class.</a:t>
            </a:r>
          </a:p>
          <a:p>
            <a:pPr marL="0" indent="0">
              <a:buNone/>
            </a:pPr>
            <a:endParaRPr lang="en-US" altLang="zh-CN" dirty="0"/>
          </a:p>
        </p:txBody>
      </p:sp>
    </p:spTree>
    <p:extLst>
      <p:ext uri="{BB962C8B-B14F-4D97-AF65-F5344CB8AC3E}">
        <p14:creationId xmlns:p14="http://schemas.microsoft.com/office/powerpoint/2010/main" val="28079275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93370" y="230188"/>
            <a:ext cx="3924300" cy="11525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293370" y="1690688"/>
            <a:ext cx="10601325"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234449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40215" y="365125"/>
            <a:ext cx="8086725" cy="4257675"/>
          </a:xfrm>
          <a:prstGeom prst="rect">
            <a:avLst/>
          </a:prstGeom>
          <a:ln>
            <a:noFill/>
          </a:ln>
          <a:effectLst>
            <a:outerShdw blurRad="292100" dist="139700" dir="2700000" algn="tl" rotWithShape="0">
              <a:srgbClr val="333333">
                <a:alpha val="65000"/>
              </a:srgbClr>
            </a:outerShdw>
          </a:effectLst>
        </p:spPr>
      </p:pic>
      <p:pic>
        <p:nvPicPr>
          <p:cNvPr id="5" name="Content Placeholder 4"/>
          <p:cNvPicPr>
            <a:picLocks noGrp="1" noChangeAspect="1"/>
          </p:cNvPicPr>
          <p:nvPr>
            <p:ph idx="1"/>
          </p:nvPr>
        </p:nvPicPr>
        <p:blipFill>
          <a:blip r:embed="rId3"/>
          <a:stretch>
            <a:fillRect/>
          </a:stretch>
        </p:blipFill>
        <p:spPr>
          <a:xfrm>
            <a:off x="1323975" y="1690688"/>
            <a:ext cx="8629650" cy="3905250"/>
          </a:xfrm>
          <a:prstGeom prst="rect">
            <a:avLst/>
          </a:prstGeom>
          <a:ln>
            <a:noFill/>
          </a:ln>
          <a:effectLst>
            <a:outerShdw blurRad="292100" dist="139700" dir="2700000" algn="tl" rotWithShape="0">
              <a:srgbClr val="333333">
                <a:alpha val="65000"/>
              </a:srgbClr>
            </a:outerShdw>
          </a:effectLst>
        </p:spPr>
      </p:pic>
      <p:pic>
        <p:nvPicPr>
          <p:cNvPr id="6" name="Picture 5"/>
          <p:cNvPicPr>
            <a:picLocks noChangeAspect="1"/>
          </p:cNvPicPr>
          <p:nvPr/>
        </p:nvPicPr>
        <p:blipFill>
          <a:blip r:embed="rId4"/>
          <a:stretch>
            <a:fillRect/>
          </a:stretch>
        </p:blipFill>
        <p:spPr>
          <a:xfrm>
            <a:off x="2604827" y="2636837"/>
            <a:ext cx="9010650" cy="3971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527800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06816" y="721561"/>
            <a:ext cx="5076825" cy="5381625"/>
          </a:xfrm>
          <a:prstGeom prst="rect">
            <a:avLst/>
          </a:prstGeom>
          <a:ln>
            <a:noFill/>
          </a:ln>
          <a:effectLst>
            <a:outerShdw blurRad="292100" dist="139700" dir="2700000" algn="tl" rotWithShape="0">
              <a:srgbClr val="333333">
                <a:alpha val="65000"/>
              </a:srgbClr>
            </a:outerShdw>
          </a:effectLst>
        </p:spPr>
      </p:pic>
      <p:pic>
        <p:nvPicPr>
          <p:cNvPr id="5" name="Picture 4"/>
          <p:cNvPicPr>
            <a:picLocks noChangeAspect="1"/>
          </p:cNvPicPr>
          <p:nvPr/>
        </p:nvPicPr>
        <p:blipFill>
          <a:blip r:embed="rId3"/>
          <a:stretch>
            <a:fillRect/>
          </a:stretch>
        </p:blipFill>
        <p:spPr>
          <a:xfrm>
            <a:off x="6272992" y="721561"/>
            <a:ext cx="4533900" cy="48387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264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4" name="Rectangle 1"/>
          <p:cNvSpPr>
            <a:spLocks noGrp="1" noChangeArrowheads="1"/>
          </p:cNvSpPr>
          <p:nvPr>
            <p:ph idx="1"/>
          </p:nvPr>
        </p:nvSpPr>
        <p:spPr bwMode="auto">
          <a:xfrm>
            <a:off x="660399" y="2072785"/>
            <a:ext cx="10802852"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Organized Control Flow: The State pattern can improve control flow if a system often switches between a number of states in a complex manner.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Localize State-Specific Behavior: All state-related operation is coded into separate classes. This approach allows you to group the states' behaviors within corresponding state class itself.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State Transitions Explicit: State transitions can be made more explicit and predictable. The code is easier to read and understand.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Extensibility: New states can be added easily by just creating new state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Simplify Code: The State Pattern helps to clean up the code by eliminating large monolithic conditional blocks.</a:t>
            </a:r>
          </a:p>
        </p:txBody>
      </p:sp>
    </p:spTree>
    <p:extLst>
      <p:ext uri="{BB962C8B-B14F-4D97-AF65-F5344CB8AC3E}">
        <p14:creationId xmlns:p14="http://schemas.microsoft.com/office/powerpoint/2010/main" val="3632698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3860-CC80-3E40-AD8C-09BD330BEFB4}"/>
              </a:ext>
            </a:extLst>
          </p:cNvPr>
          <p:cNvSpPr>
            <a:spLocks noGrp="1"/>
          </p:cNvSpPr>
          <p:nvPr>
            <p:ph type="title"/>
          </p:nvPr>
        </p:nvSpPr>
        <p:spPr/>
        <p:txBody>
          <a:bodyPr/>
          <a:lstStyle/>
          <a:p>
            <a:r>
              <a:rPr lang="en-CN" dirty="0"/>
              <a:t>Application of State Pattern</a:t>
            </a:r>
          </a:p>
        </p:txBody>
      </p:sp>
      <p:sp>
        <p:nvSpPr>
          <p:cNvPr id="3" name="Content Placeholder 2">
            <a:extLst>
              <a:ext uri="{FF2B5EF4-FFF2-40B4-BE49-F238E27FC236}">
                <a16:creationId xmlns:a16="http://schemas.microsoft.com/office/drawing/2014/main" id="{86254013-8150-B444-89DF-9E207056C69B}"/>
              </a:ext>
            </a:extLst>
          </p:cNvPr>
          <p:cNvSpPr>
            <a:spLocks noGrp="1"/>
          </p:cNvSpPr>
          <p:nvPr>
            <p:ph idx="1"/>
          </p:nvPr>
        </p:nvSpPr>
        <p:spPr/>
        <p:txBody>
          <a:bodyPr/>
          <a:lstStyle/>
          <a:p>
            <a:r>
              <a:rPr lang="en-US" dirty="0"/>
              <a:t>Use the State pattern when you have an object that behaves differently depending on its current state, the number of states is enormous, and the state-specific code changes frequently. </a:t>
            </a:r>
            <a:endParaRPr lang="en-US" dirty="0">
              <a:effectLst/>
            </a:endParaRPr>
          </a:p>
          <a:p>
            <a:r>
              <a:rPr lang="en-US" dirty="0"/>
              <a:t>Use the pattern when you have a class polluted with massive conditionals that alter how the class behaves according to the current values of the class’s fields. </a:t>
            </a:r>
            <a:endParaRPr lang="en-US" dirty="0">
              <a:effectLst/>
            </a:endParaRPr>
          </a:p>
          <a:p>
            <a:r>
              <a:rPr lang="en-US" dirty="0"/>
              <a:t>Use State when you have a lot of duplicate code across similar states and transitions of a condition-based state machine. </a:t>
            </a:r>
            <a:endParaRPr lang="en-US" dirty="0">
              <a:effectLst/>
            </a:endParaRPr>
          </a:p>
        </p:txBody>
      </p:sp>
    </p:spTree>
    <p:extLst>
      <p:ext uri="{BB962C8B-B14F-4D97-AF65-F5344CB8AC3E}">
        <p14:creationId xmlns:p14="http://schemas.microsoft.com/office/powerpoint/2010/main" val="29239129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Exercise 6</a:t>
            </a:r>
            <a:endParaRPr lang="en-US" dirty="0"/>
          </a:p>
        </p:txBody>
      </p:sp>
      <p:sp>
        <p:nvSpPr>
          <p:cNvPr id="4" name="Rectangle 1"/>
          <p:cNvSpPr>
            <a:spLocks noGrp="1" noChangeArrowheads="1"/>
          </p:cNvSpPr>
          <p:nvPr>
            <p:ph idx="1"/>
          </p:nvPr>
        </p:nvSpPr>
        <p:spPr bwMode="auto">
          <a:xfrm>
            <a:off x="738447" y="1453417"/>
            <a:ext cx="1041723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traffic light commonly has three states: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 Vehicles must stop.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 Vehicles can go.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 Vehicles should prepare to stop, as it will turn red soon.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Here are the behaviors and transitions for these states:</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Red state, after a certain period, the state transitions to Green, allowing vehicles to go.</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Green state, after a certain period or if emergency conditions are noticed, the state transitions to Yellow as a signal to prepare for a stop.</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the Yellow state, after a brief period, the state transitions to Red, indicating the vehicles must stop.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Traffic Light object (Context) can contain a state reference to manage its current Traffic Light State (State). The State interface or abstract class declares the method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changeLight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changes the state of the traffic light object. The concrete state classes (Red, Green, Yellow) implement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changeLight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to dictate how state changes.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Solve the problem using State design pattern.</a:t>
            </a:r>
          </a:p>
        </p:txBody>
      </p:sp>
    </p:spTree>
    <p:extLst>
      <p:ext uri="{BB962C8B-B14F-4D97-AF65-F5344CB8AC3E}">
        <p14:creationId xmlns:p14="http://schemas.microsoft.com/office/powerpoint/2010/main" val="3075162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74B27-E97A-4673-BEA2-22153DB06F72}"/>
              </a:ext>
            </a:extLst>
          </p:cNvPr>
          <p:cNvSpPr>
            <a:spLocks noGrp="1"/>
          </p:cNvSpPr>
          <p:nvPr>
            <p:ph type="title"/>
          </p:nvPr>
        </p:nvSpPr>
        <p:spPr/>
        <p:txBody>
          <a:bodyPr/>
          <a:lstStyle/>
          <a:p>
            <a:r>
              <a:rPr lang="en-US" altLang="zh-CN" dirty="0"/>
              <a:t>Behavioral Patterns</a:t>
            </a:r>
            <a:endParaRPr lang="zh-CN" altLang="en-US" dirty="0"/>
          </a:p>
        </p:txBody>
      </p:sp>
      <p:sp>
        <p:nvSpPr>
          <p:cNvPr id="3" name="Content Placeholder 2">
            <a:extLst>
              <a:ext uri="{FF2B5EF4-FFF2-40B4-BE49-F238E27FC236}">
                <a16:creationId xmlns:a16="http://schemas.microsoft.com/office/drawing/2014/main" id="{95FFE4E5-FA94-4DB9-9E76-72FB285B496F}"/>
              </a:ext>
            </a:extLst>
          </p:cNvPr>
          <p:cNvSpPr>
            <a:spLocks noGrp="1"/>
          </p:cNvSpPr>
          <p:nvPr>
            <p:ph idx="1"/>
          </p:nvPr>
        </p:nvSpPr>
        <p:spPr>
          <a:xfrm>
            <a:off x="638827" y="1578429"/>
            <a:ext cx="10897644" cy="3298371"/>
          </a:xfrm>
        </p:spPr>
        <p:txBody>
          <a:bodyPr>
            <a:noAutofit/>
          </a:bodyPr>
          <a:lstStyle/>
          <a:p>
            <a:r>
              <a:rPr lang="en-US" altLang="zh-CN" b="1" dirty="0"/>
              <a:t>Mediator. </a:t>
            </a:r>
            <a:r>
              <a:rPr lang="en-US" altLang="zh-CN" dirty="0"/>
              <a:t>Mediator pattern provides easy communication through its mediator class that allows communication for several classes.</a:t>
            </a:r>
          </a:p>
          <a:p>
            <a:r>
              <a:rPr lang="en-US" altLang="zh-CN" dirty="0"/>
              <a:t> </a:t>
            </a:r>
            <a:r>
              <a:rPr lang="en-US" altLang="zh-CN" b="1" dirty="0"/>
              <a:t>Observer. </a:t>
            </a:r>
            <a:r>
              <a:rPr lang="en-US" altLang="zh-CN" dirty="0"/>
              <a:t>A One-to-Many relationship calls for the need of Observer pattern to check the relative dependencies of objects.</a:t>
            </a:r>
            <a:endParaRPr lang="en-US" altLang="zh-CN" b="1"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129585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Chain of Responsibilities</a:t>
            </a:r>
            <a:endParaRPr lang="en-US" dirty="0"/>
          </a:p>
        </p:txBody>
      </p:sp>
      <p:sp>
        <p:nvSpPr>
          <p:cNvPr id="3" name="Content Placeholder 2"/>
          <p:cNvSpPr>
            <a:spLocks noGrp="1"/>
          </p:cNvSpPr>
          <p:nvPr>
            <p:ph idx="1"/>
          </p:nvPr>
        </p:nvSpPr>
        <p:spPr/>
        <p:txBody>
          <a:bodyPr/>
          <a:lstStyle/>
          <a:p>
            <a:r>
              <a:rPr lang="en-US" dirty="0"/>
              <a:t>Request route from one service to the other.</a:t>
            </a:r>
          </a:p>
          <a:p>
            <a:r>
              <a:rPr lang="en-US" dirty="0"/>
              <a:t>Each service is responsible for one job function.</a:t>
            </a:r>
          </a:p>
        </p:txBody>
      </p:sp>
      <p:pic>
        <p:nvPicPr>
          <p:cNvPr id="4" name="Picture 3"/>
          <p:cNvPicPr>
            <a:picLocks noChangeAspect="1"/>
          </p:cNvPicPr>
          <p:nvPr/>
        </p:nvPicPr>
        <p:blipFill>
          <a:blip r:embed="rId2"/>
          <a:stretch>
            <a:fillRect/>
          </a:stretch>
        </p:blipFill>
        <p:spPr>
          <a:xfrm>
            <a:off x="2384324" y="3156511"/>
            <a:ext cx="7124094" cy="2338808"/>
          </a:xfrm>
          <a:prstGeom prst="rect">
            <a:avLst/>
          </a:prstGeom>
        </p:spPr>
      </p:pic>
    </p:spTree>
    <p:extLst>
      <p:ext uri="{BB962C8B-B14F-4D97-AF65-F5344CB8AC3E}">
        <p14:creationId xmlns:p14="http://schemas.microsoft.com/office/powerpoint/2010/main" val="4209766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Chain of Responsibilities Pattern</a:t>
            </a:r>
            <a:endParaRPr lang="en-US" dirty="0"/>
          </a:p>
        </p:txBody>
      </p:sp>
      <p:sp>
        <p:nvSpPr>
          <p:cNvPr id="3" name="Content Placeholder 2"/>
          <p:cNvSpPr>
            <a:spLocks noGrp="1"/>
          </p:cNvSpPr>
          <p:nvPr>
            <p:ph idx="1"/>
          </p:nvPr>
        </p:nvSpPr>
        <p:spPr>
          <a:xfrm>
            <a:off x="838200" y="4056611"/>
            <a:ext cx="10515600" cy="2277686"/>
          </a:xfrm>
        </p:spPr>
        <p:txBody>
          <a:bodyPr>
            <a:normAutofit/>
          </a:bodyPr>
          <a:lstStyle/>
          <a:p>
            <a:r>
              <a:rPr lang="en-US" altLang="zh-CN" dirty="0"/>
              <a:t>used to achieve loose coupling in software design where a request from client is passed to a chain of objects to process them.</a:t>
            </a:r>
          </a:p>
          <a:p>
            <a:r>
              <a:rPr lang="en-US" altLang="zh-CN" dirty="0"/>
              <a:t>Then the object in the chain will decide themselves who will be processing the request and whether the request is required to be sent to the next object in the chain or not.</a:t>
            </a:r>
            <a:endParaRPr lang="zh-CN" altLang="en-US" dirty="0"/>
          </a:p>
          <a:p>
            <a:endParaRPr lang="en-US" dirty="0"/>
          </a:p>
        </p:txBody>
      </p:sp>
      <p:pic>
        <p:nvPicPr>
          <p:cNvPr id="8" name="Picture 7"/>
          <p:cNvPicPr>
            <a:picLocks noChangeAspect="1"/>
          </p:cNvPicPr>
          <p:nvPr/>
        </p:nvPicPr>
        <p:blipFill>
          <a:blip r:embed="rId2"/>
          <a:stretch>
            <a:fillRect/>
          </a:stretch>
        </p:blipFill>
        <p:spPr>
          <a:xfrm>
            <a:off x="2812472" y="1690688"/>
            <a:ext cx="6567055" cy="2074391"/>
          </a:xfrm>
          <a:prstGeom prst="rect">
            <a:avLst/>
          </a:prstGeom>
        </p:spPr>
      </p:pic>
    </p:spTree>
    <p:extLst>
      <p:ext uri="{BB962C8B-B14F-4D97-AF65-F5344CB8AC3E}">
        <p14:creationId xmlns:p14="http://schemas.microsoft.com/office/powerpoint/2010/main" val="34629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7015-866A-44D6-86FC-1B439AB4B200}"/>
              </a:ext>
            </a:extLst>
          </p:cNvPr>
          <p:cNvSpPr>
            <a:spLocks noGrp="1"/>
          </p:cNvSpPr>
          <p:nvPr>
            <p:ph type="title"/>
          </p:nvPr>
        </p:nvSpPr>
        <p:spPr/>
        <p:txBody>
          <a:bodyPr/>
          <a:lstStyle/>
          <a:p>
            <a:r>
              <a:rPr lang="en-US" altLang="zh-CN" dirty="0"/>
              <a:t>Key Components</a:t>
            </a:r>
            <a:endParaRPr lang="zh-CN" altLang="en-US" dirty="0"/>
          </a:p>
        </p:txBody>
      </p:sp>
      <p:sp>
        <p:nvSpPr>
          <p:cNvPr id="3" name="Content Placeholder 2">
            <a:extLst>
              <a:ext uri="{FF2B5EF4-FFF2-40B4-BE49-F238E27FC236}">
                <a16:creationId xmlns:a16="http://schemas.microsoft.com/office/drawing/2014/main" id="{E4B6ADA7-BE10-410A-8C7F-F7DDE50959CD}"/>
              </a:ext>
            </a:extLst>
          </p:cNvPr>
          <p:cNvSpPr>
            <a:spLocks noGrp="1"/>
          </p:cNvSpPr>
          <p:nvPr>
            <p:ph idx="1"/>
          </p:nvPr>
        </p:nvSpPr>
        <p:spPr>
          <a:xfrm>
            <a:off x="506745" y="1690688"/>
            <a:ext cx="6523908" cy="4899908"/>
          </a:xfrm>
        </p:spPr>
        <p:txBody>
          <a:bodyPr>
            <a:noAutofit/>
          </a:bodyPr>
          <a:lstStyle/>
          <a:p>
            <a:r>
              <a:rPr lang="en-US" altLang="zh-CN" sz="2400" b="1" dirty="0"/>
              <a:t>Handler:</a:t>
            </a:r>
            <a:r>
              <a:rPr lang="en-US" altLang="zh-CN" sz="2400" dirty="0"/>
              <a:t> Define the interface for the method for handling request. Sometimes also define the interface for the method to set the next handler.</a:t>
            </a:r>
          </a:p>
          <a:p>
            <a:r>
              <a:rPr lang="en-US" altLang="zh-CN" sz="2400" b="1" dirty="0" err="1"/>
              <a:t>BaseHandler</a:t>
            </a:r>
            <a:r>
              <a:rPr lang="en-US" altLang="zh-CN" sz="2400" dirty="0"/>
              <a:t> : This is an optional abstract class. Base class of the concrete handlers. Usually define the boilerplate code common to all concrete handlers.</a:t>
            </a:r>
          </a:p>
          <a:p>
            <a:r>
              <a:rPr lang="en-US" altLang="zh-CN" sz="2400" b="1" dirty="0"/>
              <a:t>Concrete handlers</a:t>
            </a:r>
            <a:r>
              <a:rPr lang="en-US" altLang="zh-CN" sz="2400" dirty="0"/>
              <a:t> : These are actual handlers of the request chained in some sequential order. It contain the actual processing of the requests.</a:t>
            </a:r>
          </a:p>
          <a:p>
            <a:r>
              <a:rPr lang="en-US" altLang="zh-CN" sz="2400" b="1" dirty="0"/>
              <a:t>Client</a:t>
            </a:r>
            <a:r>
              <a:rPr lang="en-US" altLang="zh-CN" sz="2400" dirty="0"/>
              <a:t> : Originator of request and this will access the handler to handle it. It composes the chain of handlers statically or dynamically.</a:t>
            </a:r>
            <a:endParaRPr lang="zh-CN" altLang="en-US" sz="24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2127" y="1229888"/>
            <a:ext cx="3619500" cy="3905250"/>
          </a:xfrm>
          <a:prstGeom prst="rect">
            <a:avLst/>
          </a:prstGeom>
        </p:spPr>
      </p:pic>
    </p:spTree>
    <p:extLst>
      <p:ext uri="{BB962C8B-B14F-4D97-AF65-F5344CB8AC3E}">
        <p14:creationId xmlns:p14="http://schemas.microsoft.com/office/powerpoint/2010/main" val="814110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735D-07C1-4573-8512-8B22D42D462F}"/>
              </a:ext>
            </a:extLst>
          </p:cNvPr>
          <p:cNvSpPr>
            <a:spLocks noGrp="1"/>
          </p:cNvSpPr>
          <p:nvPr>
            <p:ph type="title"/>
          </p:nvPr>
        </p:nvSpPr>
        <p:spPr/>
        <p:txBody>
          <a:bodyPr>
            <a:normAutofit/>
          </a:bodyPr>
          <a:lstStyle/>
          <a:p>
            <a:r>
              <a:rPr lang="en-US" altLang="zh-CN" sz="3600" dirty="0"/>
              <a:t>User Authentication and Authorization Example</a:t>
            </a:r>
            <a:endParaRPr lang="zh-CN" altLang="en-US" sz="3600" dirty="0"/>
          </a:p>
        </p:txBody>
      </p:sp>
      <p:sp>
        <p:nvSpPr>
          <p:cNvPr id="3" name="Content Placeholder 2">
            <a:extLst>
              <a:ext uri="{FF2B5EF4-FFF2-40B4-BE49-F238E27FC236}">
                <a16:creationId xmlns:a16="http://schemas.microsoft.com/office/drawing/2014/main" id="{34D14AE6-8FF2-4343-8F6C-77B81294672B}"/>
              </a:ext>
            </a:extLst>
          </p:cNvPr>
          <p:cNvSpPr>
            <a:spLocks noGrp="1"/>
          </p:cNvSpPr>
          <p:nvPr>
            <p:ph idx="1"/>
          </p:nvPr>
        </p:nvSpPr>
        <p:spPr>
          <a:xfrm>
            <a:off x="300625" y="1589314"/>
            <a:ext cx="7340251" cy="4914306"/>
          </a:xfrm>
        </p:spPr>
        <p:txBody>
          <a:bodyPr>
            <a:noAutofit/>
          </a:bodyPr>
          <a:lstStyle/>
          <a:p>
            <a:r>
              <a:rPr lang="en-US" altLang="zh-CN" sz="2400" dirty="0"/>
              <a:t>The process to authenticate and authorize a user is as follow</a:t>
            </a:r>
          </a:p>
          <a:p>
            <a:pPr marL="914400" lvl="1" indent="-457200">
              <a:buFont typeface="+mj-lt"/>
              <a:buAutoNum type="arabicPeriod"/>
            </a:pPr>
            <a:r>
              <a:rPr lang="en-US" altLang="zh-CN" sz="2000" dirty="0"/>
              <a:t>Check that the user enter an existing username</a:t>
            </a:r>
          </a:p>
          <a:p>
            <a:pPr marL="914400" lvl="1" indent="-457200">
              <a:buFont typeface="+mj-lt"/>
              <a:buAutoNum type="arabicPeriod"/>
            </a:pPr>
            <a:r>
              <a:rPr lang="en-US" altLang="zh-CN" sz="2000" dirty="0"/>
              <a:t>Check that the user enter a corresponding password</a:t>
            </a:r>
          </a:p>
          <a:p>
            <a:pPr marL="914400" lvl="1" indent="-457200">
              <a:buFont typeface="+mj-lt"/>
              <a:buAutoNum type="arabicPeriod"/>
            </a:pPr>
            <a:r>
              <a:rPr lang="en-US" altLang="zh-CN" sz="2000" dirty="0"/>
              <a:t>Check the attached roles of the user</a:t>
            </a:r>
          </a:p>
          <a:p>
            <a:r>
              <a:rPr lang="en-US" altLang="zh-CN" sz="2400" dirty="0"/>
              <a:t>Use the Chain of Responsibility pattern to design the software.</a:t>
            </a:r>
            <a:endParaRPr lang="zh-CN" altLang="en-US" sz="2400" dirty="0"/>
          </a:p>
        </p:txBody>
      </p:sp>
      <p:grpSp>
        <p:nvGrpSpPr>
          <p:cNvPr id="8" name="Group 7">
            <a:extLst>
              <a:ext uri="{FF2B5EF4-FFF2-40B4-BE49-F238E27FC236}">
                <a16:creationId xmlns:a16="http://schemas.microsoft.com/office/drawing/2014/main" id="{E0E1563B-7506-4F25-8D37-D6D7520A0BD3}"/>
              </a:ext>
            </a:extLst>
          </p:cNvPr>
          <p:cNvGrpSpPr/>
          <p:nvPr/>
        </p:nvGrpSpPr>
        <p:grpSpPr>
          <a:xfrm>
            <a:off x="8091544" y="1831555"/>
            <a:ext cx="2647836" cy="4092829"/>
            <a:chOff x="8498868" y="2513198"/>
            <a:chExt cx="2647836" cy="4092829"/>
          </a:xfrm>
        </p:grpSpPr>
        <p:sp>
          <p:nvSpPr>
            <p:cNvPr id="4" name="Rectangle 3">
              <a:extLst>
                <a:ext uri="{FF2B5EF4-FFF2-40B4-BE49-F238E27FC236}">
                  <a16:creationId xmlns:a16="http://schemas.microsoft.com/office/drawing/2014/main" id="{DBDA34E6-9061-4AB7-ACE2-77080907B77C}"/>
                </a:ext>
              </a:extLst>
            </p:cNvPr>
            <p:cNvSpPr/>
            <p:nvPr/>
          </p:nvSpPr>
          <p:spPr>
            <a:xfrm>
              <a:off x="8498871" y="2513198"/>
              <a:ext cx="2647833" cy="7026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User Login</a:t>
              </a:r>
              <a:endParaRPr lang="zh-CN" altLang="en-US" dirty="0"/>
            </a:p>
          </p:txBody>
        </p:sp>
        <p:sp>
          <p:nvSpPr>
            <p:cNvPr id="5" name="Rectangle 4">
              <a:extLst>
                <a:ext uri="{FF2B5EF4-FFF2-40B4-BE49-F238E27FC236}">
                  <a16:creationId xmlns:a16="http://schemas.microsoft.com/office/drawing/2014/main" id="{9C9BED10-200B-47D8-8432-F86EB05C241B}"/>
                </a:ext>
              </a:extLst>
            </p:cNvPr>
            <p:cNvSpPr/>
            <p:nvPr/>
          </p:nvSpPr>
          <p:spPr>
            <a:xfrm>
              <a:off x="8498870" y="3652926"/>
              <a:ext cx="2647833" cy="7026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Check Username</a:t>
              </a:r>
              <a:endParaRPr lang="zh-CN" altLang="en-US" dirty="0"/>
            </a:p>
          </p:txBody>
        </p:sp>
        <p:sp>
          <p:nvSpPr>
            <p:cNvPr id="6" name="Rectangle 5">
              <a:extLst>
                <a:ext uri="{FF2B5EF4-FFF2-40B4-BE49-F238E27FC236}">
                  <a16:creationId xmlns:a16="http://schemas.microsoft.com/office/drawing/2014/main" id="{582134D0-35C0-40F2-AD6B-8662AA10B1C5}"/>
                </a:ext>
              </a:extLst>
            </p:cNvPr>
            <p:cNvSpPr/>
            <p:nvPr/>
          </p:nvSpPr>
          <p:spPr>
            <a:xfrm>
              <a:off x="8498869" y="4778162"/>
              <a:ext cx="2647833" cy="7026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Check Password</a:t>
              </a:r>
              <a:endParaRPr lang="zh-CN" altLang="en-US" dirty="0"/>
            </a:p>
          </p:txBody>
        </p:sp>
        <p:sp>
          <p:nvSpPr>
            <p:cNvPr id="7" name="Rectangle 6">
              <a:extLst>
                <a:ext uri="{FF2B5EF4-FFF2-40B4-BE49-F238E27FC236}">
                  <a16:creationId xmlns:a16="http://schemas.microsoft.com/office/drawing/2014/main" id="{0DF2D881-30B5-4FB8-80B5-E4EA6A81EFFA}"/>
                </a:ext>
              </a:extLst>
            </p:cNvPr>
            <p:cNvSpPr/>
            <p:nvPr/>
          </p:nvSpPr>
          <p:spPr>
            <a:xfrm>
              <a:off x="8498868" y="5903398"/>
              <a:ext cx="2647833" cy="7026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dirty="0"/>
                <a:t>Check Roles</a:t>
              </a:r>
              <a:endParaRPr lang="zh-CN" altLang="en-US" dirty="0"/>
            </a:p>
          </p:txBody>
        </p:sp>
        <p:cxnSp>
          <p:nvCxnSpPr>
            <p:cNvPr id="9" name="Straight Arrow Connector 8">
              <a:extLst>
                <a:ext uri="{FF2B5EF4-FFF2-40B4-BE49-F238E27FC236}">
                  <a16:creationId xmlns:a16="http://schemas.microsoft.com/office/drawing/2014/main" id="{E0254084-66EC-4864-9497-EA6AC50FF73E}"/>
                </a:ext>
              </a:extLst>
            </p:cNvPr>
            <p:cNvCxnSpPr>
              <a:stCxn id="4" idx="2"/>
              <a:endCxn id="5" idx="0"/>
            </p:cNvCxnSpPr>
            <p:nvPr/>
          </p:nvCxnSpPr>
          <p:spPr>
            <a:xfrm flipH="1">
              <a:off x="9822787" y="3215827"/>
              <a:ext cx="1" cy="4370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CBFA7C-CC5B-4BE6-A7B1-3C442D4055E6}"/>
                </a:ext>
              </a:extLst>
            </p:cNvPr>
            <p:cNvCxnSpPr/>
            <p:nvPr/>
          </p:nvCxnSpPr>
          <p:spPr>
            <a:xfrm flipH="1">
              <a:off x="9822783" y="4355555"/>
              <a:ext cx="1" cy="43709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59A1E8FB-A806-4F96-A68B-284EC279AFC4}"/>
                </a:ext>
              </a:extLst>
            </p:cNvPr>
            <p:cNvCxnSpPr/>
            <p:nvPr/>
          </p:nvCxnSpPr>
          <p:spPr>
            <a:xfrm flipH="1">
              <a:off x="9822783" y="5509598"/>
              <a:ext cx="1" cy="437099"/>
            </a:xfrm>
            <a:prstGeom prst="straightConnector1">
              <a:avLst/>
            </a:prstGeom>
            <a:ln w="38100">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3815570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9993</TotalTime>
  <Words>2758</Words>
  <Application>Microsoft Office PowerPoint</Application>
  <PresentationFormat>宽屏</PresentationFormat>
  <Paragraphs>201</Paragraphs>
  <Slides>45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45</vt:i4>
      </vt:variant>
    </vt:vector>
  </HeadingPairs>
  <TitlesOfParts>
    <vt:vector size="51" baseType="lpstr">
      <vt:lpstr>Arial Unicode MS</vt:lpstr>
      <vt:lpstr>Arial</vt:lpstr>
      <vt:lpstr>Calibri</vt:lpstr>
      <vt:lpstr>Calibri Light</vt:lpstr>
      <vt:lpstr>Times New Roman</vt:lpstr>
      <vt:lpstr>Office Theme</vt:lpstr>
      <vt:lpstr>Design patterns 2</vt:lpstr>
      <vt:lpstr>Behavioral Pattern</vt:lpstr>
      <vt:lpstr>Behavioral Patterns</vt:lpstr>
      <vt:lpstr>Behavioral Patterns</vt:lpstr>
      <vt:lpstr>Behavioral Patterns</vt:lpstr>
      <vt:lpstr>Chain of Responsibilities</vt:lpstr>
      <vt:lpstr>Chain of Responsibilities Pattern</vt:lpstr>
      <vt:lpstr>Key Components</vt:lpstr>
      <vt:lpstr>User Authentication and Authorization Example</vt:lpstr>
      <vt:lpstr>Implementation</vt:lpstr>
      <vt:lpstr>Exercise 1</vt:lpstr>
      <vt:lpstr>PowerPoint 演示文稿</vt:lpstr>
      <vt:lpstr>PowerPoint 演示文稿</vt:lpstr>
      <vt:lpstr>PowerPoint 演示文稿</vt:lpstr>
      <vt:lpstr>Important Note</vt:lpstr>
      <vt:lpstr>Benefits</vt:lpstr>
      <vt:lpstr>Application of Chain Of Responsibility</vt:lpstr>
      <vt:lpstr>ATM Problem</vt:lpstr>
      <vt:lpstr>Implementation</vt:lpstr>
      <vt:lpstr>Exercise 2</vt:lpstr>
      <vt:lpstr>Strategy Design Pattern</vt:lpstr>
      <vt:lpstr>Strategy Design Pattern</vt:lpstr>
      <vt:lpstr>Key Components</vt:lpstr>
      <vt:lpstr>Strategy Design Pattern – Ecommerce Example</vt:lpstr>
      <vt:lpstr>ECommerce Example</vt:lpstr>
      <vt:lpstr>Benefits</vt:lpstr>
      <vt:lpstr>Application of Strategy Design Pattern</vt:lpstr>
      <vt:lpstr>Exercise 3</vt:lpstr>
      <vt:lpstr>Exercise 4</vt:lpstr>
      <vt:lpstr>Answer</vt:lpstr>
      <vt:lpstr>Answer</vt:lpstr>
      <vt:lpstr>State Pattern</vt:lpstr>
      <vt:lpstr>State Pattern – The Structure</vt:lpstr>
      <vt:lpstr>Key Components</vt:lpstr>
      <vt:lpstr>MP3 Example</vt:lpstr>
      <vt:lpstr>PowerPoint 演示文稿</vt:lpstr>
      <vt:lpstr>PowerPoint 演示文稿</vt:lpstr>
      <vt:lpstr>Workflow System</vt:lpstr>
      <vt:lpstr>Exercise 5</vt:lpstr>
      <vt:lpstr>PowerPoint 演示文稿</vt:lpstr>
      <vt:lpstr>PowerPoint 演示文稿</vt:lpstr>
      <vt:lpstr>PowerPoint 演示文稿</vt:lpstr>
      <vt:lpstr>Benefits</vt:lpstr>
      <vt:lpstr>Application of State Pattern</vt:lpstr>
      <vt:lpstr>Exercise 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可可豆</dc:creator>
  <cp:lastModifiedBy>Tian Tian</cp:lastModifiedBy>
  <cp:revision>111</cp:revision>
  <dcterms:created xsi:type="dcterms:W3CDTF">2019-12-21T15:49:33Z</dcterms:created>
  <dcterms:modified xsi:type="dcterms:W3CDTF">2025-03-13T11:09:21Z</dcterms:modified>
</cp:coreProperties>
</file>