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46" r:id="rId4"/>
    <p:sldId id="603" r:id="rId5"/>
    <p:sldId id="604" r:id="rId6"/>
    <p:sldId id="320" r:id="rId7"/>
    <p:sldId id="336" r:id="rId8"/>
    <p:sldId id="338" r:id="rId9"/>
    <p:sldId id="335" r:id="rId10"/>
    <p:sldId id="337" r:id="rId11"/>
    <p:sldId id="318" r:id="rId12"/>
    <p:sldId id="339" r:id="rId13"/>
    <p:sldId id="317" r:id="rId14"/>
    <p:sldId id="314" r:id="rId15"/>
    <p:sldId id="343" r:id="rId16"/>
    <p:sldId id="263" r:id="rId17"/>
    <p:sldId id="303" r:id="rId18"/>
    <p:sldId id="325" r:id="rId19"/>
    <p:sldId id="323" r:id="rId20"/>
    <p:sldId id="326" r:id="rId21"/>
    <p:sldId id="327" r:id="rId22"/>
    <p:sldId id="341" r:id="rId23"/>
    <p:sldId id="342" r:id="rId24"/>
    <p:sldId id="302" r:id="rId25"/>
    <p:sldId id="289" r:id="rId26"/>
    <p:sldId id="321" r:id="rId27"/>
    <p:sldId id="328" r:id="rId28"/>
    <p:sldId id="330" r:id="rId29"/>
    <p:sldId id="375" r:id="rId30"/>
    <p:sldId id="653" r:id="rId31"/>
    <p:sldId id="264" r:id="rId32"/>
    <p:sldId id="280" r:id="rId33"/>
    <p:sldId id="332" r:id="rId34"/>
    <p:sldId id="333" r:id="rId35"/>
    <p:sldId id="605" r:id="rId36"/>
    <p:sldId id="334" r:id="rId37"/>
    <p:sldId id="278"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5" d="100"/>
          <a:sy n="105" d="100"/>
        </p:scale>
        <p:origin x="216" y="6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dLbls>
            <c:spPr>
              <a:noFill/>
              <a:ln>
                <a:noFill/>
              </a:ln>
              <a:effectLst/>
            </c:spPr>
            <c:txPr>
              <a:bodyPr/>
              <a:lstStyle/>
              <a:p>
                <a:pPr>
                  <a:defRPr sz="1000" b="1">
                    <a:solidFill>
                      <a:schemeClr val="bg1"/>
                    </a:solidFill>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Sheet1!$A$2:$A$5</c:f>
              <c:strCache>
                <c:ptCount val="4"/>
                <c:pt idx="0">
                  <c:v>Lecture + Presentations</c:v>
                </c:pt>
                <c:pt idx="1">
                  <c:v>Homework</c:v>
                </c:pt>
                <c:pt idx="2">
                  <c:v>Final Project</c:v>
                </c:pt>
                <c:pt idx="3">
                  <c:v>Self-Study</c:v>
                </c:pt>
              </c:strCache>
            </c:strRef>
          </c:cat>
          <c:val>
            <c:numRef>
              <c:f>Sheet1!$B$2:$B$5</c:f>
              <c:numCache>
                <c:formatCode>General</c:formatCode>
                <c:ptCount val="4"/>
                <c:pt idx="0">
                  <c:v>30</c:v>
                </c:pt>
                <c:pt idx="1">
                  <c:v>40</c:v>
                </c:pt>
                <c:pt idx="2">
                  <c:v>120</c:v>
                </c:pt>
                <c:pt idx="3">
                  <c:v>90</c:v>
                </c:pt>
              </c:numCache>
            </c:numRef>
          </c:val>
          <c:extLst>
            <c:ext xmlns:c16="http://schemas.microsoft.com/office/drawing/2014/chart" uri="{C3380CC4-5D6E-409C-BE32-E72D297353CC}">
              <c16:uniqueId val="{00000000-FDE5-A646-9A2A-B50BE172E43F}"/>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AC0540D-C761-43E7-A698-6C479C9ED44A}" type="slidenum">
              <a:rPr lang="en-US" smtClean="0"/>
              <a:t>‹#›</a:t>
            </a:fld>
            <a:endParaRPr lang="en-US"/>
          </a:p>
        </p:txBody>
      </p:sp>
    </p:spTree>
    <p:extLst>
      <p:ext uri="{BB962C8B-B14F-4D97-AF65-F5344CB8AC3E}">
        <p14:creationId xmlns:p14="http://schemas.microsoft.com/office/powerpoint/2010/main" val="415092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114145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236508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596C-C6A3-4A61-8CA3-22C47886C1DB}"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24794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3B596C-C6A3-4A61-8CA3-22C47886C1DB}" type="datetimeFigureOut">
              <a:rPr lang="en-US" smtClean="0"/>
              <a:t>3/26/24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AC0540D-C761-43E7-A698-6C479C9ED44A}" type="slidenum">
              <a:rPr lang="en-US" smtClean="0"/>
              <a:t>‹#›</a:t>
            </a:fld>
            <a:endParaRPr lang="en-US"/>
          </a:p>
        </p:txBody>
      </p:sp>
    </p:spTree>
    <p:extLst>
      <p:ext uri="{BB962C8B-B14F-4D97-AF65-F5344CB8AC3E}">
        <p14:creationId xmlns:p14="http://schemas.microsoft.com/office/powerpoint/2010/main" val="30259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B596C-C6A3-4A61-8CA3-22C47886C1DB}"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71781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B596C-C6A3-4A61-8CA3-22C47886C1DB}" type="datetimeFigureOut">
              <a:rPr lang="en-US" smtClean="0"/>
              <a:t>3/26/24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24813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B596C-C6A3-4A61-8CA3-22C47886C1DB}" type="datetimeFigureOut">
              <a:rPr lang="en-US" smtClean="0"/>
              <a:t>3/26/24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144345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B596C-C6A3-4A61-8CA3-22C47886C1DB}" type="datetimeFigureOut">
              <a:rPr lang="en-US" smtClean="0"/>
              <a:t>3/26/24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345744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B596C-C6A3-4A61-8CA3-22C47886C1DB}"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412095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B596C-C6A3-4A61-8CA3-22C47886C1DB}" type="datetimeFigureOut">
              <a:rPr lang="en-US" smtClean="0"/>
              <a:t>3/26/24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C0540D-C761-43E7-A698-6C479C9ED44A}" type="slidenum">
              <a:rPr lang="en-US" smtClean="0"/>
              <a:t>‹#›</a:t>
            </a:fld>
            <a:endParaRPr lang="en-US"/>
          </a:p>
        </p:txBody>
      </p:sp>
    </p:spTree>
    <p:extLst>
      <p:ext uri="{BB962C8B-B14F-4D97-AF65-F5344CB8AC3E}">
        <p14:creationId xmlns:p14="http://schemas.microsoft.com/office/powerpoint/2010/main" val="67374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3B596C-C6A3-4A61-8CA3-22C47886C1DB}" type="datetimeFigureOut">
              <a:rPr lang="en-US" smtClean="0"/>
              <a:t>3/26/24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AC0540D-C761-43E7-A698-6C479C9ED44A}" type="slidenum">
              <a:rPr lang="en-US" smtClean="0"/>
              <a:t>‹#›</a:t>
            </a:fld>
            <a:endParaRPr lang="en-US"/>
          </a:p>
        </p:txBody>
      </p:sp>
    </p:spTree>
    <p:extLst>
      <p:ext uri="{BB962C8B-B14F-4D97-AF65-F5344CB8AC3E}">
        <p14:creationId xmlns:p14="http://schemas.microsoft.com/office/powerpoint/2010/main" val="50524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uwb.edu/student-affairs/studentconduct/studentconduct-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androidpolice.com/android-ecosystem-fracturing-losing-strength-against-apple/" TargetMode="External"/><Relationship Id="rId3" Type="http://schemas.openxmlformats.org/officeDocument/2006/relationships/hyperlink" Target="https://en.wikipedia.org/wiki/Specification_(technical_standard)" TargetMode="External"/><Relationship Id="rId7" Type="http://schemas.openxmlformats.org/officeDocument/2006/relationships/hyperlink" Target="https://www.xda-developers.com/android-distribution-numbers-2021/" TargetMode="External"/><Relationship Id="rId2" Type="http://schemas.openxmlformats.org/officeDocument/2006/relationships/hyperlink" Target="https://en.wikipedia.org/wiki/Design" TargetMode="External"/><Relationship Id="rId1" Type="http://schemas.openxmlformats.org/officeDocument/2006/relationships/slideLayout" Target="../slideLayouts/slideLayout2.xml"/><Relationship Id="rId6" Type="http://schemas.openxmlformats.org/officeDocument/2006/relationships/hyperlink" Target="https://tracer1.com/pixels-resolution-dpi/" TargetMode="External"/><Relationship Id="rId5" Type="http://schemas.openxmlformats.org/officeDocument/2006/relationships/hyperlink" Target="https://en.wikipedia.org/wiki/Form_factor_(design)" TargetMode="External"/><Relationship Id="rId10" Type="http://schemas.openxmlformats.org/officeDocument/2006/relationships/hyperlink" Target="https://developer.android.com/guide/practices/screens_support" TargetMode="External"/><Relationship Id="rId4" Type="http://schemas.openxmlformats.org/officeDocument/2006/relationships/hyperlink" Target="https://en.wikipedia.org/wiki/Consumer_electronics" TargetMode="External"/><Relationship Id="rId9" Type="http://schemas.openxmlformats.org/officeDocument/2006/relationships/hyperlink" Target="https://onekeyresources.milwaukeetool.com/en/android-device-fragm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windows/uwp/launch-resume/app-lifecycle" TargetMode="External"/><Relationship Id="rId2" Type="http://schemas.openxmlformats.org/officeDocument/2006/relationships/hyperlink" Target="https://developer.android.com/guide/components/activities/activity-lifecycle.html"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uikit/app_and_environment/managing_your_app_s_life_cyc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pple.com/documentation/bundleresources/information_property_list/data_and_storage" TargetMode="External"/><Relationship Id="rId2" Type="http://schemas.openxmlformats.org/officeDocument/2006/relationships/hyperlink" Target="https://developer.android.com/training/data-storag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mazon.com/gp/help/customer/display.html?nodeId=202174250&amp;tag=pocketlintviglink-20"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Internet_of_things%23Enabling_technologies_for_Io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2" Type="http://schemas.openxmlformats.org/officeDocument/2006/relationships/hyperlink" Target="https://en.wikipedia.org/wiki/Software_development_process" TargetMode="External"/><Relationship Id="rId1" Type="http://schemas.openxmlformats.org/officeDocument/2006/relationships/slideLayout" Target="../slideLayouts/slideLayout2.xml"/><Relationship Id="rId5" Type="http://schemas.openxmlformats.org/officeDocument/2006/relationships/hyperlink" Target="https://en.wikipedia.org/wiki/Software_developer" TargetMode="External"/><Relationship Id="rId4" Type="http://schemas.openxmlformats.org/officeDocument/2006/relationships/hyperlink" Target="https://en.wikipedia.org/wiki/Computer_softwar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Waterfall_model" TargetMode="External"/><Relationship Id="rId13" Type="http://schemas.openxmlformats.org/officeDocument/2006/relationships/hyperlink" Target="https://en.wikipedia.org/wiki/Extreme_programming" TargetMode="External"/><Relationship Id="rId3" Type="http://schemas.openxmlformats.org/officeDocument/2006/relationships/hyperlink" Target="https://en.wikipedia.org/wiki/Software_development" TargetMode="External"/><Relationship Id="rId7" Type="http://schemas.openxmlformats.org/officeDocument/2006/relationships/hyperlink" Target="https://en.wikipedia.org/wiki/Agile_software_development" TargetMode="External"/><Relationship Id="rId12" Type="http://schemas.openxmlformats.org/officeDocument/2006/relationships/hyperlink" Target="https://en.wikipedia.org/wiki/Rapid_application_development"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Deliverable" TargetMode="External"/><Relationship Id="rId11" Type="http://schemas.openxmlformats.org/officeDocument/2006/relationships/hyperlink" Target="https://en.wikipedia.org/wiki/Spiral_development" TargetMode="External"/><Relationship Id="rId5" Type="http://schemas.openxmlformats.org/officeDocument/2006/relationships/hyperlink" Target="https://en.wikipedia.org/wiki/Software_product_management" TargetMode="External"/><Relationship Id="rId10" Type="http://schemas.openxmlformats.org/officeDocument/2006/relationships/hyperlink" Target="https://en.wikipedia.org/wiki/Iterative_and_incremental_development" TargetMode="External"/><Relationship Id="rId4" Type="http://schemas.openxmlformats.org/officeDocument/2006/relationships/hyperlink" Target="https://en.wikipedia.org/wiki/Software_design" TargetMode="External"/><Relationship Id="rId9" Type="http://schemas.openxmlformats.org/officeDocument/2006/relationships/hyperlink" Target="https://en.wikipedia.org/wiki/Software_prototyping" TargetMode="External"/><Relationship Id="rId14" Type="http://schemas.openxmlformats.org/officeDocument/2006/relationships/hyperlink" Target="https://en.wikipedia.org/wiki/Software_development_proces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obbez/TraceIt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avalkashyap/Crime/" TargetMode="External"/><Relationship Id="rId2" Type="http://schemas.openxmlformats.org/officeDocument/2006/relationships/hyperlink" Target="https://github.com/UWTech/CryptoInformer/tree/final" TargetMode="External"/><Relationship Id="rId1" Type="http://schemas.openxmlformats.org/officeDocument/2006/relationships/slideLayout" Target="../slideLayouts/slideLayout2.xml"/><Relationship Id="rId4" Type="http://schemas.openxmlformats.org/officeDocument/2006/relationships/hyperlink" Target="https://bitbucket.org/mitchl2/hecat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en.wikipedia.org/wiki/Bug_tracking_system" TargetMode="External"/><Relationship Id="rId13" Type="http://schemas.openxmlformats.org/officeDocument/2006/relationships/hyperlink" Target="https://github.com/" TargetMode="External"/><Relationship Id="rId3" Type="http://schemas.openxmlformats.org/officeDocument/2006/relationships/hyperlink" Target="https://en.wikipedia.org/wiki/Source_code" TargetMode="External"/><Relationship Id="rId7" Type="http://schemas.openxmlformats.org/officeDocument/2006/relationships/hyperlink" Target="https://en.wikipedia.org/wiki/Repository_(version_control)" TargetMode="External"/><Relationship Id="rId12" Type="http://schemas.openxmlformats.org/officeDocument/2006/relationships/hyperlink" Target="https://en.wikipedia.org/wiki/Comparison_of_source-code-hosting_facilities" TargetMode="External"/><Relationship Id="rId2" Type="http://schemas.openxmlformats.org/officeDocument/2006/relationships/hyperlink" Target="https://en.wikipedia.org/wiki/Forge_(software)" TargetMode="External"/><Relationship Id="rId1" Type="http://schemas.openxmlformats.org/officeDocument/2006/relationships/slideLayout" Target="../slideLayouts/slideLayout2.xml"/><Relationship Id="rId6" Type="http://schemas.openxmlformats.org/officeDocument/2006/relationships/hyperlink" Target="https://en.wikipedia.org/wiki/Version_control" TargetMode="External"/><Relationship Id="rId11" Type="http://schemas.openxmlformats.org/officeDocument/2006/relationships/hyperlink" Target="https://en.wikipedia.org/wiki/Wiki" TargetMode="External"/><Relationship Id="rId5" Type="http://schemas.openxmlformats.org/officeDocument/2006/relationships/hyperlink" Target="https://en.wikipedia.org/wiki/Open-source_software" TargetMode="External"/><Relationship Id="rId10" Type="http://schemas.openxmlformats.org/officeDocument/2006/relationships/hyperlink" Target="https://en.wikipedia.org/wiki/Mailing_list" TargetMode="External"/><Relationship Id="rId4" Type="http://schemas.openxmlformats.org/officeDocument/2006/relationships/hyperlink" Target="https://en.wikipedia.org/wiki/Web_page" TargetMode="External"/><Relationship Id="rId9" Type="http://schemas.openxmlformats.org/officeDocument/2006/relationships/hyperlink" Target="https://en.wikipedia.org/wiki/Release_managemen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s://www.google.com/search?q=version+control+software" TargetMode="External"/><Relationship Id="rId5" Type="http://schemas.openxmlformats.org/officeDocument/2006/relationships/hyperlink" Target="https://en.wikipedia.org/wiki/Version_control" TargetMode="External"/><Relationship Id="rId4" Type="http://schemas.openxmlformats.org/officeDocument/2006/relationships/hyperlink" Target="https://en.wikipedia.org/wiki/Software_configuration_management"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docs.github.com/en/pull-requests/collaborating-with-pull-requests/working-with-forks/fork-a-repo" TargetMode="External"/><Relationship Id="rId3" Type="http://schemas.openxmlformats.org/officeDocument/2006/relationships/hyperlink" Target="https://www.youtube.com/watch?v=w3jLJU7DT5E&amp;feature=youtu.be" TargetMode="External"/><Relationship Id="rId7" Type="http://schemas.openxmlformats.org/officeDocument/2006/relationships/hyperlink" Target="https://docs.github.com/en/pull-requests/collaborating-with-pull-requests/proposing-changes-to-your-work-with-pull-requests/about-branches"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docs.github.com/en/repositories/creating-and-managing-repositories/about-repositories" TargetMode="External"/><Relationship Id="rId5" Type="http://schemas.openxmlformats.org/officeDocument/2006/relationships/hyperlink" Target="https://githubtraining.github.io/training-manual/#/01_getting_ready_for_class" TargetMode="External"/><Relationship Id="rId4" Type="http://schemas.openxmlformats.org/officeDocument/2006/relationships/hyperlink" Target="https://docs.github.com/en/get-started/start-your-journey/git-and-github-learning-resources" TargetMode="External"/><Relationship Id="rId9" Type="http://schemas.openxmlformats.org/officeDocument/2006/relationships/hyperlink" Target="https://docs.github.com/en/pull-requests/collaborating-with-pull-requests/proposing-changes-to-your-work-with-pull-requests/about-pull-request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cratic_method" TargetMode="External"/><Relationship Id="rId2" Type="http://schemas.openxmlformats.org/officeDocument/2006/relationships/hyperlink" Target="https://www.linkedin.com/in/hanselong/" TargetMode="External"/><Relationship Id="rId1" Type="http://schemas.openxmlformats.org/officeDocument/2006/relationships/slideLayout" Target="../slideLayouts/slideLayout2.xml"/><Relationship Id="rId6" Type="http://schemas.openxmlformats.org/officeDocument/2006/relationships/hyperlink" Target="http://howtomakeanrpg.com/a/what-is-the-lock-and-key-design-pattern.html" TargetMode="External"/><Relationship Id="rId5" Type="http://schemas.openxmlformats.org/officeDocument/2006/relationships/hyperlink" Target="https://twitter.com/mathillustrated/status/1034265497548808193" TargetMode="External"/><Relationship Id="rId4" Type="http://schemas.openxmlformats.org/officeDocument/2006/relationships/hyperlink" Target="https://twitter.com/MrsSasser/status/103411886135495065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urses.washington.edu/css545/2013.Summ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ashington.edu/students/crscatb/cs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Intro to CSS 545</a:t>
            </a:r>
            <a:br>
              <a:rPr lang="en-US" sz="7200" dirty="0"/>
            </a:br>
            <a:r>
              <a:rPr lang="en-US" sz="7200" dirty="0"/>
              <a:t>Mobile computing</a:t>
            </a:r>
          </a:p>
        </p:txBody>
      </p:sp>
      <p:sp>
        <p:nvSpPr>
          <p:cNvPr id="3" name="Subtitle 2"/>
          <p:cNvSpPr>
            <a:spLocks noGrp="1"/>
          </p:cNvSpPr>
          <p:nvPr>
            <p:ph type="subTitle" idx="1"/>
          </p:nvPr>
        </p:nvSpPr>
        <p:spPr/>
        <p:txBody>
          <a:bodyPr/>
          <a:lstStyle/>
          <a:p>
            <a:r>
              <a:rPr lang="en-US" dirty="0"/>
              <a:t>CSS 545A – Mobile Computing</a:t>
            </a:r>
          </a:p>
          <a:p>
            <a:r>
              <a:rPr lang="en-US" dirty="0"/>
              <a:t>Hansel Ong</a:t>
            </a:r>
          </a:p>
        </p:txBody>
      </p:sp>
    </p:spTree>
    <p:extLst>
      <p:ext uri="{BB962C8B-B14F-4D97-AF65-F5344CB8AC3E}">
        <p14:creationId xmlns:p14="http://schemas.microsoft.com/office/powerpoint/2010/main" val="22451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Goals of the course</a:t>
            </a:r>
          </a:p>
        </p:txBody>
      </p:sp>
      <p:sp>
        <p:nvSpPr>
          <p:cNvPr id="8" name="Content Placeholder 7"/>
          <p:cNvSpPr>
            <a:spLocks noGrp="1"/>
          </p:cNvSpPr>
          <p:nvPr>
            <p:ph idx="1"/>
          </p:nvPr>
        </p:nvSpPr>
        <p:spPr/>
        <p:txBody>
          <a:bodyPr/>
          <a:lstStyle/>
          <a:p>
            <a:r>
              <a:rPr lang="en-US" dirty="0"/>
              <a:t>Understand and apply the software development life cycle (SDLC)</a:t>
            </a:r>
          </a:p>
          <a:p>
            <a:r>
              <a:rPr lang="en-US" dirty="0"/>
              <a:t>Understand what it takes to “ship” a mobile app</a:t>
            </a:r>
          </a:p>
          <a:p>
            <a:r>
              <a:rPr lang="en-US" dirty="0"/>
              <a:t>Demonstrate understanding of prototyping and MVP through hands-on development</a:t>
            </a:r>
          </a:p>
          <a:p>
            <a:r>
              <a:rPr lang="en-US" dirty="0"/>
              <a:t>Experience alpha (prototyping) and beta (user testing) development phases</a:t>
            </a:r>
          </a:p>
          <a:p>
            <a:endParaRPr lang="en-US" dirty="0"/>
          </a:p>
          <a:p>
            <a:r>
              <a:rPr lang="en-US" dirty="0">
                <a:solidFill>
                  <a:srgbClr val="008000"/>
                </a:solidFill>
              </a:rPr>
              <a:t>Ideally: you’ll be able to join any startup or software development team and take on a mobile app development project from start to finish with confidence</a:t>
            </a:r>
          </a:p>
        </p:txBody>
      </p:sp>
    </p:spTree>
    <p:extLst>
      <p:ext uri="{BB962C8B-B14F-4D97-AF65-F5344CB8AC3E}">
        <p14:creationId xmlns:p14="http://schemas.microsoft.com/office/powerpoint/2010/main" val="13081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Expectations</a:t>
            </a:r>
          </a:p>
        </p:txBody>
      </p:sp>
      <p:sp>
        <p:nvSpPr>
          <p:cNvPr id="3" name="Content Placeholder 2"/>
          <p:cNvSpPr>
            <a:spLocks noGrp="1"/>
          </p:cNvSpPr>
          <p:nvPr>
            <p:ph idx="1"/>
          </p:nvPr>
        </p:nvSpPr>
        <p:spPr/>
        <p:txBody>
          <a:bodyPr>
            <a:normAutofit lnSpcReduction="10000"/>
          </a:bodyPr>
          <a:lstStyle/>
          <a:p>
            <a:r>
              <a:rPr lang="en-US" dirty="0"/>
              <a:t>Keep up with the lectures, discussions, and project timelines.</a:t>
            </a:r>
          </a:p>
          <a:p>
            <a:pPr lvl="1"/>
            <a:r>
              <a:rPr lang="en-US" dirty="0"/>
              <a:t>Come to lecture prepared to interact, ask questions, and speak up.</a:t>
            </a:r>
          </a:p>
          <a:p>
            <a:r>
              <a:rPr lang="en-US" dirty="0"/>
              <a:t>Late assignment submissions will be penalized*</a:t>
            </a:r>
          </a:p>
          <a:p>
            <a:pPr lvl="1"/>
            <a:r>
              <a:rPr lang="en-US" dirty="0"/>
              <a:t>Reasonable exceptions/accommodations can be granted – talk to me.</a:t>
            </a:r>
          </a:p>
          <a:p>
            <a:pPr lvl="1"/>
            <a:r>
              <a:rPr lang="en-US" dirty="0"/>
              <a:t>Penalty could potentially result in </a:t>
            </a:r>
            <a:r>
              <a:rPr lang="en-US" b="1" i="1" dirty="0"/>
              <a:t>ZERO </a:t>
            </a:r>
            <a:r>
              <a:rPr lang="en-US" dirty="0"/>
              <a:t>or </a:t>
            </a:r>
            <a:r>
              <a:rPr lang="en-US" b="1" i="1" dirty="0"/>
              <a:t>NEGATIVE </a:t>
            </a:r>
            <a:r>
              <a:rPr lang="en-US" dirty="0"/>
              <a:t>points.</a:t>
            </a:r>
          </a:p>
          <a:p>
            <a:r>
              <a:rPr lang="en-US" dirty="0"/>
              <a:t>No plagiarism or anything that results in academic misconduct.</a:t>
            </a:r>
          </a:p>
          <a:p>
            <a:pPr lvl="1"/>
            <a:r>
              <a:rPr lang="en-US" dirty="0"/>
              <a:t>Read the </a:t>
            </a:r>
            <a:r>
              <a:rPr lang="en-US" u="sng" dirty="0">
                <a:hlinkClick r:id="rId2"/>
              </a:rPr>
              <a:t>Student Guide to Academic Integrity</a:t>
            </a:r>
            <a:endParaRPr lang="en-US" u="sng" dirty="0"/>
          </a:p>
          <a:p>
            <a:pPr lvl="1"/>
            <a:endParaRPr lang="en-US" u="sng" dirty="0"/>
          </a:p>
          <a:p>
            <a:r>
              <a:rPr lang="en-US" dirty="0"/>
              <a:t>Skills Expected:</a:t>
            </a:r>
          </a:p>
          <a:p>
            <a:pPr lvl="1"/>
            <a:r>
              <a:rPr lang="en-US" dirty="0"/>
              <a:t>Familiarity/Mastery of OOP concepts</a:t>
            </a:r>
          </a:p>
          <a:p>
            <a:pPr lvl="1"/>
            <a:r>
              <a:rPr lang="en-US" dirty="0"/>
              <a:t>Ability to find, understand, and apply knowledge from online documentation and other sources (i.e. You should be able to pick up a new tool/skillset/language over a weekend).</a:t>
            </a:r>
          </a:p>
        </p:txBody>
      </p:sp>
    </p:spTree>
    <p:extLst>
      <p:ext uri="{BB962C8B-B14F-4D97-AF65-F5344CB8AC3E}">
        <p14:creationId xmlns:p14="http://schemas.microsoft.com/office/powerpoint/2010/main" val="154209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Schedule</a:t>
            </a:r>
          </a:p>
        </p:txBody>
      </p:sp>
      <p:sp>
        <p:nvSpPr>
          <p:cNvPr id="3" name="Content Placeholder 2"/>
          <p:cNvSpPr>
            <a:spLocks noGrp="1"/>
          </p:cNvSpPr>
          <p:nvPr>
            <p:ph idx="1"/>
          </p:nvPr>
        </p:nvSpPr>
        <p:spPr/>
        <p:txBody>
          <a:bodyPr>
            <a:normAutofit/>
          </a:bodyPr>
          <a:lstStyle/>
          <a:p>
            <a:r>
              <a:rPr lang="en-US" dirty="0"/>
              <a:t>Lecture Topics</a:t>
            </a:r>
          </a:p>
          <a:p>
            <a:pPr lvl="1"/>
            <a:r>
              <a:rPr lang="en-US" dirty="0"/>
              <a:t>Project planning </a:t>
            </a:r>
            <a:r>
              <a:rPr lang="mr-IN" dirty="0"/>
              <a:t>–</a:t>
            </a:r>
            <a:r>
              <a:rPr lang="en-US" dirty="0"/>
              <a:t> proposal, design, prototyping approaches</a:t>
            </a:r>
          </a:p>
          <a:p>
            <a:pPr lvl="1"/>
            <a:r>
              <a:rPr lang="en-US" dirty="0"/>
              <a:t>Technical design and challenges </a:t>
            </a:r>
            <a:r>
              <a:rPr lang="mr-IN" dirty="0"/>
              <a:t>–</a:t>
            </a:r>
            <a:r>
              <a:rPr lang="en-US" dirty="0"/>
              <a:t> storage, sensors, etc.</a:t>
            </a:r>
          </a:p>
          <a:p>
            <a:pPr lvl="1"/>
            <a:r>
              <a:rPr lang="en-US" dirty="0"/>
              <a:t>Test-Driven Development (TDD), quality gates</a:t>
            </a:r>
          </a:p>
          <a:p>
            <a:pPr lvl="1"/>
            <a:r>
              <a:rPr lang="en-US" dirty="0"/>
              <a:t>Cross-platform considerations</a:t>
            </a:r>
          </a:p>
          <a:p>
            <a:pPr lvl="1"/>
            <a:r>
              <a:rPr lang="en-US" dirty="0"/>
              <a:t>Scalability, performance, and security</a:t>
            </a:r>
          </a:p>
          <a:p>
            <a:pPr lvl="1"/>
            <a:r>
              <a:rPr lang="en-US" dirty="0"/>
              <a:t>Software Development Lifecycle </a:t>
            </a:r>
            <a:r>
              <a:rPr lang="mr-IN" dirty="0"/>
              <a:t>–</a:t>
            </a:r>
            <a:r>
              <a:rPr lang="en-US" dirty="0"/>
              <a:t> “shipping” a mobile app</a:t>
            </a:r>
          </a:p>
          <a:p>
            <a:r>
              <a:rPr lang="en-US" dirty="0"/>
              <a:t>Presentation Days</a:t>
            </a:r>
          </a:p>
          <a:p>
            <a:pPr lvl="1"/>
            <a:r>
              <a:rPr lang="en-US" dirty="0"/>
              <a:t>App Development/Final Project</a:t>
            </a:r>
          </a:p>
          <a:p>
            <a:pPr lvl="1"/>
            <a:r>
              <a:rPr lang="en-US" dirty="0"/>
              <a:t>Advanced Topics</a:t>
            </a:r>
          </a:p>
          <a:p>
            <a:r>
              <a:rPr lang="en-US" dirty="0"/>
              <a:t>User Testing Day*</a:t>
            </a:r>
          </a:p>
          <a:p>
            <a:endParaRPr lang="en-US" dirty="0"/>
          </a:p>
        </p:txBody>
      </p:sp>
    </p:spTree>
    <p:extLst>
      <p:ext uri="{BB962C8B-B14F-4D97-AF65-F5344CB8AC3E}">
        <p14:creationId xmlns:p14="http://schemas.microsoft.com/office/powerpoint/2010/main" val="230059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Overview</a:t>
            </a:r>
          </a:p>
        </p:txBody>
      </p:sp>
      <p:sp>
        <p:nvSpPr>
          <p:cNvPr id="3" name="Content Placeholder 2"/>
          <p:cNvSpPr>
            <a:spLocks noGrp="1"/>
          </p:cNvSpPr>
          <p:nvPr>
            <p:ph idx="1"/>
          </p:nvPr>
        </p:nvSpPr>
        <p:spPr/>
        <p:txBody>
          <a:bodyPr/>
          <a:lstStyle/>
          <a:p>
            <a:r>
              <a:rPr lang="en-US" dirty="0"/>
              <a:t>Canvas will be our primary way of communication outside of lecture times.</a:t>
            </a:r>
          </a:p>
          <a:p>
            <a:r>
              <a:rPr lang="en-US" dirty="0"/>
              <a:t>Canvas will primarily be used for:</a:t>
            </a:r>
          </a:p>
          <a:p>
            <a:pPr lvl="1"/>
            <a:r>
              <a:rPr lang="en-US" dirty="0"/>
              <a:t>Distribution and Submission of Assignments</a:t>
            </a:r>
          </a:p>
          <a:p>
            <a:pPr lvl="1"/>
            <a:r>
              <a:rPr lang="en-US" dirty="0"/>
              <a:t>Grade Submissions</a:t>
            </a:r>
          </a:p>
          <a:p>
            <a:r>
              <a:rPr lang="en-US" dirty="0"/>
              <a:t>Among other things, Canvas will also be used for:</a:t>
            </a:r>
          </a:p>
          <a:p>
            <a:pPr lvl="1"/>
            <a:r>
              <a:rPr lang="en-US" dirty="0"/>
              <a:t>File repository (e.g. lecture slides, previous quarter materials)</a:t>
            </a:r>
          </a:p>
          <a:p>
            <a:pPr lvl="1"/>
            <a:r>
              <a:rPr lang="en-US" dirty="0"/>
              <a:t>Direct Messaging (</a:t>
            </a:r>
            <a:r>
              <a:rPr lang="en-US" strike="sngStrike" dirty="0"/>
              <a:t>email works</a:t>
            </a:r>
            <a:r>
              <a:rPr lang="en-US" dirty="0"/>
              <a:t>, too)</a:t>
            </a:r>
          </a:p>
          <a:p>
            <a:pPr lvl="1"/>
            <a:r>
              <a:rPr lang="en-US" dirty="0"/>
              <a:t>Class cancellation/late start announcements</a:t>
            </a:r>
          </a:p>
          <a:p>
            <a:r>
              <a:rPr lang="en-US" i="1" dirty="0"/>
              <a:t>Note: We will be using GitHub to do “pull requests” for grading purposes – which also means you’ll be submitting your code (and some other assignment artifacts) there.</a:t>
            </a:r>
          </a:p>
        </p:txBody>
      </p:sp>
    </p:spTree>
    <p:extLst>
      <p:ext uri="{BB962C8B-B14F-4D97-AF65-F5344CB8AC3E}">
        <p14:creationId xmlns:p14="http://schemas.microsoft.com/office/powerpoint/2010/main" val="363877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Work Needed</a:t>
            </a:r>
          </a:p>
        </p:txBody>
      </p:sp>
      <p:graphicFrame>
        <p:nvGraphicFramePr>
          <p:cNvPr id="6" name="Table 5"/>
          <p:cNvGraphicFramePr>
            <a:graphicFrameLocks noGrp="1"/>
          </p:cNvGraphicFramePr>
          <p:nvPr>
            <p:extLst>
              <p:ext uri="{D42A27DB-BD31-4B8C-83A1-F6EECF244321}">
                <p14:modId xmlns:p14="http://schemas.microsoft.com/office/powerpoint/2010/main" val="3376317492"/>
              </p:ext>
            </p:extLst>
          </p:nvPr>
        </p:nvGraphicFramePr>
        <p:xfrm>
          <a:off x="1069848" y="2093976"/>
          <a:ext cx="4699356" cy="3516630"/>
        </p:xfrm>
        <a:graphic>
          <a:graphicData uri="http://schemas.openxmlformats.org/drawingml/2006/table">
            <a:tbl>
              <a:tblPr>
                <a:tableStyleId>{5C22544A-7EE6-4342-B048-85BDC9FD1C3A}</a:tableStyleId>
              </a:tblPr>
              <a:tblGrid>
                <a:gridCol w="2509363">
                  <a:extLst>
                    <a:ext uri="{9D8B030D-6E8A-4147-A177-3AD203B41FA5}">
                      <a16:colId xmlns:a16="http://schemas.microsoft.com/office/drawing/2014/main" val="4261127386"/>
                    </a:ext>
                  </a:extLst>
                </a:gridCol>
                <a:gridCol w="2189993">
                  <a:extLst>
                    <a:ext uri="{9D8B030D-6E8A-4147-A177-3AD203B41FA5}">
                      <a16:colId xmlns:a16="http://schemas.microsoft.com/office/drawing/2014/main" val="1726843399"/>
                    </a:ext>
                  </a:extLst>
                </a:gridCol>
              </a:tblGrid>
              <a:tr h="180975">
                <a:tc>
                  <a:txBody>
                    <a:bodyPr/>
                    <a:lstStyle/>
                    <a:p>
                      <a:pPr algn="l" fontAlgn="b"/>
                      <a:endParaRPr lang="en-US" sz="2000" b="0" i="0" u="none" strike="noStrike" dirty="0">
                        <a:solidFill>
                          <a:srgbClr val="000000"/>
                        </a:solidFill>
                        <a:effectLst/>
                        <a:latin typeface="Calibri" panose="020F0502020204030204" pitchFamily="34" charset="0"/>
                      </a:endParaRPr>
                    </a:p>
                  </a:txBody>
                  <a:tcPr marL="6350" marR="6350" marT="6350" anchor="b"/>
                </a:tc>
                <a:tc>
                  <a:txBody>
                    <a:bodyPr/>
                    <a:lstStyle/>
                    <a:p>
                      <a:pPr algn="l" fontAlgn="b"/>
                      <a:r>
                        <a:rPr lang="en-US" sz="2000" u="none" strike="noStrike" dirty="0">
                          <a:effectLst/>
                        </a:rPr>
                        <a:t>Estimated Hours Needed</a:t>
                      </a:r>
                      <a:endParaRPr lang="en-US" sz="2000" b="0" i="0" u="none" strike="noStrike" dirty="0">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3060794262"/>
                  </a:ext>
                </a:extLst>
              </a:tr>
              <a:tr h="180975">
                <a:tc>
                  <a:txBody>
                    <a:bodyPr/>
                    <a:lstStyle/>
                    <a:p>
                      <a:pPr algn="l" fontAlgn="b"/>
                      <a:r>
                        <a:rPr lang="en-US" sz="2000" b="0" i="0" u="none" strike="noStrike" dirty="0">
                          <a:solidFill>
                            <a:srgbClr val="000000"/>
                          </a:solidFill>
                          <a:effectLst/>
                          <a:latin typeface="Calibri" panose="020F0502020204030204" pitchFamily="34" charset="0"/>
                        </a:rPr>
                        <a:t>Lecture + Presentations</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30</a:t>
                      </a:r>
                    </a:p>
                  </a:txBody>
                  <a:tcPr marL="6350" marR="6350" marT="6350" anchor="b"/>
                </a:tc>
                <a:extLst>
                  <a:ext uri="{0D108BD9-81ED-4DB2-BD59-A6C34878D82A}">
                    <a16:rowId xmlns:a16="http://schemas.microsoft.com/office/drawing/2014/main" val="122397031"/>
                  </a:ext>
                </a:extLst>
              </a:tr>
              <a:tr h="180975">
                <a:tc>
                  <a:txBody>
                    <a:bodyPr/>
                    <a:lstStyle/>
                    <a:p>
                      <a:pPr algn="l" fontAlgn="b"/>
                      <a:r>
                        <a:rPr lang="en-US" sz="2000" b="0" i="0" u="none" strike="noStrike" dirty="0">
                          <a:solidFill>
                            <a:srgbClr val="000000"/>
                          </a:solidFill>
                          <a:effectLst/>
                          <a:latin typeface="Calibri" panose="020F0502020204030204" pitchFamily="34" charset="0"/>
                        </a:rPr>
                        <a:t>Homework</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40</a:t>
                      </a:r>
                    </a:p>
                  </a:txBody>
                  <a:tcPr marL="6350" marR="6350" marT="6350" anchor="b"/>
                </a:tc>
                <a:extLst>
                  <a:ext uri="{0D108BD9-81ED-4DB2-BD59-A6C34878D82A}">
                    <a16:rowId xmlns:a16="http://schemas.microsoft.com/office/drawing/2014/main" val="2023259805"/>
                  </a:ext>
                </a:extLst>
              </a:tr>
              <a:tr h="180975">
                <a:tc>
                  <a:txBody>
                    <a:bodyPr/>
                    <a:lstStyle/>
                    <a:p>
                      <a:pPr algn="l" fontAlgn="b"/>
                      <a:r>
                        <a:rPr lang="en-US" sz="2000" b="0" i="0" u="none" strike="noStrike">
                          <a:solidFill>
                            <a:srgbClr val="000000"/>
                          </a:solidFill>
                          <a:effectLst/>
                          <a:latin typeface="Calibri" panose="020F0502020204030204" pitchFamily="34" charset="0"/>
                        </a:rPr>
                        <a:t>Final Project</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120</a:t>
                      </a:r>
                    </a:p>
                  </a:txBody>
                  <a:tcPr marL="6350" marR="6350" marT="6350" anchor="b"/>
                </a:tc>
                <a:extLst>
                  <a:ext uri="{0D108BD9-81ED-4DB2-BD59-A6C34878D82A}">
                    <a16:rowId xmlns:a16="http://schemas.microsoft.com/office/drawing/2014/main" val="2952410969"/>
                  </a:ext>
                </a:extLst>
              </a:tr>
              <a:tr h="180975">
                <a:tc>
                  <a:txBody>
                    <a:bodyPr/>
                    <a:lstStyle/>
                    <a:p>
                      <a:pPr algn="l" fontAlgn="b"/>
                      <a:r>
                        <a:rPr lang="en-US" sz="2000" b="0" i="0" u="none" strike="noStrike" dirty="0">
                          <a:solidFill>
                            <a:srgbClr val="000000"/>
                          </a:solidFill>
                          <a:effectLst/>
                          <a:latin typeface="Calibri" panose="020F0502020204030204" pitchFamily="34" charset="0"/>
                        </a:rPr>
                        <a:t>Self-Study</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90</a:t>
                      </a:r>
                    </a:p>
                  </a:txBody>
                  <a:tcPr marL="6350" marR="6350" marT="6350" anchor="b"/>
                </a:tc>
                <a:extLst>
                  <a:ext uri="{0D108BD9-81ED-4DB2-BD59-A6C34878D82A}">
                    <a16:rowId xmlns:a16="http://schemas.microsoft.com/office/drawing/2014/main" val="1787122999"/>
                  </a:ext>
                </a:extLst>
              </a:tr>
              <a:tr h="180975">
                <a:tc>
                  <a:txBody>
                    <a:bodyPr/>
                    <a:lstStyle/>
                    <a:p>
                      <a:pPr algn="l" fontAlgn="b"/>
                      <a:r>
                        <a:rPr lang="en-US" sz="2000" b="0" i="0" u="none" strike="noStrike">
                          <a:solidFill>
                            <a:srgbClr val="000000"/>
                          </a:solidFill>
                          <a:effectLst/>
                          <a:latin typeface="Calibri" panose="020F0502020204030204" pitchFamily="34" charset="0"/>
                        </a:rPr>
                        <a:t>Total</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280</a:t>
                      </a:r>
                    </a:p>
                  </a:txBody>
                  <a:tcPr marL="6350" marR="6350" marT="6350" anchor="b"/>
                </a:tc>
                <a:extLst>
                  <a:ext uri="{0D108BD9-81ED-4DB2-BD59-A6C34878D82A}">
                    <a16:rowId xmlns:a16="http://schemas.microsoft.com/office/drawing/2014/main" val="2395615760"/>
                  </a:ext>
                </a:extLst>
              </a:tr>
              <a:tr h="180975">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4156616060"/>
                  </a:ext>
                </a:extLst>
              </a:tr>
              <a:tr h="180975">
                <a:tc>
                  <a:txBody>
                    <a:bodyPr/>
                    <a:lstStyle/>
                    <a:p>
                      <a:pPr algn="l" fontAlgn="b"/>
                      <a:r>
                        <a:rPr lang="en-US" sz="2000" b="0" i="0" u="none" strike="noStrike">
                          <a:solidFill>
                            <a:srgbClr val="000000"/>
                          </a:solidFill>
                          <a:effectLst/>
                          <a:latin typeface="Calibri" panose="020F0502020204030204" pitchFamily="34" charset="0"/>
                        </a:rPr>
                        <a:t>Weekly</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28</a:t>
                      </a:r>
                    </a:p>
                  </a:txBody>
                  <a:tcPr marL="6350" marR="6350" marT="6350" anchor="b"/>
                </a:tc>
                <a:extLst>
                  <a:ext uri="{0D108BD9-81ED-4DB2-BD59-A6C34878D82A}">
                    <a16:rowId xmlns:a16="http://schemas.microsoft.com/office/drawing/2014/main" val="136053415"/>
                  </a:ext>
                </a:extLst>
              </a:tr>
              <a:tr h="180975">
                <a:tc>
                  <a:txBody>
                    <a:bodyPr/>
                    <a:lstStyle/>
                    <a:p>
                      <a:pPr algn="l" fontAlgn="b"/>
                      <a:r>
                        <a:rPr lang="en-US" sz="2000" b="0" i="0" u="none" strike="noStrike" dirty="0">
                          <a:solidFill>
                            <a:srgbClr val="000000"/>
                          </a:solidFill>
                          <a:effectLst/>
                          <a:latin typeface="Calibri" panose="020F0502020204030204" pitchFamily="34" charset="0"/>
                        </a:rPr>
                        <a:t>Daily</a:t>
                      </a:r>
                    </a:p>
                  </a:txBody>
                  <a:tcPr marL="6350" marR="6350" marT="6350" anchor="b"/>
                </a:tc>
                <a:tc>
                  <a:txBody>
                    <a:bodyPr/>
                    <a:lstStyle/>
                    <a:p>
                      <a:pPr algn="r" fontAlgn="b"/>
                      <a:r>
                        <a:rPr lang="en-US" sz="2000" b="0" i="0" u="none" strike="noStrike" dirty="0">
                          <a:solidFill>
                            <a:srgbClr val="000000"/>
                          </a:solidFill>
                          <a:effectLst/>
                          <a:latin typeface="Calibri" panose="020F0502020204030204" pitchFamily="34" charset="0"/>
                        </a:rPr>
                        <a:t>4</a:t>
                      </a:r>
                    </a:p>
                  </a:txBody>
                  <a:tcPr marL="6350" marR="6350" marT="6350" anchor="b"/>
                </a:tc>
                <a:extLst>
                  <a:ext uri="{0D108BD9-81ED-4DB2-BD59-A6C34878D82A}">
                    <a16:rowId xmlns:a16="http://schemas.microsoft.com/office/drawing/2014/main" val="4071964242"/>
                  </a:ext>
                </a:extLst>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1060119181"/>
              </p:ext>
            </p:extLst>
          </p:nvPr>
        </p:nvGraphicFramePr>
        <p:xfrm>
          <a:off x="6233248" y="1752680"/>
          <a:ext cx="5346700" cy="4222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062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Have you created a mobile app?  Why/Why not?</a:t>
            </a:r>
          </a:p>
        </p:txBody>
      </p:sp>
    </p:spTree>
    <p:extLst>
      <p:ext uri="{BB962C8B-B14F-4D97-AF65-F5344CB8AC3E}">
        <p14:creationId xmlns:p14="http://schemas.microsoft.com/office/powerpoint/2010/main" val="278786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49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challenges in Mobile Computing</a:t>
            </a:r>
          </a:p>
        </p:txBody>
      </p:sp>
    </p:spTree>
    <p:extLst>
      <p:ext uri="{BB962C8B-B14F-4D97-AF65-F5344CB8AC3E}">
        <p14:creationId xmlns:p14="http://schemas.microsoft.com/office/powerpoint/2010/main" val="102762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a:t>
            </a:r>
          </a:p>
        </p:txBody>
      </p:sp>
      <p:sp>
        <p:nvSpPr>
          <p:cNvPr id="3" name="Content Placeholder 2"/>
          <p:cNvSpPr>
            <a:spLocks noGrp="1"/>
          </p:cNvSpPr>
          <p:nvPr>
            <p:ph idx="1"/>
          </p:nvPr>
        </p:nvSpPr>
        <p:spPr/>
        <p:txBody>
          <a:bodyPr/>
          <a:lstStyle/>
          <a:p>
            <a:r>
              <a:rPr lang="en-US" dirty="0"/>
              <a:t>What are some forms of computing?</a:t>
            </a:r>
          </a:p>
          <a:p>
            <a:r>
              <a:rPr lang="en-US" dirty="0"/>
              <a:t>What exactly is mobile computing?  (What it is, what it’s not?)</a:t>
            </a:r>
          </a:p>
          <a:p>
            <a:r>
              <a:rPr lang="en-US" dirty="0"/>
              <a:t>What are some challenges unique to mobile computing?</a:t>
            </a:r>
          </a:p>
        </p:txBody>
      </p:sp>
    </p:spTree>
    <p:extLst>
      <p:ext uri="{BB962C8B-B14F-4D97-AF65-F5344CB8AC3E}">
        <p14:creationId xmlns:p14="http://schemas.microsoft.com/office/powerpoint/2010/main" val="236123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Factor</a:t>
            </a:r>
          </a:p>
        </p:txBody>
      </p:sp>
      <p:sp>
        <p:nvSpPr>
          <p:cNvPr id="3" name="Content Placeholder 2"/>
          <p:cNvSpPr>
            <a:spLocks noGrp="1"/>
          </p:cNvSpPr>
          <p:nvPr>
            <p:ph idx="1"/>
          </p:nvPr>
        </p:nvSpPr>
        <p:spPr/>
        <p:txBody>
          <a:bodyPr>
            <a:normAutofit fontScale="85000" lnSpcReduction="20000"/>
          </a:bodyPr>
          <a:lstStyle/>
          <a:p>
            <a:pPr algn="l"/>
            <a:r>
              <a:rPr lang="en-US" dirty="0"/>
              <a:t>“</a:t>
            </a:r>
            <a:r>
              <a:rPr lang="en-US" b="1" i="0" dirty="0">
                <a:solidFill>
                  <a:srgbClr val="202122"/>
                </a:solidFill>
                <a:effectLst/>
                <a:latin typeface="Arial" panose="020B0604020202020204" pitchFamily="34" charset="0"/>
              </a:rPr>
              <a:t>Form factor</a:t>
            </a:r>
            <a:r>
              <a:rPr lang="en-US" b="0" i="0" dirty="0">
                <a:solidFill>
                  <a:srgbClr val="202122"/>
                </a:solidFill>
                <a:effectLst/>
                <a:latin typeface="Arial" panose="020B0604020202020204" pitchFamily="34" charset="0"/>
              </a:rPr>
              <a:t> is a hardware </a:t>
            </a:r>
            <a:r>
              <a:rPr lang="en-US" b="0" i="0" u="none" strike="noStrike" dirty="0">
                <a:solidFill>
                  <a:srgbClr val="3366CC"/>
                </a:solidFill>
                <a:effectLst/>
                <a:latin typeface="Arial" panose="020B0604020202020204" pitchFamily="34" charset="0"/>
                <a:hlinkClick r:id="rId2" tooltip="Design"/>
              </a:rPr>
              <a:t>design</a:t>
            </a:r>
            <a:r>
              <a:rPr lang="en-US" b="0" i="0" dirty="0">
                <a:solidFill>
                  <a:srgbClr val="202122"/>
                </a:solidFill>
                <a:effectLst/>
                <a:latin typeface="Arial" panose="020B0604020202020204" pitchFamily="34" charset="0"/>
              </a:rPr>
              <a:t> aspect that defines and prescribes the size, shape, and other physical </a:t>
            </a:r>
            <a:r>
              <a:rPr lang="en-US" b="0" i="0" u="none" strike="noStrike" dirty="0">
                <a:solidFill>
                  <a:srgbClr val="3366CC"/>
                </a:solidFill>
                <a:effectLst/>
                <a:latin typeface="Arial" panose="020B0604020202020204" pitchFamily="34" charset="0"/>
                <a:hlinkClick r:id="rId3" tooltip="Specification (technical standard)"/>
              </a:rPr>
              <a:t>specifications</a:t>
            </a:r>
            <a:r>
              <a:rPr lang="en-US" b="0" i="0" dirty="0">
                <a:solidFill>
                  <a:srgbClr val="202122"/>
                </a:solidFill>
                <a:effectLst/>
                <a:latin typeface="Arial" panose="020B0604020202020204" pitchFamily="34" charset="0"/>
              </a:rPr>
              <a:t> of components, particularly in </a:t>
            </a:r>
            <a:r>
              <a:rPr lang="en-US" b="0" i="0" u="none" strike="noStrike" dirty="0">
                <a:solidFill>
                  <a:srgbClr val="3366CC"/>
                </a:solidFill>
                <a:effectLst/>
                <a:latin typeface="Arial" panose="020B0604020202020204" pitchFamily="34" charset="0"/>
                <a:hlinkClick r:id="rId4" tooltip="Consumer electronics"/>
              </a:rPr>
              <a:t>electronics</a:t>
            </a:r>
            <a:r>
              <a:rPr lang="en-US" b="0" i="0" dirty="0">
                <a:solidFill>
                  <a:srgbClr val="202122"/>
                </a:solidFill>
                <a:effectLst/>
                <a:latin typeface="Arial" panose="020B0604020202020204" pitchFamily="34" charset="0"/>
              </a:rPr>
              <a:t>. A form factor may represent a broad class of similarly sized components, or it may prescribe a specific standard. It may also define an entire system, as in a computer form factor.</a:t>
            </a:r>
            <a:r>
              <a:rPr lang="en-US" dirty="0"/>
              <a:t>” (</a:t>
            </a:r>
            <a:r>
              <a:rPr lang="en-US" dirty="0">
                <a:hlinkClick r:id="rId5"/>
              </a:rPr>
              <a:t>Wiki</a:t>
            </a:r>
            <a:r>
              <a:rPr lang="en-US" dirty="0"/>
              <a:t>)</a:t>
            </a:r>
          </a:p>
          <a:p>
            <a:pPr marL="0" indent="0">
              <a:buNone/>
            </a:pPr>
            <a:endParaRPr lang="en-US" dirty="0"/>
          </a:p>
          <a:p>
            <a:r>
              <a:rPr lang="en-US" dirty="0"/>
              <a:t>What size(s) must you support?  Why?  How?</a:t>
            </a:r>
          </a:p>
          <a:p>
            <a:pPr lvl="1"/>
            <a:r>
              <a:rPr lang="en-US" dirty="0"/>
              <a:t>What is affected by different form factors?</a:t>
            </a:r>
          </a:p>
          <a:p>
            <a:pPr lvl="2"/>
            <a:r>
              <a:rPr lang="en-US" dirty="0"/>
              <a:t>DPI (See </a:t>
            </a:r>
            <a:r>
              <a:rPr lang="en-US" dirty="0">
                <a:hlinkClick r:id="rId6"/>
              </a:rPr>
              <a:t>Link</a:t>
            </a:r>
            <a:r>
              <a:rPr lang="en-US" dirty="0"/>
              <a:t>)?  Screen Resolution?</a:t>
            </a:r>
          </a:p>
          <a:p>
            <a:pPr lvl="1"/>
            <a:r>
              <a:rPr lang="en-US" dirty="0"/>
              <a:t>Can you just “scale” it?</a:t>
            </a:r>
          </a:p>
          <a:p>
            <a:r>
              <a:rPr lang="en-US" dirty="0"/>
              <a:t>What about orientation (landscape/portrait)?</a:t>
            </a:r>
          </a:p>
          <a:p>
            <a:endParaRPr lang="en-US" dirty="0"/>
          </a:p>
          <a:p>
            <a:r>
              <a:rPr lang="en-US" dirty="0"/>
              <a:t>See also</a:t>
            </a:r>
          </a:p>
          <a:p>
            <a:pPr lvl="1"/>
            <a:r>
              <a:rPr lang="en-US" dirty="0"/>
              <a:t>Android Fragmentations: (</a:t>
            </a:r>
            <a:r>
              <a:rPr lang="en-US" dirty="0">
                <a:hlinkClick r:id="rId7"/>
              </a:rPr>
              <a:t>2021</a:t>
            </a:r>
            <a:r>
              <a:rPr lang="en-US" dirty="0"/>
              <a:t>) (</a:t>
            </a:r>
            <a:r>
              <a:rPr lang="en-US" dirty="0">
                <a:hlinkClick r:id="rId8"/>
              </a:rPr>
              <a:t>2024</a:t>
            </a:r>
            <a:r>
              <a:rPr lang="en-US" dirty="0"/>
              <a:t>) (</a:t>
            </a:r>
            <a:r>
              <a:rPr lang="en-US" dirty="0">
                <a:hlinkClick r:id="rId9"/>
              </a:rPr>
              <a:t>App Development and Android Fragmentation</a:t>
            </a:r>
            <a:r>
              <a:rPr lang="en-US" dirty="0"/>
              <a:t>)</a:t>
            </a:r>
          </a:p>
          <a:p>
            <a:pPr lvl="1"/>
            <a:r>
              <a:rPr lang="en-US" dirty="0">
                <a:hlinkClick r:id="rId10"/>
              </a:rPr>
              <a:t>Android developer guide to supporting multiple screen sizes</a:t>
            </a:r>
            <a:endParaRPr lang="en-US" dirty="0"/>
          </a:p>
          <a:p>
            <a:pPr lvl="1"/>
            <a:r>
              <a:rPr lang="en-US" dirty="0"/>
              <a:t>iOS?  Something else?</a:t>
            </a:r>
          </a:p>
        </p:txBody>
      </p:sp>
    </p:spTree>
    <p:extLst>
      <p:ext uri="{BB962C8B-B14F-4D97-AF65-F5344CB8AC3E}">
        <p14:creationId xmlns:p14="http://schemas.microsoft.com/office/powerpoint/2010/main" val="257254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Today</a:t>
            </a:r>
          </a:p>
        </p:txBody>
      </p:sp>
      <p:sp>
        <p:nvSpPr>
          <p:cNvPr id="3" name="Content Placeholder 2"/>
          <p:cNvSpPr>
            <a:spLocks noGrp="1"/>
          </p:cNvSpPr>
          <p:nvPr>
            <p:ph idx="1"/>
          </p:nvPr>
        </p:nvSpPr>
        <p:spPr/>
        <p:txBody>
          <a:bodyPr>
            <a:normAutofit/>
          </a:bodyPr>
          <a:lstStyle/>
          <a:p>
            <a:r>
              <a:rPr lang="en-US" dirty="0"/>
              <a:t>Introductions</a:t>
            </a:r>
          </a:p>
          <a:p>
            <a:r>
              <a:rPr lang="en-US" dirty="0"/>
              <a:t>Overview of CSS 545 (past, present, and future)</a:t>
            </a:r>
          </a:p>
          <a:p>
            <a:r>
              <a:rPr lang="en-US" dirty="0"/>
              <a:t>Expectations: Class structure + assignments</a:t>
            </a:r>
          </a:p>
          <a:p>
            <a:pPr lvl="1"/>
            <a:r>
              <a:rPr lang="en-US" dirty="0"/>
              <a:t>GitHub overview</a:t>
            </a:r>
          </a:p>
          <a:p>
            <a:r>
              <a:rPr lang="en-US" dirty="0"/>
              <a:t>Challenges in Mobile Computing</a:t>
            </a:r>
          </a:p>
        </p:txBody>
      </p:sp>
    </p:spTree>
    <p:extLst>
      <p:ext uri="{BB962C8B-B14F-4D97-AF65-F5344CB8AC3E}">
        <p14:creationId xmlns:p14="http://schemas.microsoft.com/office/powerpoint/2010/main" val="61948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 Navigation and</a:t>
            </a:r>
            <a:br>
              <a:rPr lang="en-US" dirty="0"/>
            </a:br>
            <a:r>
              <a:rPr lang="en-US" dirty="0" err="1"/>
              <a:t>LifeCycle</a:t>
            </a:r>
            <a:r>
              <a:rPr lang="en-US" dirty="0"/>
              <a:t>/State Management</a:t>
            </a:r>
          </a:p>
        </p:txBody>
      </p:sp>
      <p:sp>
        <p:nvSpPr>
          <p:cNvPr id="3" name="Content Placeholder 2"/>
          <p:cNvSpPr>
            <a:spLocks noGrp="1"/>
          </p:cNvSpPr>
          <p:nvPr>
            <p:ph idx="1"/>
          </p:nvPr>
        </p:nvSpPr>
        <p:spPr/>
        <p:txBody>
          <a:bodyPr/>
          <a:lstStyle/>
          <a:p>
            <a:r>
              <a:rPr lang="en-US" dirty="0"/>
              <a:t>What are the navigation paradigms for mobile apps?</a:t>
            </a:r>
          </a:p>
          <a:p>
            <a:r>
              <a:rPr lang="en-US" dirty="0"/>
              <a:t>How many different “states” are there for a mobile app in its “lifecycle”?</a:t>
            </a:r>
          </a:p>
          <a:p>
            <a:pPr lvl="1"/>
            <a:r>
              <a:rPr lang="en-US" dirty="0"/>
              <a:t>What are “states” and “lifecycle” in this context?</a:t>
            </a:r>
          </a:p>
          <a:p>
            <a:endParaRPr lang="en-US" dirty="0"/>
          </a:p>
          <a:p>
            <a:r>
              <a:rPr lang="en-US" dirty="0"/>
              <a:t>See also:</a:t>
            </a:r>
          </a:p>
          <a:p>
            <a:pPr lvl="1"/>
            <a:r>
              <a:rPr lang="en-US" dirty="0">
                <a:hlinkClick r:id="rId2"/>
              </a:rPr>
              <a:t>Android Activity Lifecycle</a:t>
            </a:r>
            <a:endParaRPr lang="en-US" dirty="0"/>
          </a:p>
          <a:p>
            <a:pPr lvl="1"/>
            <a:r>
              <a:rPr lang="en-US" dirty="0">
                <a:hlinkClick r:id="rId3"/>
              </a:rPr>
              <a:t>UWP Lifecycle</a:t>
            </a:r>
            <a:endParaRPr lang="en-US" dirty="0"/>
          </a:p>
          <a:p>
            <a:pPr lvl="1"/>
            <a:r>
              <a:rPr lang="en-US" dirty="0">
                <a:hlinkClick r:id="rId4"/>
              </a:rPr>
              <a:t>iOS Lifecycle</a:t>
            </a:r>
            <a:endParaRPr lang="en-US" dirty="0"/>
          </a:p>
        </p:txBody>
      </p:sp>
    </p:spTree>
    <p:extLst>
      <p:ext uri="{BB962C8B-B14F-4D97-AF65-F5344CB8AC3E}">
        <p14:creationId xmlns:p14="http://schemas.microsoft.com/office/powerpoint/2010/main" val="3328014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Considerations</a:t>
            </a:r>
          </a:p>
        </p:txBody>
      </p:sp>
      <p:sp>
        <p:nvSpPr>
          <p:cNvPr id="3" name="Content Placeholder 2"/>
          <p:cNvSpPr>
            <a:spLocks noGrp="1"/>
          </p:cNvSpPr>
          <p:nvPr>
            <p:ph idx="1"/>
          </p:nvPr>
        </p:nvSpPr>
        <p:spPr/>
        <p:txBody>
          <a:bodyPr>
            <a:normAutofit lnSpcReduction="10000"/>
          </a:bodyPr>
          <a:lstStyle/>
          <a:p>
            <a:r>
              <a:rPr lang="en-US" dirty="0"/>
              <a:t>What data needs to be stored by mobile apps?  Why?  How?</a:t>
            </a:r>
          </a:p>
          <a:p>
            <a:pPr lvl="1"/>
            <a:r>
              <a:rPr lang="en-US" dirty="0"/>
              <a:t>App resources vs. user-generated content?</a:t>
            </a:r>
          </a:p>
          <a:p>
            <a:pPr lvl="1"/>
            <a:r>
              <a:rPr lang="en-US" dirty="0"/>
              <a:t>Settings (data pertaining to the app?) vs. user data (data pertaining to the user?)</a:t>
            </a:r>
          </a:p>
          <a:p>
            <a:pPr lvl="2"/>
            <a:r>
              <a:rPr lang="en-US" dirty="0"/>
              <a:t>What is the distinction?  Is there a need to distinct?</a:t>
            </a:r>
          </a:p>
          <a:p>
            <a:r>
              <a:rPr lang="en-US" dirty="0"/>
              <a:t>How many different ways to store data?  Pros/Cons?</a:t>
            </a:r>
          </a:p>
          <a:p>
            <a:r>
              <a:rPr lang="en-US" dirty="0"/>
              <a:t>How about backup/restore considerations?</a:t>
            </a:r>
          </a:p>
          <a:p>
            <a:r>
              <a:rPr lang="en-US" dirty="0"/>
              <a:t>Security?*</a:t>
            </a:r>
          </a:p>
          <a:p>
            <a:endParaRPr lang="en-US" dirty="0"/>
          </a:p>
          <a:p>
            <a:r>
              <a:rPr lang="en-US" dirty="0"/>
              <a:t>See also:</a:t>
            </a:r>
          </a:p>
          <a:p>
            <a:pPr lvl="1"/>
            <a:r>
              <a:rPr lang="en-US" dirty="0">
                <a:hlinkClick r:id="rId2"/>
              </a:rPr>
              <a:t>Android Storage Options</a:t>
            </a:r>
            <a:endParaRPr lang="en-US" dirty="0"/>
          </a:p>
          <a:p>
            <a:pPr lvl="1"/>
            <a:r>
              <a:rPr lang="en-US" dirty="0">
                <a:hlinkClick r:id="rId3"/>
              </a:rPr>
              <a:t>iOS Data Storage Guidelines</a:t>
            </a:r>
            <a:endParaRPr lang="en-US" dirty="0"/>
          </a:p>
          <a:p>
            <a:pPr lvl="1"/>
            <a:r>
              <a:rPr lang="en-US" dirty="0"/>
              <a:t>Others…?</a:t>
            </a:r>
          </a:p>
        </p:txBody>
      </p:sp>
    </p:spTree>
    <p:extLst>
      <p:ext uri="{BB962C8B-B14F-4D97-AF65-F5344CB8AC3E}">
        <p14:creationId xmlns:p14="http://schemas.microsoft.com/office/powerpoint/2010/main" val="4238669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(IOT)</a:t>
            </a:r>
          </a:p>
        </p:txBody>
      </p:sp>
      <p:sp>
        <p:nvSpPr>
          <p:cNvPr id="3" name="Content Placeholder 2"/>
          <p:cNvSpPr>
            <a:spLocks noGrp="1"/>
          </p:cNvSpPr>
          <p:nvPr>
            <p:ph idx="1"/>
          </p:nvPr>
        </p:nvSpPr>
        <p:spPr/>
        <p:txBody>
          <a:bodyPr/>
          <a:lstStyle/>
          <a:p>
            <a:r>
              <a:rPr lang="en-US" dirty="0"/>
              <a:t>A “network” of “things” that can connect, as well as communicate/exchange data with each other (</a:t>
            </a:r>
            <a:r>
              <a:rPr lang="en-US" dirty="0">
                <a:hlinkClick r:id="rId2"/>
              </a:rPr>
              <a:t>wiki</a:t>
            </a:r>
            <a:r>
              <a:rPr lang="en-US" dirty="0"/>
              <a:t>)</a:t>
            </a:r>
          </a:p>
          <a:p>
            <a:endParaRPr lang="en-US" dirty="0"/>
          </a:p>
          <a:p>
            <a:r>
              <a:rPr lang="en-US" dirty="0"/>
              <a:t>Common ways to interact with </a:t>
            </a:r>
            <a:r>
              <a:rPr lang="en-US" dirty="0" err="1"/>
              <a:t>IoT</a:t>
            </a:r>
            <a:r>
              <a:rPr lang="en-US" dirty="0"/>
              <a:t>:</a:t>
            </a:r>
          </a:p>
          <a:p>
            <a:pPr lvl="1"/>
            <a:r>
              <a:rPr lang="en-US" dirty="0"/>
              <a:t>Detect (sense the presence of an </a:t>
            </a:r>
            <a:r>
              <a:rPr lang="en-US" dirty="0" err="1"/>
              <a:t>IoT</a:t>
            </a:r>
            <a:r>
              <a:rPr lang="en-US" dirty="0"/>
              <a:t> object </a:t>
            </a:r>
            <a:r>
              <a:rPr lang="mr-IN" dirty="0"/>
              <a:t>–</a:t>
            </a:r>
            <a:r>
              <a:rPr lang="en-US" dirty="0"/>
              <a:t> also “discovery”)</a:t>
            </a:r>
          </a:p>
          <a:p>
            <a:pPr lvl="1"/>
            <a:r>
              <a:rPr lang="en-US" dirty="0"/>
              <a:t>Retrieve data (or request state/info about itself)</a:t>
            </a:r>
          </a:p>
          <a:p>
            <a:pPr lvl="1"/>
            <a:r>
              <a:rPr lang="en-US" dirty="0"/>
              <a:t>Control (e.g. “remote” control </a:t>
            </a:r>
            <a:r>
              <a:rPr lang="mr-IN" dirty="0"/>
              <a:t>–</a:t>
            </a:r>
            <a:r>
              <a:rPr lang="en-US" dirty="0"/>
              <a:t> by sending commands to it)</a:t>
            </a:r>
          </a:p>
          <a:p>
            <a:pPr lvl="2"/>
            <a:r>
              <a:rPr lang="en-US" dirty="0"/>
              <a:t>Also “respond” (as opposed to direct “control”) based on data given to it</a:t>
            </a:r>
          </a:p>
          <a:p>
            <a:endParaRPr lang="en-US" dirty="0"/>
          </a:p>
          <a:p>
            <a:r>
              <a:rPr lang="en-US" dirty="0"/>
              <a:t>Example IoT interactions?</a:t>
            </a:r>
          </a:p>
          <a:p>
            <a:pPr lvl="1"/>
            <a:r>
              <a:rPr lang="en-US" dirty="0"/>
              <a:t>E.g. </a:t>
            </a:r>
            <a:r>
              <a:rPr lang="en-US" dirty="0">
                <a:hlinkClick r:id="rId3"/>
              </a:rPr>
              <a:t>Controlling FireTV using Alexa Echo</a:t>
            </a:r>
            <a:endParaRPr lang="en-US" dirty="0"/>
          </a:p>
        </p:txBody>
      </p:sp>
      <p:sp>
        <p:nvSpPr>
          <p:cNvPr id="4" name="Multiply 3">
            <a:extLst>
              <a:ext uri="{FF2B5EF4-FFF2-40B4-BE49-F238E27FC236}">
                <a16:creationId xmlns:a16="http://schemas.microsoft.com/office/drawing/2014/main" id="{7393E2D9-B5CF-9C2F-F871-4B0C6EA9C4E1}"/>
              </a:ext>
            </a:extLst>
          </p:cNvPr>
          <p:cNvSpPr/>
          <p:nvPr/>
        </p:nvSpPr>
        <p:spPr>
          <a:xfrm>
            <a:off x="1157591" y="-428016"/>
            <a:ext cx="9844392" cy="7733490"/>
          </a:xfrm>
          <a:prstGeom prst="mathMultiply">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69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a:t>
            </a:r>
            <a:r>
              <a:rPr lang="en-US" dirty="0" err="1"/>
              <a:t>IoT</a:t>
            </a:r>
            <a:endParaRPr lang="en-US" dirty="0"/>
          </a:p>
        </p:txBody>
      </p:sp>
      <p:sp>
        <p:nvSpPr>
          <p:cNvPr id="3" name="Content Placeholder 2"/>
          <p:cNvSpPr>
            <a:spLocks noGrp="1"/>
          </p:cNvSpPr>
          <p:nvPr>
            <p:ph idx="1"/>
          </p:nvPr>
        </p:nvSpPr>
        <p:spPr/>
        <p:txBody>
          <a:bodyPr/>
          <a:lstStyle/>
          <a:p>
            <a:r>
              <a:rPr lang="en-US" dirty="0"/>
              <a:t>“Direct Connection” (</a:t>
            </a:r>
            <a:r>
              <a:rPr lang="en-US" dirty="0">
                <a:hlinkClick r:id="rId2"/>
              </a:rPr>
              <a:t>wiki</a:t>
            </a:r>
            <a:r>
              <a:rPr lang="en-US" dirty="0"/>
              <a:t>)</a:t>
            </a:r>
          </a:p>
          <a:p>
            <a:pPr lvl="1"/>
            <a:r>
              <a:rPr lang="en-US" dirty="0"/>
              <a:t>Short-range wireless (e.g. Bluetooth, NFC, Wi-Fi, etc.)</a:t>
            </a:r>
          </a:p>
          <a:p>
            <a:pPr lvl="1"/>
            <a:r>
              <a:rPr lang="en-US" dirty="0"/>
              <a:t>Medium-range wireless (e.g. LTE-Advanced)</a:t>
            </a:r>
          </a:p>
          <a:p>
            <a:pPr lvl="1"/>
            <a:r>
              <a:rPr lang="en-US" dirty="0"/>
              <a:t>Long-range wireless (e.g. LPWAN)</a:t>
            </a:r>
          </a:p>
          <a:p>
            <a:pPr lvl="1"/>
            <a:r>
              <a:rPr lang="en-US" dirty="0"/>
              <a:t>Wired (e.g. Ethernet)</a:t>
            </a:r>
          </a:p>
          <a:p>
            <a:endParaRPr lang="en-US" dirty="0"/>
          </a:p>
          <a:p>
            <a:r>
              <a:rPr lang="en-US" dirty="0"/>
              <a:t>“Indirect Connection”</a:t>
            </a:r>
          </a:p>
          <a:p>
            <a:pPr lvl="1"/>
            <a:r>
              <a:rPr lang="en-US" dirty="0"/>
              <a:t>Communication through a “middleman” (e.g. web service end point, cloud services)</a:t>
            </a:r>
          </a:p>
          <a:p>
            <a:pPr lvl="1"/>
            <a:endParaRPr lang="en-US" dirty="0"/>
          </a:p>
          <a:p>
            <a:r>
              <a:rPr lang="en-US" dirty="0"/>
              <a:t>Examples of direct/indirect connection?  Pros/Cons/Limitations?</a:t>
            </a:r>
          </a:p>
        </p:txBody>
      </p:sp>
      <p:sp>
        <p:nvSpPr>
          <p:cNvPr id="4" name="Multiply 3">
            <a:extLst>
              <a:ext uri="{FF2B5EF4-FFF2-40B4-BE49-F238E27FC236}">
                <a16:creationId xmlns:a16="http://schemas.microsoft.com/office/drawing/2014/main" id="{641EED7B-A293-CC05-B701-E004D8083C00}"/>
              </a:ext>
            </a:extLst>
          </p:cNvPr>
          <p:cNvSpPr/>
          <p:nvPr/>
        </p:nvSpPr>
        <p:spPr>
          <a:xfrm>
            <a:off x="1157591" y="-428016"/>
            <a:ext cx="9844392" cy="7733490"/>
          </a:xfrm>
          <a:prstGeom prst="mathMultiply">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6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20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Overview</a:t>
            </a:r>
          </a:p>
        </p:txBody>
      </p:sp>
    </p:spTree>
    <p:extLst>
      <p:ext uri="{BB962C8B-B14F-4D97-AF65-F5344CB8AC3E}">
        <p14:creationId xmlns:p14="http://schemas.microsoft.com/office/powerpoint/2010/main" val="1134288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Roles</a:t>
            </a:r>
          </a:p>
        </p:txBody>
      </p:sp>
      <p:sp>
        <p:nvSpPr>
          <p:cNvPr id="3" name="Content Placeholder 2"/>
          <p:cNvSpPr>
            <a:spLocks noGrp="1"/>
          </p:cNvSpPr>
          <p:nvPr>
            <p:ph idx="1"/>
          </p:nvPr>
        </p:nvSpPr>
        <p:spPr/>
        <p:txBody>
          <a:bodyPr/>
          <a:lstStyle/>
          <a:p>
            <a:pPr marL="0" indent="0">
              <a:buNone/>
            </a:pPr>
            <a:r>
              <a:rPr lang="en-US" dirty="0"/>
              <a:t>“</a:t>
            </a:r>
            <a:r>
              <a:rPr lang="en-US" b="0" i="0" dirty="0">
                <a:solidFill>
                  <a:srgbClr val="202122"/>
                </a:solidFill>
                <a:effectLst/>
                <a:latin typeface="Arial" panose="020B0604020202020204" pitchFamily="34" charset="0"/>
              </a:rPr>
              <a:t>A software developer is a person or company engaged in a </a:t>
            </a:r>
            <a:r>
              <a:rPr lang="en-US" b="0" i="0" u="none" strike="noStrike" dirty="0">
                <a:solidFill>
                  <a:srgbClr val="3366CC"/>
                </a:solidFill>
                <a:effectLst/>
                <a:latin typeface="Arial" panose="020B0604020202020204" pitchFamily="34" charset="0"/>
                <a:hlinkClick r:id="rId2" tooltip="Software development process"/>
              </a:rPr>
              <a:t>software development process</a:t>
            </a:r>
            <a:r>
              <a:rPr lang="en-US" b="0" i="0" dirty="0">
                <a:solidFill>
                  <a:srgbClr val="202122"/>
                </a:solidFill>
                <a:effectLst/>
                <a:latin typeface="Arial" panose="020B0604020202020204" pitchFamily="34" charset="0"/>
              </a:rPr>
              <a:t>, including research, design, </a:t>
            </a:r>
            <a:r>
              <a:rPr lang="en-US" b="0" i="0" u="none" strike="noStrike" dirty="0">
                <a:solidFill>
                  <a:srgbClr val="3366CC"/>
                </a:solidFill>
                <a:effectLst/>
                <a:latin typeface="Arial" panose="020B0604020202020204" pitchFamily="34" charset="0"/>
                <a:hlinkClick r:id="rId3" tooltip="Computer programming"/>
              </a:rPr>
              <a:t>programming</a:t>
            </a:r>
            <a:r>
              <a:rPr lang="en-US" b="0" i="0" dirty="0">
                <a:solidFill>
                  <a:srgbClr val="202122"/>
                </a:solidFill>
                <a:effectLst/>
                <a:latin typeface="Arial" panose="020B0604020202020204" pitchFamily="34" charset="0"/>
              </a:rPr>
              <a:t>, testing, and other facets of creating </a:t>
            </a:r>
            <a:r>
              <a:rPr lang="en-US" b="0" i="0" u="sng" dirty="0">
                <a:solidFill>
                  <a:srgbClr val="3366CC"/>
                </a:solidFill>
                <a:effectLst/>
                <a:latin typeface="Arial" panose="020B0604020202020204" pitchFamily="34" charset="0"/>
                <a:hlinkClick r:id="rId4"/>
              </a:rPr>
              <a:t>computer software</a:t>
            </a:r>
            <a:r>
              <a:rPr lang="en-US" dirty="0"/>
              <a:t>” (</a:t>
            </a:r>
            <a:r>
              <a:rPr lang="en-US" dirty="0">
                <a:hlinkClick r:id="rId5"/>
              </a:rPr>
              <a:t>wiki</a:t>
            </a:r>
            <a:r>
              <a:rPr lang="en-US" dirty="0"/>
              <a:t>)</a:t>
            </a:r>
          </a:p>
          <a:p>
            <a:r>
              <a:rPr lang="en-US" dirty="0"/>
              <a:t>Developer (Dev) </a:t>
            </a:r>
            <a:r>
              <a:rPr lang="en-US" dirty="0">
                <a:sym typeface="Wingdings" panose="05000000000000000000" pitchFamily="2" charset="2"/>
              </a:rPr>
              <a:t> Identifies and implements technical solution to the problem</a:t>
            </a:r>
            <a:endParaRPr lang="en-US" dirty="0"/>
          </a:p>
          <a:p>
            <a:r>
              <a:rPr lang="en-US" dirty="0"/>
              <a:t>Program/Product/Project Manager (PM) </a:t>
            </a:r>
            <a:r>
              <a:rPr lang="en-US" dirty="0">
                <a:sym typeface="Wingdings" panose="05000000000000000000" pitchFamily="2" charset="2"/>
              </a:rPr>
              <a:t> Identify and define the problem space</a:t>
            </a:r>
            <a:endParaRPr lang="en-US" dirty="0"/>
          </a:p>
          <a:p>
            <a:r>
              <a:rPr lang="en-US" dirty="0"/>
              <a:t>Tester (Test/QA) </a:t>
            </a:r>
            <a:r>
              <a:rPr lang="en-US" dirty="0">
                <a:sym typeface="Wingdings" panose="05000000000000000000" pitchFamily="2" charset="2"/>
              </a:rPr>
              <a:t> Ensures high quality product before release*</a:t>
            </a:r>
          </a:p>
          <a:p>
            <a:endParaRPr lang="en-US" dirty="0">
              <a:sym typeface="Wingdings" panose="05000000000000000000" pitchFamily="2" charset="2"/>
            </a:endParaRPr>
          </a:p>
          <a:p>
            <a:r>
              <a:rPr lang="en-US" b="1" i="1" dirty="0">
                <a:sym typeface="Wingdings" panose="05000000000000000000" pitchFamily="2" charset="2"/>
              </a:rPr>
              <a:t>Note: You will be expected to perform all these roles at one point or another during this course.</a:t>
            </a:r>
            <a:endParaRPr lang="en-US" b="1" i="1" dirty="0"/>
          </a:p>
        </p:txBody>
      </p:sp>
    </p:spTree>
    <p:extLst>
      <p:ext uri="{BB962C8B-B14F-4D97-AF65-F5344CB8AC3E}">
        <p14:creationId xmlns:p14="http://schemas.microsoft.com/office/powerpoint/2010/main" val="359406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Life Cycle (SDLC)</a:t>
            </a:r>
          </a:p>
        </p:txBody>
      </p:sp>
      <p:sp>
        <p:nvSpPr>
          <p:cNvPr id="3" name="Content Placeholder 2"/>
          <p:cNvSpPr>
            <a:spLocks noGrp="1"/>
          </p:cNvSpPr>
          <p:nvPr>
            <p:ph idx="1"/>
          </p:nvPr>
        </p:nvSpPr>
        <p:spPr/>
        <p:txBody>
          <a:bodyPr>
            <a:normAutofit fontScale="92500"/>
          </a:bodyPr>
          <a:lstStyle/>
          <a:p>
            <a:r>
              <a:rPr lang="en-US" dirty="0"/>
              <a:t>“</a:t>
            </a:r>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2" tooltip="Software engineering"/>
              </a:rPr>
              <a:t>software engineering</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software development process</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software development life cycle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SDLC</a:t>
            </a:r>
            <a:r>
              <a:rPr lang="en-US" b="0" i="0" dirty="0">
                <a:solidFill>
                  <a:srgbClr val="202122"/>
                </a:solidFill>
                <a:effectLst/>
                <a:latin typeface="Arial" panose="020B0604020202020204" pitchFamily="34" charset="0"/>
              </a:rPr>
              <a:t>) is a process of planning and managing </a:t>
            </a:r>
            <a:r>
              <a:rPr lang="en-US" b="0" i="0" u="none" strike="noStrike" dirty="0">
                <a:solidFill>
                  <a:srgbClr val="3366CC"/>
                </a:solidFill>
                <a:effectLst/>
                <a:latin typeface="Arial" panose="020B0604020202020204" pitchFamily="34" charset="0"/>
                <a:hlinkClick r:id="rId3" tooltip="Software development"/>
              </a:rPr>
              <a:t>software development</a:t>
            </a:r>
            <a:r>
              <a:rPr lang="en-US" b="0" i="0" dirty="0">
                <a:solidFill>
                  <a:srgbClr val="202122"/>
                </a:solidFill>
                <a:effectLst/>
                <a:latin typeface="Arial" panose="020B0604020202020204" pitchFamily="34" charset="0"/>
              </a:rPr>
              <a:t>. It typically involves dividing software development work into smaller, parallel, or sequential steps or sub-processes to improve </a:t>
            </a:r>
            <a:r>
              <a:rPr lang="en-US" b="0" i="0" u="none" strike="noStrike" dirty="0">
                <a:solidFill>
                  <a:srgbClr val="3366CC"/>
                </a:solidFill>
                <a:effectLst/>
                <a:latin typeface="Arial" panose="020B0604020202020204" pitchFamily="34" charset="0"/>
                <a:hlinkClick r:id="rId4" tooltip="Software design"/>
              </a:rPr>
              <a:t>design</a:t>
            </a:r>
            <a:r>
              <a:rPr lang="en-US" b="0" i="0" dirty="0">
                <a:solidFill>
                  <a:srgbClr val="202122"/>
                </a:solidFill>
                <a:effectLst/>
                <a:latin typeface="Arial" panose="020B0604020202020204" pitchFamily="34" charset="0"/>
              </a:rPr>
              <a:t> and/or </a:t>
            </a:r>
            <a:r>
              <a:rPr lang="en-US" b="0" i="0" u="none" strike="noStrike" dirty="0">
                <a:solidFill>
                  <a:srgbClr val="3366CC"/>
                </a:solidFill>
                <a:effectLst/>
                <a:latin typeface="Arial" panose="020B0604020202020204" pitchFamily="34" charset="0"/>
                <a:hlinkClick r:id="rId5" tooltip="Software product management"/>
              </a:rPr>
              <a:t>product management</a:t>
            </a:r>
            <a:r>
              <a:rPr lang="en-US" b="0" i="0" dirty="0">
                <a:solidFill>
                  <a:srgbClr val="202122"/>
                </a:solidFill>
                <a:effectLst/>
                <a:latin typeface="Arial" panose="020B0604020202020204" pitchFamily="34" charset="0"/>
              </a:rPr>
              <a:t>. The methodology may include the pre-definition of specific </a:t>
            </a:r>
            <a:r>
              <a:rPr lang="en-US" b="0" i="0" u="none" strike="noStrike" dirty="0">
                <a:solidFill>
                  <a:srgbClr val="3366CC"/>
                </a:solidFill>
                <a:effectLst/>
                <a:latin typeface="Arial" panose="020B0604020202020204" pitchFamily="34" charset="0"/>
                <a:hlinkClick r:id="rId6" tooltip="Deliverable"/>
              </a:rPr>
              <a:t>deliverables</a:t>
            </a:r>
            <a:r>
              <a:rPr lang="en-US" b="0" i="0" dirty="0">
                <a:solidFill>
                  <a:srgbClr val="202122"/>
                </a:solidFill>
                <a:effectLst/>
                <a:latin typeface="Arial" panose="020B0604020202020204" pitchFamily="34" charset="0"/>
              </a:rPr>
              <a:t> and artifacts that are created and completed by a project team to develop or maintain an application.</a:t>
            </a:r>
            <a:br>
              <a:rPr lang="en-US" b="0" i="0" dirty="0">
                <a:solidFill>
                  <a:srgbClr val="202122"/>
                </a:solidFill>
                <a:effectLst/>
                <a:latin typeface="Arial" panose="020B0604020202020204" pitchFamily="34" charset="0"/>
              </a:rPr>
            </a:b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t>
            </a:r>
            <a:br>
              <a:rPr lang="en-US" b="0" i="0" dirty="0">
                <a:solidFill>
                  <a:srgbClr val="202122"/>
                </a:solidFill>
                <a:effectLst/>
                <a:latin typeface="Arial" panose="020B0604020202020204" pitchFamily="34" charset="0"/>
              </a:rPr>
            </a:b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Most modern development processes can be vaguely described as </a:t>
            </a:r>
            <a:r>
              <a:rPr lang="en-US" b="0" i="0" u="none" strike="noStrike" dirty="0">
                <a:solidFill>
                  <a:srgbClr val="3366CC"/>
                </a:solidFill>
                <a:effectLst/>
                <a:latin typeface="Arial" panose="020B0604020202020204" pitchFamily="34" charset="0"/>
                <a:hlinkClick r:id="rId7" tooltip="Agile software development"/>
              </a:rPr>
              <a:t>agile</a:t>
            </a:r>
            <a:r>
              <a:rPr lang="en-US" b="0" i="0" dirty="0">
                <a:solidFill>
                  <a:srgbClr val="202122"/>
                </a:solidFill>
                <a:effectLst/>
                <a:latin typeface="Arial" panose="020B0604020202020204" pitchFamily="34" charset="0"/>
              </a:rPr>
              <a:t>. Other methodologies include </a:t>
            </a:r>
            <a:r>
              <a:rPr lang="en-US" b="0" i="0" u="none" strike="noStrike" dirty="0">
                <a:solidFill>
                  <a:srgbClr val="3366CC"/>
                </a:solidFill>
                <a:effectLst/>
                <a:latin typeface="Arial" panose="020B0604020202020204" pitchFamily="34" charset="0"/>
                <a:hlinkClick r:id="rId8" tooltip="Waterfall model"/>
              </a:rPr>
              <a:t>waterfall</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9" tooltip="Software prototyping"/>
              </a:rPr>
              <a:t>prototyping</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0" tooltip="Iterative and incremental development"/>
              </a:rPr>
              <a:t>iterative and incremental development</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1" tooltip="Spiral development"/>
              </a:rPr>
              <a:t>spiral development</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2" tooltip="Rapid application development"/>
              </a:rPr>
              <a:t>rapid application development</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13" tooltip="Extreme programming"/>
              </a:rPr>
              <a:t>extreme programming</a:t>
            </a:r>
            <a:r>
              <a:rPr lang="en-US" b="0" i="0" dirty="0">
                <a:solidFill>
                  <a:srgbClr val="202122"/>
                </a:solidFill>
                <a:effectLst/>
                <a:latin typeface="Arial" panose="020B0604020202020204" pitchFamily="34" charset="0"/>
              </a:rPr>
              <a:t>.”</a:t>
            </a:r>
            <a:r>
              <a:rPr lang="en-US" dirty="0"/>
              <a:t>(</a:t>
            </a:r>
            <a:r>
              <a:rPr lang="en-US" dirty="0">
                <a:hlinkClick r:id="rId14"/>
              </a:rPr>
              <a:t>Wiki</a:t>
            </a:r>
            <a:r>
              <a:rPr lang="en-US" dirty="0"/>
              <a:t>)</a:t>
            </a:r>
          </a:p>
          <a:p>
            <a:pPr marL="274320" lvl="1" indent="0">
              <a:buNone/>
            </a:pPr>
            <a:endParaRPr lang="en-US" dirty="0"/>
          </a:p>
          <a:p>
            <a:r>
              <a:rPr lang="en-US" b="1" i="1" dirty="0"/>
              <a:t>Note: We will be simulating the vaguely* Agile (</a:t>
            </a:r>
            <a:r>
              <a:rPr lang="en-US" b="1" i="1" dirty="0" err="1"/>
              <a:t>ish</a:t>
            </a:r>
            <a:r>
              <a:rPr lang="en-US" b="1" i="1" dirty="0"/>
              <a:t>) approach.</a:t>
            </a:r>
          </a:p>
        </p:txBody>
      </p:sp>
    </p:spTree>
    <p:extLst>
      <p:ext uri="{BB962C8B-B14F-4D97-AF65-F5344CB8AC3E}">
        <p14:creationId xmlns:p14="http://schemas.microsoft.com/office/powerpoint/2010/main" val="1579516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Guidelines</a:t>
            </a:r>
          </a:p>
        </p:txBody>
      </p:sp>
      <p:sp>
        <p:nvSpPr>
          <p:cNvPr id="3" name="Content Placeholder 2"/>
          <p:cNvSpPr>
            <a:spLocks noGrp="1"/>
          </p:cNvSpPr>
          <p:nvPr>
            <p:ph idx="1"/>
          </p:nvPr>
        </p:nvSpPr>
        <p:spPr/>
        <p:txBody>
          <a:bodyPr>
            <a:normAutofit lnSpcReduction="10000"/>
          </a:bodyPr>
          <a:lstStyle/>
          <a:p>
            <a:r>
              <a:rPr lang="en-US" dirty="0"/>
              <a:t>Recommended: Work in teams (no more than 3 people)</a:t>
            </a:r>
          </a:p>
          <a:p>
            <a:pPr lvl="1"/>
            <a:r>
              <a:rPr lang="en-US" dirty="0"/>
              <a:t>Beware that everyone in the team will get the same grade regardless of contribution.</a:t>
            </a:r>
          </a:p>
          <a:p>
            <a:pPr lvl="1"/>
            <a:r>
              <a:rPr lang="en-US" dirty="0"/>
              <a:t>Team member changes will no longer be permitted after the prototype stage*</a:t>
            </a:r>
          </a:p>
          <a:p>
            <a:r>
              <a:rPr lang="en-US" dirty="0"/>
              <a:t>Aim for something achievable within the timeframe that accomplishes all relevant activities (e.g. prototype, user testing, etc.)</a:t>
            </a:r>
          </a:p>
          <a:p>
            <a:endParaRPr lang="en-US" dirty="0"/>
          </a:p>
          <a:p>
            <a:r>
              <a:rPr lang="en-US" b="1" i="1" dirty="0"/>
              <a:t>Hints &amp; Tips:</a:t>
            </a:r>
          </a:p>
          <a:p>
            <a:pPr lvl="1"/>
            <a:r>
              <a:rPr lang="en-US" dirty="0"/>
              <a:t>Don’t obsess over app/project name.  Give it an easy/catchy “Codename” </a:t>
            </a:r>
          </a:p>
          <a:p>
            <a:pPr lvl="1"/>
            <a:r>
              <a:rPr lang="en-US" dirty="0"/>
              <a:t>Don’t obsess over “gold plated.”  Make it functional first.  Use “placeholder” assets as necessary.  Obsess over being able to “ship” something.</a:t>
            </a:r>
          </a:p>
          <a:p>
            <a:pPr lvl="2"/>
            <a:r>
              <a:rPr lang="en-US" dirty="0"/>
              <a:t>Beware of “scope creep.”</a:t>
            </a:r>
          </a:p>
          <a:p>
            <a:pPr lvl="1"/>
            <a:r>
              <a:rPr lang="en-US" dirty="0"/>
              <a:t>Don’t obsess over “features.”  Obsess over the problem you’re solving (“value”).</a:t>
            </a:r>
          </a:p>
          <a:p>
            <a:pPr lvl="1"/>
            <a:r>
              <a:rPr lang="en-US" dirty="0"/>
              <a:t>Expect a lot of changes and challenges to your plan.  Be flexible.</a:t>
            </a:r>
          </a:p>
        </p:txBody>
      </p:sp>
    </p:spTree>
    <p:extLst>
      <p:ext uri="{BB962C8B-B14F-4D97-AF65-F5344CB8AC3E}">
        <p14:creationId xmlns:p14="http://schemas.microsoft.com/office/powerpoint/2010/main" val="422790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Project Examples?</a:t>
            </a:r>
          </a:p>
        </p:txBody>
      </p:sp>
      <p:sp>
        <p:nvSpPr>
          <p:cNvPr id="3" name="Content Placeholder 2"/>
          <p:cNvSpPr>
            <a:spLocks noGrp="1"/>
          </p:cNvSpPr>
          <p:nvPr>
            <p:ph idx="1"/>
          </p:nvPr>
        </p:nvSpPr>
        <p:spPr/>
        <p:txBody>
          <a:bodyPr/>
          <a:lstStyle/>
          <a:p>
            <a:r>
              <a:rPr lang="en-US" dirty="0"/>
              <a:t>App to alert on-campus emergencies (assault, medical issues, injuries, etc.)</a:t>
            </a:r>
          </a:p>
          <a:p>
            <a:r>
              <a:rPr lang="en-US" dirty="0">
                <a:hlinkClick r:id="rId2"/>
              </a:rPr>
              <a:t>Game to trace procedurally-generated patterns (scored on speed and accuracy)</a:t>
            </a:r>
            <a:endParaRPr lang="en-US" dirty="0"/>
          </a:p>
          <a:p>
            <a:r>
              <a:rPr lang="en-US" dirty="0"/>
              <a:t>Helping restaurants reduce food waste by making it easy to donate excess food</a:t>
            </a:r>
          </a:p>
          <a:p>
            <a:r>
              <a:rPr lang="en-US" dirty="0"/>
              <a:t>Time, location, and context-specific “to-do” list</a:t>
            </a:r>
          </a:p>
          <a:p>
            <a:r>
              <a:rPr lang="en-US" dirty="0"/>
              <a:t>Betting app</a:t>
            </a:r>
          </a:p>
          <a:p>
            <a:r>
              <a:rPr lang="en-US" dirty="0"/>
              <a:t>Sleep-management app</a:t>
            </a:r>
          </a:p>
          <a:p>
            <a:r>
              <a:rPr lang="en-US" dirty="0"/>
              <a:t>Social connections </a:t>
            </a:r>
            <a:r>
              <a:rPr lang="mr-IN" dirty="0"/>
              <a:t>–</a:t>
            </a:r>
            <a:r>
              <a:rPr lang="en-US" dirty="0"/>
              <a:t> e.g. for partying, etc.</a:t>
            </a:r>
          </a:p>
          <a:p>
            <a:r>
              <a:rPr lang="en-US" dirty="0"/>
              <a:t>Food-delivery service</a:t>
            </a:r>
          </a:p>
          <a:p>
            <a:r>
              <a:rPr lang="en-US" dirty="0"/>
              <a:t>Service-based industry “easy estimation and invoicing” (e.g. landscaper)</a:t>
            </a:r>
          </a:p>
        </p:txBody>
      </p:sp>
    </p:spTree>
    <p:extLst>
      <p:ext uri="{BB962C8B-B14F-4D97-AF65-F5344CB8AC3E}">
        <p14:creationId xmlns:p14="http://schemas.microsoft.com/office/powerpoint/2010/main" val="235757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Question: “Raise Your Hands”*</a:t>
            </a:r>
          </a:p>
        </p:txBody>
      </p:sp>
      <p:sp>
        <p:nvSpPr>
          <p:cNvPr id="3" name="Content Placeholder 2"/>
          <p:cNvSpPr>
            <a:spLocks noGrp="1"/>
          </p:cNvSpPr>
          <p:nvPr>
            <p:ph idx="1"/>
          </p:nvPr>
        </p:nvSpPr>
        <p:spPr/>
        <p:txBody>
          <a:bodyPr/>
          <a:lstStyle/>
          <a:p>
            <a:r>
              <a:rPr lang="en-US" dirty="0"/>
              <a:t>Have you made an app or game before?</a:t>
            </a:r>
          </a:p>
          <a:p>
            <a:r>
              <a:rPr lang="en-US" dirty="0"/>
              <a:t>Have you created anything with UI/UX before?</a:t>
            </a:r>
          </a:p>
          <a:p>
            <a:r>
              <a:rPr lang="en-US" dirty="0"/>
              <a:t>Are you on PC?  Mac? Other?</a:t>
            </a:r>
          </a:p>
          <a:p>
            <a:r>
              <a:rPr lang="en-US" dirty="0"/>
              <a:t>What’s your favorite mobile platform? iOS? Android? Other?</a:t>
            </a:r>
          </a:p>
          <a:p>
            <a:r>
              <a:rPr lang="en-US" dirty="0"/>
              <a:t>What’s your favorite activity on the mobile platform?</a:t>
            </a:r>
          </a:p>
        </p:txBody>
      </p:sp>
    </p:spTree>
    <p:extLst>
      <p:ext uri="{BB962C8B-B14F-4D97-AF65-F5344CB8AC3E}">
        <p14:creationId xmlns:p14="http://schemas.microsoft.com/office/powerpoint/2010/main" val="2388095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722C-1BF2-E142-92F8-2183EECE953F}"/>
              </a:ext>
            </a:extLst>
          </p:cNvPr>
          <p:cNvSpPr>
            <a:spLocks noGrp="1"/>
          </p:cNvSpPr>
          <p:nvPr>
            <p:ph type="title"/>
          </p:nvPr>
        </p:nvSpPr>
        <p:spPr/>
        <p:txBody>
          <a:bodyPr/>
          <a:lstStyle/>
          <a:p>
            <a:r>
              <a:rPr lang="en-US" dirty="0"/>
              <a:t>Past Projects Continued</a:t>
            </a:r>
          </a:p>
        </p:txBody>
      </p:sp>
      <p:sp>
        <p:nvSpPr>
          <p:cNvPr id="3" name="Content Placeholder 2">
            <a:extLst>
              <a:ext uri="{FF2B5EF4-FFF2-40B4-BE49-F238E27FC236}">
                <a16:creationId xmlns:a16="http://schemas.microsoft.com/office/drawing/2014/main" id="{F0E76436-2F02-104E-8574-428E20B6EB6A}"/>
              </a:ext>
            </a:extLst>
          </p:cNvPr>
          <p:cNvSpPr>
            <a:spLocks noGrp="1"/>
          </p:cNvSpPr>
          <p:nvPr>
            <p:ph idx="1"/>
          </p:nvPr>
        </p:nvSpPr>
        <p:spPr/>
        <p:txBody>
          <a:bodyPr>
            <a:normAutofit/>
          </a:bodyPr>
          <a:lstStyle/>
          <a:p>
            <a:r>
              <a:rPr lang="en-US" dirty="0"/>
              <a:t>Mood Journal</a:t>
            </a:r>
          </a:p>
          <a:p>
            <a:r>
              <a:rPr lang="en-US" dirty="0">
                <a:hlinkClick r:id="rId2"/>
              </a:rPr>
              <a:t>Crypto Informer</a:t>
            </a:r>
            <a:endParaRPr lang="en-US" dirty="0"/>
          </a:p>
          <a:p>
            <a:r>
              <a:rPr lang="en-US" dirty="0"/>
              <a:t>Seattle Outdoor Guide</a:t>
            </a:r>
          </a:p>
          <a:p>
            <a:r>
              <a:rPr lang="en-US" dirty="0"/>
              <a:t>Restaurant Recommendations</a:t>
            </a:r>
          </a:p>
          <a:p>
            <a:r>
              <a:rPr lang="en-US" dirty="0"/>
              <a:t>Ultimate Frisbee Connect</a:t>
            </a:r>
          </a:p>
          <a:p>
            <a:r>
              <a:rPr lang="en-US" dirty="0">
                <a:hlinkClick r:id="rId3"/>
              </a:rPr>
              <a:t>Crime Alert</a:t>
            </a:r>
            <a:endParaRPr lang="en-US" dirty="0"/>
          </a:p>
          <a:p>
            <a:r>
              <a:rPr lang="en-US" dirty="0"/>
              <a:t>Landscaper Quote</a:t>
            </a:r>
          </a:p>
          <a:p>
            <a:r>
              <a:rPr lang="en-US" dirty="0">
                <a:hlinkClick r:id="rId4"/>
              </a:rPr>
              <a:t>Toll Rate Viewer</a:t>
            </a:r>
            <a:endParaRPr lang="en-US" dirty="0"/>
          </a:p>
          <a:p>
            <a:r>
              <a:rPr lang="en-US" dirty="0"/>
              <a:t>…</a:t>
            </a:r>
          </a:p>
        </p:txBody>
      </p:sp>
    </p:spTree>
    <p:extLst>
      <p:ext uri="{BB962C8B-B14F-4D97-AF65-F5344CB8AC3E}">
        <p14:creationId xmlns:p14="http://schemas.microsoft.com/office/powerpoint/2010/main" val="2119391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471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Code</a:t>
            </a:r>
          </a:p>
        </p:txBody>
      </p:sp>
      <p:sp>
        <p:nvSpPr>
          <p:cNvPr id="3" name="Text Placeholder 2">
            <a:extLst>
              <a:ext uri="{FF2B5EF4-FFF2-40B4-BE49-F238E27FC236}">
                <a16:creationId xmlns:a16="http://schemas.microsoft.com/office/drawing/2014/main" id="{2AB19006-9F67-49E7-1993-B7D08BD86418}"/>
              </a:ext>
            </a:extLst>
          </p:cNvPr>
          <p:cNvSpPr>
            <a:spLocks noGrp="1"/>
          </p:cNvSpPr>
          <p:nvPr>
            <p:ph type="body" idx="1"/>
          </p:nvPr>
        </p:nvSpPr>
        <p:spPr>
          <a:xfrm>
            <a:off x="2167128" y="3538728"/>
            <a:ext cx="9469047" cy="535918"/>
          </a:xfrm>
          <a:effectLst>
            <a:outerShdw blurRad="50800" dist="402467" dir="2700000" algn="tl" rotWithShape="0">
              <a:prstClr val="black">
                <a:alpha val="40000"/>
              </a:prstClr>
            </a:outerShdw>
          </a:effectLst>
        </p:spPr>
        <p:txBody>
          <a:bodyPr/>
          <a:lstStyle/>
          <a:p>
            <a:r>
              <a:rPr lang="en-US" dirty="0">
                <a:solidFill>
                  <a:srgbClr val="FF0000"/>
                </a:solidFill>
              </a:rPr>
              <a:t>Question: How many people have used a source code repository? (e.g. GitHub)</a:t>
            </a:r>
          </a:p>
        </p:txBody>
      </p:sp>
    </p:spTree>
    <p:extLst>
      <p:ext uri="{BB962C8B-B14F-4D97-AF65-F5344CB8AC3E}">
        <p14:creationId xmlns:p14="http://schemas.microsoft.com/office/powerpoint/2010/main" val="373823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Repository</a:t>
            </a:r>
          </a:p>
        </p:txBody>
      </p:sp>
      <p:sp>
        <p:nvSpPr>
          <p:cNvPr id="3" name="Content Placeholder 2"/>
          <p:cNvSpPr>
            <a:spLocks noGrp="1"/>
          </p:cNvSpPr>
          <p:nvPr>
            <p:ph idx="1"/>
          </p:nvPr>
        </p:nvSpPr>
        <p:spPr/>
        <p:txBody>
          <a:bodyPr/>
          <a:lstStyle/>
          <a:p>
            <a:r>
              <a:rPr lang="en-US" dirty="0"/>
              <a:t>“</a:t>
            </a:r>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source-code-hosting facility</a:t>
            </a:r>
            <a:r>
              <a:rPr lang="en-US" b="0" i="0" dirty="0">
                <a:solidFill>
                  <a:srgbClr val="202122"/>
                </a:solidFill>
                <a:effectLst/>
                <a:latin typeface="Arial" panose="020B0604020202020204" pitchFamily="34" charset="0"/>
              </a:rPr>
              <a:t> (also known as </a:t>
            </a:r>
            <a:r>
              <a:rPr lang="en-US" b="0" i="0" u="none" strike="noStrike" dirty="0">
                <a:solidFill>
                  <a:srgbClr val="3366CC"/>
                </a:solidFill>
                <a:effectLst/>
                <a:latin typeface="Arial" panose="020B0604020202020204" pitchFamily="34" charset="0"/>
                <a:hlinkClick r:id="rId2" tooltip="Forge (software)"/>
              </a:rPr>
              <a:t>forge</a:t>
            </a:r>
            <a:r>
              <a:rPr lang="en-US" b="0" i="0" dirty="0">
                <a:solidFill>
                  <a:srgbClr val="202122"/>
                </a:solidFill>
                <a:effectLst/>
                <a:latin typeface="Arial" panose="020B0604020202020204" pitchFamily="34" charset="0"/>
              </a:rPr>
              <a:t>) is a file archive and web hosting facility for </a:t>
            </a:r>
            <a:r>
              <a:rPr lang="en-US" b="0" i="0" u="none" strike="noStrike" dirty="0">
                <a:solidFill>
                  <a:srgbClr val="3366CC"/>
                </a:solidFill>
                <a:effectLst/>
                <a:latin typeface="Arial" panose="020B0604020202020204" pitchFamily="34" charset="0"/>
                <a:hlinkClick r:id="rId3" tooltip="Source code"/>
              </a:rPr>
              <a:t>source code</a:t>
            </a:r>
            <a:r>
              <a:rPr lang="en-US" b="0" i="0" dirty="0">
                <a:solidFill>
                  <a:srgbClr val="202122"/>
                </a:solidFill>
                <a:effectLst/>
                <a:latin typeface="Arial" panose="020B0604020202020204" pitchFamily="34" charset="0"/>
              </a:rPr>
              <a:t> of software, documentation, </a:t>
            </a:r>
            <a:r>
              <a:rPr lang="en-US" b="0" i="0" u="none" strike="noStrike" dirty="0">
                <a:solidFill>
                  <a:srgbClr val="3366CC"/>
                </a:solidFill>
                <a:effectLst/>
                <a:latin typeface="Arial" panose="020B0604020202020204" pitchFamily="34" charset="0"/>
                <a:hlinkClick r:id="rId4" tooltip="Web page"/>
              </a:rPr>
              <a:t>web pages</a:t>
            </a:r>
            <a:r>
              <a:rPr lang="en-US" b="0" i="0" dirty="0">
                <a:solidFill>
                  <a:srgbClr val="202122"/>
                </a:solidFill>
                <a:effectLst/>
                <a:latin typeface="Arial" panose="020B0604020202020204" pitchFamily="34" charset="0"/>
              </a:rPr>
              <a:t>, and other works, accessible either publicly or privately. They are often used by </a:t>
            </a:r>
            <a:r>
              <a:rPr lang="en-US" b="0" i="0" u="none" strike="noStrike" dirty="0">
                <a:solidFill>
                  <a:srgbClr val="3366CC"/>
                </a:solidFill>
                <a:effectLst/>
                <a:latin typeface="Arial" panose="020B0604020202020204" pitchFamily="34" charset="0"/>
                <a:hlinkClick r:id="rId5" tooltip="Open-source software"/>
              </a:rPr>
              <a:t>open-source software</a:t>
            </a:r>
            <a:r>
              <a:rPr lang="en-US" b="0" i="0" dirty="0">
                <a:solidFill>
                  <a:srgbClr val="202122"/>
                </a:solidFill>
                <a:effectLst/>
                <a:latin typeface="Arial" panose="020B0604020202020204" pitchFamily="34" charset="0"/>
              </a:rPr>
              <a:t> projects and other multi-developer projects to maintain revision and version history, or </a:t>
            </a:r>
            <a:r>
              <a:rPr lang="en-US" b="0" i="0" u="none" strike="noStrike" dirty="0">
                <a:solidFill>
                  <a:srgbClr val="3366CC"/>
                </a:solidFill>
                <a:effectLst/>
                <a:latin typeface="Arial" panose="020B0604020202020204" pitchFamily="34" charset="0"/>
                <a:hlinkClick r:id="rId6" tooltip="Version control"/>
              </a:rPr>
              <a:t>version control</a:t>
            </a:r>
            <a:r>
              <a:rPr lang="en-US" b="0" i="0" dirty="0">
                <a:solidFill>
                  <a:srgbClr val="202122"/>
                </a:solidFill>
                <a:effectLst/>
                <a:latin typeface="Arial" panose="020B0604020202020204" pitchFamily="34" charset="0"/>
              </a:rPr>
              <a:t>. Many </a:t>
            </a:r>
            <a:r>
              <a:rPr lang="en-US" b="0" i="0" u="none" strike="noStrike" dirty="0">
                <a:solidFill>
                  <a:srgbClr val="3366CC"/>
                </a:solidFill>
                <a:effectLst/>
                <a:latin typeface="Arial" panose="020B0604020202020204" pitchFamily="34" charset="0"/>
                <a:hlinkClick r:id="rId7" tooltip="Repository (version control)"/>
              </a:rPr>
              <a:t>repositories</a:t>
            </a:r>
            <a:r>
              <a:rPr lang="en-US" b="0" i="0" dirty="0">
                <a:solidFill>
                  <a:srgbClr val="202122"/>
                </a:solidFill>
                <a:effectLst/>
                <a:latin typeface="Arial" panose="020B0604020202020204" pitchFamily="34" charset="0"/>
              </a:rPr>
              <a:t> provide a </a:t>
            </a:r>
            <a:r>
              <a:rPr lang="en-US" b="0" i="0" u="none" strike="noStrike" dirty="0">
                <a:solidFill>
                  <a:srgbClr val="3366CC"/>
                </a:solidFill>
                <a:effectLst/>
                <a:latin typeface="Arial" panose="020B0604020202020204" pitchFamily="34" charset="0"/>
                <a:hlinkClick r:id="rId8" tooltip="Bug tracking system"/>
              </a:rPr>
              <a:t>bug tracking system</a:t>
            </a:r>
            <a:r>
              <a:rPr lang="en-US" b="0" i="0" dirty="0">
                <a:solidFill>
                  <a:srgbClr val="202122"/>
                </a:solidFill>
                <a:effectLst/>
                <a:latin typeface="Arial" panose="020B0604020202020204" pitchFamily="34" charset="0"/>
              </a:rPr>
              <a:t>, and offer </a:t>
            </a:r>
            <a:r>
              <a:rPr lang="en-US" b="0" i="0" u="none" strike="noStrike" dirty="0">
                <a:solidFill>
                  <a:srgbClr val="3366CC"/>
                </a:solidFill>
                <a:effectLst/>
                <a:latin typeface="Arial" panose="020B0604020202020204" pitchFamily="34" charset="0"/>
                <a:hlinkClick r:id="rId9" tooltip="Release management"/>
              </a:rPr>
              <a:t>release management</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10" tooltip="Mailing list"/>
              </a:rPr>
              <a:t>mailing lists</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11" tooltip="Wiki"/>
              </a:rPr>
              <a:t>wiki</a:t>
            </a:r>
            <a:r>
              <a:rPr lang="en-US" b="0" i="0" dirty="0">
                <a:solidFill>
                  <a:srgbClr val="202122"/>
                </a:solidFill>
                <a:effectLst/>
                <a:latin typeface="Arial" panose="020B0604020202020204" pitchFamily="34" charset="0"/>
              </a:rPr>
              <a:t>-based project documentation. Software authors generally retain their copyright when software is posted to a code hosting facilities.</a:t>
            </a:r>
            <a:r>
              <a:rPr lang="en-US" dirty="0"/>
              <a:t>” (</a:t>
            </a:r>
            <a:r>
              <a:rPr lang="en-US" dirty="0">
                <a:hlinkClick r:id="rId12"/>
              </a:rPr>
              <a:t>wiki</a:t>
            </a:r>
            <a:r>
              <a:rPr lang="en-US" dirty="0"/>
              <a:t>)</a:t>
            </a:r>
          </a:p>
          <a:p>
            <a:endParaRPr lang="en-US" dirty="0"/>
          </a:p>
          <a:p>
            <a:r>
              <a:rPr lang="en-US" dirty="0"/>
              <a:t>In short: A place to store and manage your code, e.g. </a:t>
            </a:r>
            <a:r>
              <a:rPr lang="en-US" dirty="0">
                <a:hlinkClick r:id="rId13"/>
              </a:rPr>
              <a:t>GitHub</a:t>
            </a:r>
            <a:endParaRPr lang="en-US" dirty="0"/>
          </a:p>
          <a:p>
            <a:pPr lvl="1"/>
            <a:r>
              <a:rPr lang="en-US" dirty="0"/>
              <a:t>Any other options?</a:t>
            </a:r>
          </a:p>
        </p:txBody>
      </p:sp>
    </p:spTree>
    <p:extLst>
      <p:ext uri="{BB962C8B-B14F-4D97-AF65-F5344CB8AC3E}">
        <p14:creationId xmlns:p14="http://schemas.microsoft.com/office/powerpoint/2010/main" val="2644884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Software</a:t>
            </a:r>
          </a:p>
        </p:txBody>
      </p:sp>
      <p:sp>
        <p:nvSpPr>
          <p:cNvPr id="3" name="Content Placeholder 2"/>
          <p:cNvSpPr>
            <a:spLocks noGrp="1"/>
          </p:cNvSpPr>
          <p:nvPr>
            <p:ph idx="1"/>
          </p:nvPr>
        </p:nvSpPr>
        <p:spPr/>
        <p:txBody>
          <a:bodyPr>
            <a:normAutofit/>
          </a:bodyPr>
          <a:lstStyle/>
          <a:p>
            <a:r>
              <a:rPr lang="en-US" dirty="0"/>
              <a:t>“</a:t>
            </a:r>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2" tooltip="Software engineering"/>
              </a:rPr>
              <a:t>software engineering</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version control</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revision control</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source control</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source code management</a:t>
            </a:r>
            <a:r>
              <a:rPr lang="en-US" b="0" i="0" dirty="0">
                <a:solidFill>
                  <a:srgbClr val="202122"/>
                </a:solidFill>
                <a:effectLst/>
                <a:latin typeface="Arial" panose="020B0604020202020204" pitchFamily="34" charset="0"/>
              </a:rPr>
              <a:t>) is a class of systems responsible for managing changes to </a:t>
            </a:r>
            <a:r>
              <a:rPr lang="en-US" b="0" i="0" u="none" strike="noStrike" dirty="0">
                <a:solidFill>
                  <a:srgbClr val="3366CC"/>
                </a:solidFill>
                <a:effectLst/>
                <a:latin typeface="Arial" panose="020B0604020202020204" pitchFamily="34" charset="0"/>
                <a:hlinkClick r:id="rId3" tooltip="Computer program"/>
              </a:rPr>
              <a:t>computer programs</a:t>
            </a:r>
            <a:r>
              <a:rPr lang="en-US" b="0" i="0" dirty="0">
                <a:solidFill>
                  <a:srgbClr val="202122"/>
                </a:solidFill>
                <a:effectLst/>
                <a:latin typeface="Arial" panose="020B0604020202020204" pitchFamily="34" charset="0"/>
              </a:rPr>
              <a:t>, documents, large web sites, or other collections of information. Version control is a component of </a:t>
            </a:r>
            <a:r>
              <a:rPr lang="en-US" b="0" i="0" u="none" strike="noStrike" dirty="0">
                <a:solidFill>
                  <a:srgbClr val="3366CC"/>
                </a:solidFill>
                <a:effectLst/>
                <a:latin typeface="Arial" panose="020B0604020202020204" pitchFamily="34" charset="0"/>
                <a:hlinkClick r:id="rId4" tooltip="Software configuration management"/>
              </a:rPr>
              <a:t>software configuration management</a:t>
            </a:r>
            <a:r>
              <a:rPr lang="en-US" b="0" i="0" dirty="0">
                <a:solidFill>
                  <a:srgbClr val="202122"/>
                </a:solidFill>
                <a:effectLst/>
                <a:latin typeface="Arial" panose="020B0604020202020204" pitchFamily="34" charset="0"/>
              </a:rPr>
              <a:t>.</a:t>
            </a:r>
            <a:r>
              <a:rPr lang="en-US" dirty="0"/>
              <a:t>” (</a:t>
            </a:r>
            <a:r>
              <a:rPr lang="en-US" dirty="0">
                <a:hlinkClick r:id="rId5"/>
              </a:rPr>
              <a:t>wiki</a:t>
            </a:r>
            <a:r>
              <a:rPr lang="en-US" dirty="0"/>
              <a:t>)</a:t>
            </a:r>
          </a:p>
          <a:p>
            <a:endParaRPr lang="en-US" dirty="0"/>
          </a:p>
          <a:p>
            <a:r>
              <a:rPr lang="en-US" dirty="0"/>
              <a:t>See also: </a:t>
            </a:r>
            <a:r>
              <a:rPr lang="en-US" dirty="0">
                <a:hlinkClick r:id="rId6"/>
              </a:rPr>
              <a:t>https://www.google.com/search?q=version+control+software</a:t>
            </a:r>
            <a:endParaRPr lang="en-US" dirty="0"/>
          </a:p>
        </p:txBody>
      </p:sp>
    </p:spTree>
    <p:extLst>
      <p:ext uri="{BB962C8B-B14F-4D97-AF65-F5344CB8AC3E}">
        <p14:creationId xmlns:p14="http://schemas.microsoft.com/office/powerpoint/2010/main" val="117326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2BE-58EA-C84F-800B-42B09D861C2C}"/>
              </a:ext>
            </a:extLst>
          </p:cNvPr>
          <p:cNvSpPr>
            <a:spLocks noGrp="1"/>
          </p:cNvSpPr>
          <p:nvPr>
            <p:ph type="title"/>
          </p:nvPr>
        </p:nvSpPr>
        <p:spPr/>
        <p:txBody>
          <a:bodyPr/>
          <a:lstStyle/>
          <a:p>
            <a:r>
              <a:rPr lang="en-US" dirty="0"/>
              <a:t>GitHub overview</a:t>
            </a:r>
          </a:p>
        </p:txBody>
      </p:sp>
      <p:sp>
        <p:nvSpPr>
          <p:cNvPr id="3" name="Content Placeholder 2">
            <a:extLst>
              <a:ext uri="{FF2B5EF4-FFF2-40B4-BE49-F238E27FC236}">
                <a16:creationId xmlns:a16="http://schemas.microsoft.com/office/drawing/2014/main" id="{C7F7A287-8355-DE41-8DCE-9E92C700FA7F}"/>
              </a:ext>
            </a:extLst>
          </p:cNvPr>
          <p:cNvSpPr>
            <a:spLocks noGrp="1"/>
          </p:cNvSpPr>
          <p:nvPr>
            <p:ph idx="1"/>
          </p:nvPr>
        </p:nvSpPr>
        <p:spPr/>
        <p:txBody>
          <a:bodyPr/>
          <a:lstStyle/>
          <a:p>
            <a:r>
              <a:rPr lang="en-US" dirty="0">
                <a:hlinkClick r:id="rId2"/>
              </a:rPr>
              <a:t>https://github.com/</a:t>
            </a:r>
            <a:endParaRPr lang="en-US" dirty="0"/>
          </a:p>
          <a:p>
            <a:r>
              <a:rPr lang="en-US" b="0" i="0" u="none" strike="noStrike" dirty="0">
                <a:solidFill>
                  <a:srgbClr val="C9D1D9"/>
                </a:solidFill>
                <a:effectLst/>
                <a:latin typeface="-apple-system"/>
                <a:hlinkClick r:id="rId3"/>
              </a:rPr>
              <a:t>A short video explaining what GitHub is</a:t>
            </a:r>
            <a:endParaRPr lang="en-US" b="0" i="0" dirty="0">
              <a:solidFill>
                <a:srgbClr val="C9D1D9"/>
              </a:solidFill>
              <a:effectLst/>
              <a:latin typeface="-apple-system"/>
            </a:endParaRPr>
          </a:p>
          <a:p>
            <a:r>
              <a:rPr lang="en-US" b="0" i="0" u="none" strike="noStrike" dirty="0">
                <a:solidFill>
                  <a:srgbClr val="C9D1D9"/>
                </a:solidFill>
                <a:effectLst/>
                <a:latin typeface="-apple-system"/>
                <a:hlinkClick r:id="rId4"/>
              </a:rPr>
              <a:t>Git and GitHub learning resources</a:t>
            </a:r>
            <a:endParaRPr lang="en-US" b="0" i="0" dirty="0">
              <a:solidFill>
                <a:srgbClr val="C9D1D9"/>
              </a:solidFill>
              <a:effectLst/>
              <a:latin typeface="-apple-system"/>
            </a:endParaRPr>
          </a:p>
          <a:p>
            <a:r>
              <a:rPr lang="en-US" b="0" i="0" u="sng" dirty="0">
                <a:solidFill>
                  <a:srgbClr val="C9D1D9"/>
                </a:solidFill>
                <a:effectLst/>
                <a:latin typeface="-apple-system"/>
                <a:hlinkClick r:id="rId5"/>
              </a:rPr>
              <a:t>Interactive Git training materials</a:t>
            </a:r>
            <a:endParaRPr lang="en-US" b="0" i="0" dirty="0">
              <a:solidFill>
                <a:srgbClr val="C9D1D9"/>
              </a:solidFill>
              <a:effectLst/>
              <a:latin typeface="-apple-system"/>
            </a:endParaRPr>
          </a:p>
          <a:p>
            <a:r>
              <a:rPr lang="en-US" dirty="0"/>
              <a:t>General Concepts:</a:t>
            </a:r>
          </a:p>
          <a:p>
            <a:pPr lvl="1"/>
            <a:r>
              <a:rPr lang="en-US" dirty="0">
                <a:hlinkClick r:id="rId6"/>
              </a:rPr>
              <a:t>Repositories</a:t>
            </a:r>
            <a:endParaRPr lang="en-US" dirty="0"/>
          </a:p>
          <a:p>
            <a:pPr lvl="1"/>
            <a:r>
              <a:rPr lang="en-US" dirty="0">
                <a:hlinkClick r:id="rId7"/>
              </a:rPr>
              <a:t>Branches</a:t>
            </a:r>
            <a:endParaRPr lang="en-US" dirty="0"/>
          </a:p>
          <a:p>
            <a:pPr lvl="1"/>
            <a:r>
              <a:rPr lang="en-US" dirty="0">
                <a:hlinkClick r:id="rId8"/>
              </a:rPr>
              <a:t>Forks</a:t>
            </a:r>
            <a:endParaRPr lang="en-US" dirty="0"/>
          </a:p>
          <a:p>
            <a:pPr lvl="1"/>
            <a:r>
              <a:rPr lang="en-US" dirty="0">
                <a:hlinkClick r:id="rId9"/>
              </a:rPr>
              <a:t>Pull Request</a:t>
            </a:r>
            <a:endParaRPr lang="en-US" dirty="0"/>
          </a:p>
        </p:txBody>
      </p:sp>
    </p:spTree>
    <p:extLst>
      <p:ext uri="{BB962C8B-B14F-4D97-AF65-F5344CB8AC3E}">
        <p14:creationId xmlns:p14="http://schemas.microsoft.com/office/powerpoint/2010/main" val="221026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using Version Control Software</a:t>
            </a:r>
          </a:p>
        </p:txBody>
      </p:sp>
      <p:sp>
        <p:nvSpPr>
          <p:cNvPr id="3" name="Content Placeholder 2"/>
          <p:cNvSpPr>
            <a:spLocks noGrp="1"/>
          </p:cNvSpPr>
          <p:nvPr>
            <p:ph idx="1"/>
          </p:nvPr>
        </p:nvSpPr>
        <p:spPr/>
        <p:txBody>
          <a:bodyPr/>
          <a:lstStyle/>
          <a:p>
            <a:r>
              <a:rPr lang="en-US" dirty="0"/>
              <a:t>“Commit” or “Check-in” often (locally and remotely).</a:t>
            </a:r>
          </a:p>
          <a:p>
            <a:pPr lvl="1"/>
            <a:r>
              <a:rPr lang="en-US" dirty="0"/>
              <a:t>You can always “Revert” or “Undo” changes if necessary.</a:t>
            </a:r>
          </a:p>
          <a:p>
            <a:r>
              <a:rPr lang="en-US" dirty="0"/>
              <a:t>Create an “ignore” list of files/extensions that should not be checked in (e.g. binary files that changes every time you hit “compile”).</a:t>
            </a:r>
          </a:p>
          <a:p>
            <a:pPr lvl="1"/>
            <a:r>
              <a:rPr lang="en-US" dirty="0"/>
              <a:t>Alternatively, get in the habit of “Clean Build” before a check-in…</a:t>
            </a:r>
          </a:p>
          <a:p>
            <a:r>
              <a:rPr lang="en-US" dirty="0"/>
              <a:t>Have descriptive commit messages.</a:t>
            </a:r>
          </a:p>
          <a:p>
            <a:pPr lvl="1"/>
            <a:r>
              <a:rPr lang="en-US" dirty="0"/>
              <a:t>But this doesn’t have to be too long.  Just a sentence or a brief checklist is fine.</a:t>
            </a:r>
          </a:p>
          <a:p>
            <a:pPr lvl="2"/>
            <a:r>
              <a:rPr lang="en-US" i="1" dirty="0"/>
              <a:t>Note: You may be graded on this at some point…</a:t>
            </a:r>
          </a:p>
          <a:p>
            <a:r>
              <a:rPr lang="en-US" dirty="0"/>
              <a:t>If possible, use code review tools/processes*</a:t>
            </a:r>
          </a:p>
          <a:p>
            <a:r>
              <a:rPr lang="en-US" dirty="0"/>
              <a:t>Different version control software will have its own quirks – learn it and accept it.</a:t>
            </a:r>
          </a:p>
          <a:p>
            <a:pPr lvl="1"/>
            <a:r>
              <a:rPr lang="en-US" dirty="0" err="1"/>
              <a:t>StackOverflow</a:t>
            </a:r>
            <a:r>
              <a:rPr lang="en-US" dirty="0"/>
              <a:t> is </a:t>
            </a:r>
            <a:r>
              <a:rPr lang="en-US" i="1" dirty="0"/>
              <a:t>sometimes*</a:t>
            </a:r>
            <a:r>
              <a:rPr lang="en-US" dirty="0"/>
              <a:t> your best friend…</a:t>
            </a:r>
          </a:p>
        </p:txBody>
      </p:sp>
    </p:spTree>
    <p:extLst>
      <p:ext uri="{BB962C8B-B14F-4D97-AF65-F5344CB8AC3E}">
        <p14:creationId xmlns:p14="http://schemas.microsoft.com/office/powerpoint/2010/main" val="116973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18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Lecture</a:t>
            </a:r>
          </a:p>
        </p:txBody>
      </p:sp>
      <p:sp>
        <p:nvSpPr>
          <p:cNvPr id="3" name="Content Placeholder 2"/>
          <p:cNvSpPr>
            <a:spLocks noGrp="1"/>
          </p:cNvSpPr>
          <p:nvPr>
            <p:ph idx="1"/>
          </p:nvPr>
        </p:nvSpPr>
        <p:spPr/>
        <p:txBody>
          <a:bodyPr/>
          <a:lstStyle/>
          <a:p>
            <a:r>
              <a:rPr lang="en-US" dirty="0"/>
              <a:t>Next Time (</a:t>
            </a:r>
            <a:r>
              <a:rPr lang="en-US" b="1" i="1" dirty="0">
                <a:solidFill>
                  <a:srgbClr val="FF0000"/>
                </a:solidFill>
                <a:highlight>
                  <a:srgbClr val="FFFF00"/>
                </a:highlight>
              </a:rPr>
              <a:t>REMOTE</a:t>
            </a:r>
            <a:r>
              <a:rPr lang="en-US" dirty="0"/>
              <a:t>):</a:t>
            </a:r>
          </a:p>
          <a:p>
            <a:pPr lvl="1"/>
            <a:r>
              <a:rPr lang="en-US" dirty="0"/>
              <a:t>Mobile App Design Considerations</a:t>
            </a:r>
          </a:p>
          <a:p>
            <a:pPr lvl="2"/>
            <a:r>
              <a:rPr lang="en-US" dirty="0"/>
              <a:t>More Challenges to Mobile App Development</a:t>
            </a:r>
          </a:p>
          <a:p>
            <a:pPr lvl="1"/>
            <a:r>
              <a:rPr lang="en-US" dirty="0"/>
              <a:t>Features vs. Value</a:t>
            </a:r>
          </a:p>
        </p:txBody>
      </p:sp>
    </p:spTree>
    <p:extLst>
      <p:ext uri="{BB962C8B-B14F-4D97-AF65-F5344CB8AC3E}">
        <p14:creationId xmlns:p14="http://schemas.microsoft.com/office/powerpoint/2010/main" val="412102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 Introduction</a:t>
            </a:r>
          </a:p>
        </p:txBody>
      </p:sp>
      <p:sp>
        <p:nvSpPr>
          <p:cNvPr id="3" name="Content Placeholder 2"/>
          <p:cNvSpPr>
            <a:spLocks noGrp="1"/>
          </p:cNvSpPr>
          <p:nvPr>
            <p:ph idx="1"/>
          </p:nvPr>
        </p:nvSpPr>
        <p:spPr/>
        <p:txBody>
          <a:bodyPr>
            <a:normAutofit/>
          </a:bodyPr>
          <a:lstStyle/>
          <a:p>
            <a:r>
              <a:rPr lang="en-US" dirty="0"/>
              <a:t>Career - </a:t>
            </a:r>
            <a:r>
              <a:rPr lang="en-US" dirty="0">
                <a:hlinkClick r:id="rId2"/>
              </a:rPr>
              <a:t>https://www.linkedin.com/in/hanselong/</a:t>
            </a:r>
            <a:endParaRPr lang="en-US" dirty="0"/>
          </a:p>
          <a:p>
            <a:pPr lvl="1"/>
            <a:r>
              <a:rPr lang="en-US" dirty="0"/>
              <a:t>Teaching vs Software</a:t>
            </a:r>
          </a:p>
          <a:p>
            <a:r>
              <a:rPr lang="en-US" dirty="0"/>
              <a:t>Teaching Style</a:t>
            </a:r>
          </a:p>
          <a:p>
            <a:pPr lvl="1"/>
            <a:r>
              <a:rPr lang="en-US" dirty="0"/>
              <a:t>“Socratic Method” (</a:t>
            </a:r>
            <a:r>
              <a:rPr lang="en-US" dirty="0">
                <a:hlinkClick r:id="rId3"/>
              </a:rPr>
              <a:t>wiki</a:t>
            </a:r>
            <a:r>
              <a:rPr lang="en-US" dirty="0"/>
              <a:t>)  -&gt; Will ask you to ask me questions* (</a:t>
            </a:r>
            <a:r>
              <a:rPr lang="en-US" dirty="0">
                <a:hlinkClick r:id="rId4"/>
              </a:rPr>
              <a:t>link</a:t>
            </a:r>
            <a:r>
              <a:rPr lang="en-US" dirty="0"/>
              <a:t> and </a:t>
            </a:r>
            <a:r>
              <a:rPr lang="en-US" dirty="0">
                <a:hlinkClick r:id="rId5"/>
              </a:rPr>
              <a:t>link</a:t>
            </a:r>
            <a:r>
              <a:rPr lang="en-US" dirty="0"/>
              <a:t>)</a:t>
            </a:r>
          </a:p>
          <a:p>
            <a:pPr lvl="1"/>
            <a:r>
              <a:rPr lang="en-US" dirty="0"/>
              <a:t>“Lock before key” design (</a:t>
            </a:r>
            <a:r>
              <a:rPr lang="en-US" dirty="0">
                <a:hlinkClick r:id="rId6"/>
              </a:rPr>
              <a:t>link</a:t>
            </a:r>
            <a:r>
              <a:rPr lang="en-US" dirty="0"/>
              <a:t>) -&gt; Lecture structure</a:t>
            </a:r>
          </a:p>
          <a:p>
            <a:r>
              <a:rPr lang="en-US" dirty="0"/>
              <a:t>Teacher Objectives*</a:t>
            </a:r>
          </a:p>
          <a:p>
            <a:r>
              <a:rPr lang="en-US" dirty="0"/>
              <a:t>Anything else?</a:t>
            </a:r>
          </a:p>
          <a:p>
            <a:pPr lvl="1"/>
            <a:r>
              <a:rPr lang="en-US" dirty="0"/>
              <a:t>Class Recordings:  Good faith effort only (and only when requested*) – neither a promise nor guarantee</a:t>
            </a:r>
          </a:p>
          <a:p>
            <a:pPr lvl="1"/>
            <a:r>
              <a:rPr lang="en-US" dirty="0"/>
              <a:t>Breaks?</a:t>
            </a:r>
          </a:p>
        </p:txBody>
      </p:sp>
    </p:spTree>
    <p:extLst>
      <p:ext uri="{BB962C8B-B14F-4D97-AF65-F5344CB8AC3E}">
        <p14:creationId xmlns:p14="http://schemas.microsoft.com/office/powerpoint/2010/main" val="281670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 objectives</a:t>
            </a:r>
          </a:p>
        </p:txBody>
      </p:sp>
      <p:sp>
        <p:nvSpPr>
          <p:cNvPr id="3" name="Content Placeholder 2"/>
          <p:cNvSpPr>
            <a:spLocks noGrp="1"/>
          </p:cNvSpPr>
          <p:nvPr>
            <p:ph idx="1"/>
          </p:nvPr>
        </p:nvSpPr>
        <p:spPr/>
        <p:txBody>
          <a:bodyPr>
            <a:normAutofit lnSpcReduction="10000"/>
          </a:bodyPr>
          <a:lstStyle/>
          <a:p>
            <a:r>
              <a:rPr lang="en-US" dirty="0"/>
              <a:t>Assumption: you’ll be moving on to complete your degree program, be involved in computer game development one way or another, or decide it’s not for you.</a:t>
            </a:r>
          </a:p>
          <a:p>
            <a:r>
              <a:rPr lang="en-US" dirty="0"/>
              <a:t>Provide some overview of the software industry – information for your decision-making.</a:t>
            </a:r>
          </a:p>
          <a:p>
            <a:r>
              <a:rPr lang="en-US" dirty="0"/>
              <a:t>Share my experiences – for your amusement and benefit.</a:t>
            </a:r>
          </a:p>
          <a:p>
            <a:pPr lvl="1"/>
            <a:r>
              <a:rPr lang="en-US" dirty="0"/>
              <a:t>Some interviewing tips (not in the scope of the class).</a:t>
            </a:r>
          </a:p>
          <a:p>
            <a:pPr lvl="1"/>
            <a:r>
              <a:rPr lang="en-US" dirty="0"/>
              <a:t>Some career tips (not in the scope of the class).</a:t>
            </a:r>
          </a:p>
          <a:p>
            <a:r>
              <a:rPr lang="en-US" dirty="0"/>
              <a:t>Instill a solid foundation for software development.</a:t>
            </a:r>
          </a:p>
          <a:p>
            <a:r>
              <a:rPr lang="en-US" dirty="0"/>
              <a:t>In my class, you can expect frequent interaction/question from me – </a:t>
            </a:r>
            <a:r>
              <a:rPr lang="en-US" dirty="0">
                <a:solidFill>
                  <a:srgbClr val="3366FF"/>
                </a:solidFill>
              </a:rPr>
              <a:t>Lecture time is intended more as a platform of discussion to dig deeper into a subject</a:t>
            </a:r>
            <a:r>
              <a:rPr lang="en-US" dirty="0"/>
              <a:t>.  </a:t>
            </a:r>
            <a:r>
              <a:rPr lang="en-US" dirty="0">
                <a:solidFill>
                  <a:srgbClr val="FF0000"/>
                </a:solidFill>
              </a:rPr>
              <a:t>Expect to have more questions, not less, after discussions during lecture</a:t>
            </a:r>
            <a:r>
              <a:rPr lang="en-US" dirty="0"/>
              <a:t>. </a:t>
            </a:r>
          </a:p>
          <a:p>
            <a:pPr lvl="1"/>
            <a:r>
              <a:rPr lang="en-US" dirty="0"/>
              <a:t>This includes, for example, presenting and defending your research/ideas.</a:t>
            </a:r>
          </a:p>
        </p:txBody>
      </p:sp>
    </p:spTree>
    <p:extLst>
      <p:ext uri="{BB962C8B-B14F-4D97-AF65-F5344CB8AC3E}">
        <p14:creationId xmlns:p14="http://schemas.microsoft.com/office/powerpoint/2010/main" val="345210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CSS 545</a:t>
            </a:r>
          </a:p>
        </p:txBody>
      </p:sp>
      <p:sp>
        <p:nvSpPr>
          <p:cNvPr id="3" name="Content Placeholder 2"/>
          <p:cNvSpPr>
            <a:spLocks noGrp="1"/>
          </p:cNvSpPr>
          <p:nvPr>
            <p:ph idx="1"/>
          </p:nvPr>
        </p:nvSpPr>
        <p:spPr/>
        <p:txBody>
          <a:bodyPr>
            <a:normAutofit fontScale="85000" lnSpcReduction="10000"/>
          </a:bodyPr>
          <a:lstStyle/>
          <a:p>
            <a:r>
              <a:rPr lang="en-US" dirty="0">
                <a:solidFill>
                  <a:srgbClr val="00B050"/>
                </a:solidFill>
              </a:rPr>
              <a:t>What CSS 545 is: A broad overview of mobile app development generally, including associated challenges and considerations.</a:t>
            </a:r>
          </a:p>
          <a:p>
            <a:r>
              <a:rPr lang="en-US" dirty="0">
                <a:solidFill>
                  <a:srgbClr val="FF0000"/>
                </a:solidFill>
              </a:rPr>
              <a:t>What it’s NOT: Programming Language, “Paint By Number” Mobile App Development Tutorial, or Mobile Computing Research Course.</a:t>
            </a:r>
          </a:p>
          <a:p>
            <a:r>
              <a:rPr lang="en-US" dirty="0"/>
              <a:t>Philosophy: As a graduate level course, the focus is less on technical implementation but more on understanding and solving current as well as future challenges in the mobile computing space.</a:t>
            </a:r>
          </a:p>
          <a:p>
            <a:r>
              <a:rPr lang="en-US" dirty="0"/>
              <a:t>General approach: Build an “80% completed” mobile app to understand firsthand the challenges.</a:t>
            </a:r>
          </a:p>
          <a:p>
            <a:r>
              <a:rPr lang="en-US" dirty="0"/>
              <a:t>General Goal: You should be able to confidently develop mobile apps as well as speak about your mobile app development experience after completing this course (e.g. during a job interview).</a:t>
            </a:r>
          </a:p>
          <a:p>
            <a:endParaRPr lang="en-US" dirty="0"/>
          </a:p>
          <a:p>
            <a:r>
              <a:rPr lang="en-US" b="1" i="1" dirty="0"/>
              <a:t>Aside: 545 history, personal app development history, qualifications…</a:t>
            </a:r>
          </a:p>
          <a:p>
            <a:pPr lvl="1"/>
            <a:r>
              <a:rPr lang="en-US" i="1" dirty="0"/>
              <a:t>See also </a:t>
            </a:r>
            <a:r>
              <a:rPr lang="en-US" u="sng" dirty="0">
                <a:hlinkClick r:id="rId2"/>
              </a:rPr>
              <a:t>http://courses.washington.edu/css545/2013.Summer</a:t>
            </a:r>
            <a:r>
              <a:rPr lang="en-US" dirty="0"/>
              <a:t> </a:t>
            </a:r>
          </a:p>
        </p:txBody>
      </p:sp>
    </p:spTree>
    <p:extLst>
      <p:ext uri="{BB962C8B-B14F-4D97-AF65-F5344CB8AC3E}">
        <p14:creationId xmlns:p14="http://schemas.microsoft.com/office/powerpoint/2010/main" val="38786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Feedback</a:t>
            </a:r>
          </a:p>
        </p:txBody>
      </p:sp>
      <p:sp>
        <p:nvSpPr>
          <p:cNvPr id="3" name="Content Placeholder 2"/>
          <p:cNvSpPr>
            <a:spLocks noGrp="1"/>
          </p:cNvSpPr>
          <p:nvPr>
            <p:ph idx="1"/>
          </p:nvPr>
        </p:nvSpPr>
        <p:spPr/>
        <p:txBody>
          <a:bodyPr>
            <a:normAutofit fontScale="92500" lnSpcReduction="10000"/>
          </a:bodyPr>
          <a:lstStyle/>
          <a:p>
            <a:r>
              <a:rPr lang="en-US" dirty="0"/>
              <a:t>Hansel has a lot of industry experience developing in multiple platform. He could have contributed more in-depth technical knowledge on topics by sharing actual technical challenges, rule-of-thumbs of things to do and avoid in specific parts of mobile computing. In general, he tended to just touch on the overview of specific topics and relied on in-class QAs and exercises which sometimes do not give definite answers on the topics. Lectures used for presentations by students are waste of time for me. The presentations are too short and in general do not contribute to advancement of my knowledge. Instructors should avoid these for graduate-level courses. I think in general most of the topics are covered in other courses as well specifically the </a:t>
            </a:r>
            <a:r>
              <a:rPr lang="en-US" dirty="0">
                <a:solidFill>
                  <a:srgbClr val="3366FF"/>
                </a:solidFill>
              </a:rPr>
              <a:t>CSS 506, 507, and 508</a:t>
            </a:r>
            <a:r>
              <a:rPr lang="en-US" dirty="0"/>
              <a:t>. When I registered for the course, I was expecting to learn more about technical know-how about mobile computing, e.g., how to use sensors, techniques to deal with limited power, techniques to test your software, RTOS, etc. from an experienced developer. The course ended up to be more like guided independent study on how to develop and "sell" mobile applications, which for me does not justify my tuition payment since a lot of free online courses offer the same thing. </a:t>
            </a:r>
          </a:p>
          <a:p>
            <a:r>
              <a:rPr lang="en-US" i="1" dirty="0"/>
              <a:t>Note: See also Canvas*</a:t>
            </a:r>
          </a:p>
        </p:txBody>
      </p:sp>
    </p:spTree>
    <p:extLst>
      <p:ext uri="{BB962C8B-B14F-4D97-AF65-F5344CB8AC3E}">
        <p14:creationId xmlns:p14="http://schemas.microsoft.com/office/powerpoint/2010/main" val="37663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p>
        </p:txBody>
      </p:sp>
      <p:sp>
        <p:nvSpPr>
          <p:cNvPr id="3" name="Content Placeholder 2"/>
          <p:cNvSpPr>
            <a:spLocks noGrp="1"/>
          </p:cNvSpPr>
          <p:nvPr>
            <p:ph idx="1"/>
          </p:nvPr>
        </p:nvSpPr>
        <p:spPr/>
        <p:txBody>
          <a:bodyPr>
            <a:normAutofit fontScale="85000" lnSpcReduction="20000"/>
          </a:bodyPr>
          <a:lstStyle/>
          <a:p>
            <a:r>
              <a:rPr lang="en-US" b="1" dirty="0"/>
              <a:t>CSS 545 Mobile Computing (5)</a:t>
            </a:r>
            <a:br>
              <a:rPr lang="en-US" dirty="0"/>
            </a:br>
            <a:r>
              <a:rPr lang="en-US" dirty="0"/>
              <a:t>Covers concepts related to systems once can build located at the intersections of pocket size computing devices; location aware technologies; mobile web services; and integrated sensors such as touch- and gesture-based UIs. Uses programming projects to explore the concepts and application in each area, and enable students to define a final project to combine and intersect the above areas.</a:t>
            </a:r>
          </a:p>
          <a:p>
            <a:r>
              <a:rPr lang="en-US" b="1" dirty="0"/>
              <a:t>CSS 506 Software Development Processes (2)</a:t>
            </a:r>
            <a:br>
              <a:rPr lang="en-US" dirty="0"/>
            </a:br>
            <a:r>
              <a:rPr lang="en-US" dirty="0"/>
              <a:t>Provides a foundation in software engineering processes, methods, and practices associated with prescriptive and agile software process models. Includes the creation of artifacts commonly used to communicate, justify, and manage computing projects.</a:t>
            </a:r>
          </a:p>
          <a:p>
            <a:r>
              <a:rPr lang="en-US" b="1" dirty="0"/>
              <a:t>CSS 507 Software Modeling Techniques (2)</a:t>
            </a:r>
            <a:br>
              <a:rPr lang="en-US" dirty="0"/>
            </a:br>
            <a:r>
              <a:rPr lang="en-US" dirty="0"/>
              <a:t>Provides the concepts and skills needed to use modeling in software analysis and design to foster understanding and communications of a problem and its potential solutions. Includes the creation of modeling artifacts for projects by hand and using CASE tools. Prerequisite: CSS 506.</a:t>
            </a:r>
          </a:p>
          <a:p>
            <a:r>
              <a:rPr lang="en-US" b="1" dirty="0"/>
              <a:t>CSS 508 Software Testing and Quality (2)</a:t>
            </a:r>
            <a:br>
              <a:rPr lang="en-US" dirty="0"/>
            </a:br>
            <a:r>
              <a:rPr lang="en-US" dirty="0"/>
              <a:t>Reviews approaches, concepts, and techniques used to validate and verify software and methods used to improve software processes. Students reflect on the applicability of software engineering and computer science methods. Prerequisite: CSS 507.</a:t>
            </a:r>
          </a:p>
        </p:txBody>
      </p:sp>
      <p:sp>
        <p:nvSpPr>
          <p:cNvPr id="4" name="Rectangle 3"/>
          <p:cNvSpPr/>
          <p:nvPr/>
        </p:nvSpPr>
        <p:spPr>
          <a:xfrm>
            <a:off x="5255432" y="6254446"/>
            <a:ext cx="5985232" cy="369332"/>
          </a:xfrm>
          <a:prstGeom prst="rect">
            <a:avLst/>
          </a:prstGeom>
        </p:spPr>
        <p:txBody>
          <a:bodyPr wrap="none">
            <a:spAutoFit/>
          </a:bodyPr>
          <a:lstStyle/>
          <a:p>
            <a:r>
              <a:rPr lang="en-US" dirty="0">
                <a:hlinkClick r:id="rId2"/>
              </a:rPr>
              <a:t>http://www.washington.edu/students/crscatb/css.html</a:t>
            </a:r>
            <a:endParaRPr lang="en-US" dirty="0"/>
          </a:p>
        </p:txBody>
      </p:sp>
    </p:spTree>
    <p:extLst>
      <p:ext uri="{BB962C8B-B14F-4D97-AF65-F5344CB8AC3E}">
        <p14:creationId xmlns:p14="http://schemas.microsoft.com/office/powerpoint/2010/main" val="145049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a:t>
            </a:r>
          </a:p>
        </p:txBody>
      </p:sp>
      <p:sp>
        <p:nvSpPr>
          <p:cNvPr id="4" name="Text Placeholder 3"/>
          <p:cNvSpPr>
            <a:spLocks noGrp="1"/>
          </p:cNvSpPr>
          <p:nvPr>
            <p:ph type="body" idx="1"/>
          </p:nvPr>
        </p:nvSpPr>
        <p:spPr/>
        <p:txBody>
          <a:bodyPr/>
          <a:lstStyle/>
          <a:p>
            <a:r>
              <a:rPr lang="en-US" dirty="0">
                <a:solidFill>
                  <a:srgbClr val="008000"/>
                </a:solidFill>
              </a:rPr>
              <a:t>This class might be right for you IF:</a:t>
            </a:r>
          </a:p>
        </p:txBody>
      </p:sp>
      <p:sp>
        <p:nvSpPr>
          <p:cNvPr id="5" name="Content Placeholder 4"/>
          <p:cNvSpPr>
            <a:spLocks noGrp="1"/>
          </p:cNvSpPr>
          <p:nvPr>
            <p:ph sz="half" idx="2"/>
          </p:nvPr>
        </p:nvSpPr>
        <p:spPr/>
        <p:txBody>
          <a:bodyPr>
            <a:normAutofit lnSpcReduction="10000"/>
          </a:bodyPr>
          <a:lstStyle/>
          <a:p>
            <a:r>
              <a:rPr lang="en-US" dirty="0">
                <a:solidFill>
                  <a:srgbClr val="008000"/>
                </a:solidFill>
              </a:rPr>
              <a:t>You have little to no prior experience developing mobile apps</a:t>
            </a:r>
          </a:p>
          <a:p>
            <a:r>
              <a:rPr lang="en-US" dirty="0">
                <a:solidFill>
                  <a:srgbClr val="008000"/>
                </a:solidFill>
              </a:rPr>
              <a:t>You are able to research and work independently with little to no guidance</a:t>
            </a:r>
          </a:p>
          <a:p>
            <a:r>
              <a:rPr lang="en-US" dirty="0">
                <a:solidFill>
                  <a:srgbClr val="008000"/>
                </a:solidFill>
              </a:rPr>
              <a:t>You are interested in an overview of various basic concepts you need to be aware of for mobile development</a:t>
            </a:r>
          </a:p>
          <a:p>
            <a:r>
              <a:rPr lang="en-US" dirty="0">
                <a:solidFill>
                  <a:srgbClr val="008000"/>
                </a:solidFill>
              </a:rPr>
              <a:t>You enjoy learning through interaction/exchange of information</a:t>
            </a:r>
          </a:p>
        </p:txBody>
      </p:sp>
      <p:sp>
        <p:nvSpPr>
          <p:cNvPr id="6" name="Text Placeholder 5"/>
          <p:cNvSpPr>
            <a:spLocks noGrp="1"/>
          </p:cNvSpPr>
          <p:nvPr>
            <p:ph type="body" sz="quarter" idx="3"/>
          </p:nvPr>
        </p:nvSpPr>
        <p:spPr/>
        <p:txBody>
          <a:bodyPr/>
          <a:lstStyle/>
          <a:p>
            <a:r>
              <a:rPr lang="en-US" dirty="0"/>
              <a:t>You should NOT take this class IF:</a:t>
            </a:r>
          </a:p>
        </p:txBody>
      </p:sp>
      <p:sp>
        <p:nvSpPr>
          <p:cNvPr id="7" name="Content Placeholder 6"/>
          <p:cNvSpPr>
            <a:spLocks noGrp="1"/>
          </p:cNvSpPr>
          <p:nvPr>
            <p:ph sz="quarter" idx="4"/>
          </p:nvPr>
        </p:nvSpPr>
        <p:spPr/>
        <p:txBody>
          <a:bodyPr>
            <a:normAutofit lnSpcReduction="10000"/>
          </a:bodyPr>
          <a:lstStyle/>
          <a:p>
            <a:r>
              <a:rPr lang="en-US" dirty="0">
                <a:solidFill>
                  <a:srgbClr val="FF0000"/>
                </a:solidFill>
              </a:rPr>
              <a:t>You are an experienced mobile app developer</a:t>
            </a:r>
          </a:p>
          <a:p>
            <a:r>
              <a:rPr lang="en-US" dirty="0">
                <a:solidFill>
                  <a:srgbClr val="FF0000"/>
                </a:solidFill>
              </a:rPr>
              <a:t>You are expecting many code examples</a:t>
            </a:r>
          </a:p>
          <a:p>
            <a:r>
              <a:rPr lang="en-US" dirty="0">
                <a:solidFill>
                  <a:srgbClr val="FF0000"/>
                </a:solidFill>
              </a:rPr>
              <a:t>You are expecting a guided formula for work you need to accomplish</a:t>
            </a:r>
          </a:p>
          <a:p>
            <a:r>
              <a:rPr lang="en-US" dirty="0">
                <a:solidFill>
                  <a:srgbClr val="FF0000"/>
                </a:solidFill>
              </a:rPr>
              <a:t>You are expecting “the Word of God” on any particular subject</a:t>
            </a:r>
          </a:p>
          <a:p>
            <a:r>
              <a:rPr lang="en-US" dirty="0">
                <a:solidFill>
                  <a:srgbClr val="FF0000"/>
                </a:solidFill>
              </a:rPr>
              <a:t>You prefer a lecturer who lectures for hours on end</a:t>
            </a:r>
          </a:p>
        </p:txBody>
      </p:sp>
    </p:spTree>
    <p:extLst>
      <p:ext uri="{BB962C8B-B14F-4D97-AF65-F5344CB8AC3E}">
        <p14:creationId xmlns:p14="http://schemas.microsoft.com/office/powerpoint/2010/main" val="43804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1702</TotalTime>
  <Words>2949</Words>
  <Application>Microsoft Macintosh PowerPoint</Application>
  <PresentationFormat>Widescreen</PresentationFormat>
  <Paragraphs>266</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-apple-system</vt:lpstr>
      <vt:lpstr>Arial</vt:lpstr>
      <vt:lpstr>Calibri</vt:lpstr>
      <vt:lpstr>Rockwell</vt:lpstr>
      <vt:lpstr>Rockwell Condensed</vt:lpstr>
      <vt:lpstr>Wingdings</vt:lpstr>
      <vt:lpstr>Wood Type</vt:lpstr>
      <vt:lpstr>Intro to CSS 545 Mobile computing</vt:lpstr>
      <vt:lpstr>Goals For Today</vt:lpstr>
      <vt:lpstr>Class Question: “Raise Your Hands”*</vt:lpstr>
      <vt:lpstr>Teacher Introduction</vt:lpstr>
      <vt:lpstr>Teacher objectives</vt:lpstr>
      <vt:lpstr>About CSS 545</vt:lpstr>
      <vt:lpstr>Prior Feedback</vt:lpstr>
      <vt:lpstr>Comparisons</vt:lpstr>
      <vt:lpstr>“Target Audience”</vt:lpstr>
      <vt:lpstr>Goals of the course</vt:lpstr>
      <vt:lpstr>Basic Expectations</vt:lpstr>
      <vt:lpstr>Tentative* Schedule</vt:lpstr>
      <vt:lpstr>Canvas Overview</vt:lpstr>
      <vt:lpstr>Estimated Work Needed</vt:lpstr>
      <vt:lpstr>Question</vt:lpstr>
      <vt:lpstr>PowerPoint Presentation</vt:lpstr>
      <vt:lpstr>challenges in Mobile Computing</vt:lpstr>
      <vt:lpstr>Discussion Questions</vt:lpstr>
      <vt:lpstr>Form Factor</vt:lpstr>
      <vt:lpstr>App Navigation and LifeCycle/State Management</vt:lpstr>
      <vt:lpstr>Storage Considerations</vt:lpstr>
      <vt:lpstr>Internet of Things (IOT)</vt:lpstr>
      <vt:lpstr>Enabling IoT</vt:lpstr>
      <vt:lpstr>PowerPoint Presentation</vt:lpstr>
      <vt:lpstr>Final Project Overview</vt:lpstr>
      <vt:lpstr>Software Engineering Roles</vt:lpstr>
      <vt:lpstr>Software Development Life Cycle (SDLC)</vt:lpstr>
      <vt:lpstr>Final Project Guidelines</vt:lpstr>
      <vt:lpstr>Past Project Examples?</vt:lpstr>
      <vt:lpstr>Past Projects Continued</vt:lpstr>
      <vt:lpstr>PowerPoint Presentation</vt:lpstr>
      <vt:lpstr>Managing Code</vt:lpstr>
      <vt:lpstr>Source Code Repository</vt:lpstr>
      <vt:lpstr>Version Control Software</vt:lpstr>
      <vt:lpstr>GitHub overview</vt:lpstr>
      <vt:lpstr>Tips: using Version Control Software</vt:lpstr>
      <vt:lpstr>PowerPoint Presentation</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dc:title>
  <dc:creator>Hansel Ong</dc:creator>
  <cp:lastModifiedBy>Ong, Hansel</cp:lastModifiedBy>
  <cp:revision>910</cp:revision>
  <dcterms:created xsi:type="dcterms:W3CDTF">2016-03-28T10:38:20Z</dcterms:created>
  <dcterms:modified xsi:type="dcterms:W3CDTF">2024-03-26T11:09:16Z</dcterms:modified>
</cp:coreProperties>
</file>