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webextensions/webextension2.xml" ContentType="application/vnd.ms-office.webextension+xml"/>
  <Override PartName="/ppt/notesSlides/notesSlide3.xml" ContentType="application/vnd.openxmlformats-officedocument.presentationml.notesSlide+xml"/>
  <Override PartName="/ppt/notesSlides/notesSlide4.xml" ContentType="application/vnd.openxmlformats-officedocument.presentationml.notesSlide+xml"/>
  <Override PartName="/ppt/webextensions/webextension3.xml" ContentType="application/vnd.ms-office.webextension+xml"/>
  <Override PartName="/ppt/notesSlides/notesSlide5.xml" ContentType="application/vnd.openxmlformats-officedocument.presentationml.notesSlide+xml"/>
  <Override PartName="/ppt/notesSlides/notesSlide6.xml" ContentType="application/vnd.openxmlformats-officedocument.presentationml.notesSlide+xml"/>
  <Override PartName="/ppt/webextensions/webextension4.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5.xml" ContentType="application/vnd.ms-office.webextension+xml"/>
  <Override PartName="/ppt/notesSlides/notesSlide9.xml" ContentType="application/vnd.openxmlformats-officedocument.presentationml.notesSlide+xml"/>
  <Override PartName="/ppt/notesSlides/notesSlide10.xml" ContentType="application/vnd.openxmlformats-officedocument.presentationml.notesSlide+xml"/>
  <Override PartName="/ppt/webextensions/webextension6.xml" ContentType="application/vnd.ms-office.webextension+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webextensions/webextension7.xml" ContentType="application/vnd.ms-office.webextension+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webextensions/webextension8.xml" ContentType="application/vnd.ms-office.webextension+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56" r:id="rId5"/>
    <p:sldId id="257" r:id="rId6"/>
    <p:sldId id="258" r:id="rId7"/>
    <p:sldId id="295" r:id="rId8"/>
    <p:sldId id="282" r:id="rId9"/>
    <p:sldId id="296" r:id="rId10"/>
    <p:sldId id="316" r:id="rId11"/>
    <p:sldId id="297" r:id="rId12"/>
    <p:sldId id="317" r:id="rId13"/>
    <p:sldId id="291" r:id="rId14"/>
    <p:sldId id="292" r:id="rId15"/>
    <p:sldId id="298" r:id="rId16"/>
    <p:sldId id="299" r:id="rId17"/>
    <p:sldId id="323" r:id="rId18"/>
    <p:sldId id="278" r:id="rId19"/>
    <p:sldId id="280" r:id="rId20"/>
    <p:sldId id="303" r:id="rId21"/>
    <p:sldId id="304" r:id="rId22"/>
    <p:sldId id="305" r:id="rId23"/>
    <p:sldId id="306" r:id="rId24"/>
    <p:sldId id="307" r:id="rId25"/>
    <p:sldId id="283" r:id="rId26"/>
    <p:sldId id="308" r:id="rId27"/>
    <p:sldId id="309" r:id="rId28"/>
    <p:sldId id="312" r:id="rId29"/>
    <p:sldId id="313" r:id="rId30"/>
    <p:sldId id="314" r:id="rId31"/>
    <p:sldId id="315" r:id="rId32"/>
    <p:sldId id="318" r:id="rId33"/>
    <p:sldId id="319" r:id="rId34"/>
    <p:sldId id="320" r:id="rId35"/>
    <p:sldId id="321" r:id="rId36"/>
    <p:sldId id="322" r:id="rId37"/>
    <p:sldId id="301" r:id="rId38"/>
    <p:sldId id="28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333FF"/>
    <a:srgbClr val="FF9966"/>
    <a:srgbClr val="0099CC"/>
    <a:srgbClr val="CCCCFF"/>
    <a:srgbClr val="00CC99"/>
    <a:srgbClr val="FFFF66"/>
    <a:srgbClr val="92D050"/>
    <a:srgbClr val="5D7373"/>
    <a:srgbClr val="FFC7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84" autoAdjust="0"/>
    <p:restoredTop sz="91897" autoAdjust="0"/>
  </p:normalViewPr>
  <p:slideViewPr>
    <p:cSldViewPr snapToGrid="0">
      <p:cViewPr>
        <p:scale>
          <a:sx n="60" d="100"/>
          <a:sy n="60" d="100"/>
        </p:scale>
        <p:origin x="20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95202-0B08-4A68-9B74-D25E22DBB206}" type="datetimeFigureOut">
              <a:rPr lang="en-US" smtClean="0"/>
              <a:t>3/13/25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5FDC02-D2BB-45A6-A19B-7C177A27017E}" type="slidenum">
              <a:rPr lang="en-US" smtClean="0"/>
              <a:t>‹#›</a:t>
            </a:fld>
            <a:endParaRPr lang="en-US"/>
          </a:p>
        </p:txBody>
      </p:sp>
    </p:spTree>
    <p:extLst>
      <p:ext uri="{BB962C8B-B14F-4D97-AF65-F5344CB8AC3E}">
        <p14:creationId xmlns:p14="http://schemas.microsoft.com/office/powerpoint/2010/main" val="2267489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2180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0EACD-C85F-E839-9632-DC9F65F55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CD160C-5FC4-ED08-D449-C5B471CD91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F5393D-DA83-16D1-FCEE-ECF74F0CE3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DD38E0-D173-CED0-9D17-6B2DBFA38811}"/>
              </a:ext>
            </a:extLst>
          </p:cNvPr>
          <p:cNvSpPr>
            <a:spLocks noGrp="1"/>
          </p:cNvSpPr>
          <p:nvPr>
            <p:ph type="sldNum" sz="quarter" idx="5"/>
          </p:nvPr>
        </p:nvSpPr>
        <p:spPr/>
        <p:txBody>
          <a:bodyPr/>
          <a:lstStyle/>
          <a:p>
            <a:fld id="{4F5FDC02-D2BB-45A6-A19B-7C177A27017E}" type="slidenum">
              <a:rPr lang="en-US" smtClean="0"/>
              <a:t>24</a:t>
            </a:fld>
            <a:endParaRPr lang="en-US"/>
          </a:p>
        </p:txBody>
      </p:sp>
    </p:spTree>
    <p:extLst>
      <p:ext uri="{BB962C8B-B14F-4D97-AF65-F5344CB8AC3E}">
        <p14:creationId xmlns:p14="http://schemas.microsoft.com/office/powerpoint/2010/main" val="26372381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E66FA-E0A0-02D4-3AFD-6AA24EE811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05D896-725F-776F-B0D8-5FEBD9E3B0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B42AF4-DF2C-680E-1D76-FD2F01496F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5C694B-CC5E-82C2-3CBD-479000796982}"/>
              </a:ext>
            </a:extLst>
          </p:cNvPr>
          <p:cNvSpPr>
            <a:spLocks noGrp="1"/>
          </p:cNvSpPr>
          <p:nvPr>
            <p:ph type="sldNum" sz="quarter" idx="5"/>
          </p:nvPr>
        </p:nvSpPr>
        <p:spPr/>
        <p:txBody>
          <a:bodyPr/>
          <a:lstStyle/>
          <a:p>
            <a:fld id="{4F5FDC02-D2BB-45A6-A19B-7C177A27017E}" type="slidenum">
              <a:rPr lang="en-US" smtClean="0"/>
              <a:t>25</a:t>
            </a:fld>
            <a:endParaRPr lang="en-US"/>
          </a:p>
        </p:txBody>
      </p:sp>
    </p:spTree>
    <p:extLst>
      <p:ext uri="{BB962C8B-B14F-4D97-AF65-F5344CB8AC3E}">
        <p14:creationId xmlns:p14="http://schemas.microsoft.com/office/powerpoint/2010/main" val="37104478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CAD79-F8C4-BCEC-96C3-DA9BCAB664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E62682-40BF-558F-32A8-DCD901DCA5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E78516-687B-419B-4EDE-E7D81731B6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13C59F-8B86-183F-2EA5-6016DF61CDF1}"/>
              </a:ext>
            </a:extLst>
          </p:cNvPr>
          <p:cNvSpPr>
            <a:spLocks noGrp="1"/>
          </p:cNvSpPr>
          <p:nvPr>
            <p:ph type="sldNum" sz="quarter" idx="5"/>
          </p:nvPr>
        </p:nvSpPr>
        <p:spPr/>
        <p:txBody>
          <a:bodyPr/>
          <a:lstStyle/>
          <a:p>
            <a:fld id="{4F5FDC02-D2BB-45A6-A19B-7C177A27017E}" type="slidenum">
              <a:rPr lang="en-US" smtClean="0"/>
              <a:t>26</a:t>
            </a:fld>
            <a:endParaRPr lang="en-US"/>
          </a:p>
        </p:txBody>
      </p:sp>
    </p:spTree>
    <p:extLst>
      <p:ext uri="{BB962C8B-B14F-4D97-AF65-F5344CB8AC3E}">
        <p14:creationId xmlns:p14="http://schemas.microsoft.com/office/powerpoint/2010/main" val="574454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66C5A-4B15-3FB9-6E9C-466A41D61C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D1F3B3-F239-9614-62A6-70A8C8BE90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E13874-6D62-0B18-8C00-52B7C20154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FF9387-33D8-94ED-3543-439B2EE20519}"/>
              </a:ext>
            </a:extLst>
          </p:cNvPr>
          <p:cNvSpPr>
            <a:spLocks noGrp="1"/>
          </p:cNvSpPr>
          <p:nvPr>
            <p:ph type="sldNum" sz="quarter" idx="5"/>
          </p:nvPr>
        </p:nvSpPr>
        <p:spPr/>
        <p:txBody>
          <a:bodyPr/>
          <a:lstStyle/>
          <a:p>
            <a:fld id="{4F5FDC02-D2BB-45A6-A19B-7C177A27017E}" type="slidenum">
              <a:rPr lang="en-US" smtClean="0"/>
              <a:t>27</a:t>
            </a:fld>
            <a:endParaRPr lang="en-US"/>
          </a:p>
        </p:txBody>
      </p:sp>
    </p:spTree>
    <p:extLst>
      <p:ext uri="{BB962C8B-B14F-4D97-AF65-F5344CB8AC3E}">
        <p14:creationId xmlns:p14="http://schemas.microsoft.com/office/powerpoint/2010/main" val="37951216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1895F-F2AB-38FE-1CBD-F137B09808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AB9F13-AA1E-C4F3-C00A-492FAD68E9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CB8066-A9CA-87C1-8856-460FEA9DD6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CABBF1-6F71-F380-500A-73D48157BAD7}"/>
              </a:ext>
            </a:extLst>
          </p:cNvPr>
          <p:cNvSpPr>
            <a:spLocks noGrp="1"/>
          </p:cNvSpPr>
          <p:nvPr>
            <p:ph type="sldNum" sz="quarter" idx="5"/>
          </p:nvPr>
        </p:nvSpPr>
        <p:spPr/>
        <p:txBody>
          <a:bodyPr/>
          <a:lstStyle/>
          <a:p>
            <a:fld id="{4F5FDC02-D2BB-45A6-A19B-7C177A27017E}" type="slidenum">
              <a:rPr lang="en-US" smtClean="0"/>
              <a:t>28</a:t>
            </a:fld>
            <a:endParaRPr lang="en-US"/>
          </a:p>
        </p:txBody>
      </p:sp>
    </p:spTree>
    <p:extLst>
      <p:ext uri="{BB962C8B-B14F-4D97-AF65-F5344CB8AC3E}">
        <p14:creationId xmlns:p14="http://schemas.microsoft.com/office/powerpoint/2010/main" val="2283599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04829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145074F6-D8A6-D87C-5790-B82DC86D2E5F}"/>
            </a:ext>
          </a:extLst>
        </p:cNvPr>
        <p:cNvGrpSpPr/>
        <p:nvPr/>
      </p:nvGrpSpPr>
      <p:grpSpPr>
        <a:xfrm>
          <a:off x="0" y="0"/>
          <a:ext cx="0" cy="0"/>
          <a:chOff x="0" y="0"/>
          <a:chExt cx="0" cy="0"/>
        </a:xfrm>
      </p:grpSpPr>
      <p:sp>
        <p:nvSpPr>
          <p:cNvPr id="124" name="Google Shape;124;p5:notes">
            <a:extLst>
              <a:ext uri="{FF2B5EF4-FFF2-40B4-BE49-F238E27FC236}">
                <a16:creationId xmlns:a16="http://schemas.microsoft.com/office/drawing/2014/main" id="{7EBE42C7-EF1F-F2EF-1278-50C7D19F03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a:extLst>
              <a:ext uri="{FF2B5EF4-FFF2-40B4-BE49-F238E27FC236}">
                <a16:creationId xmlns:a16="http://schemas.microsoft.com/office/drawing/2014/main" id="{0CB50129-C91E-54B9-A3DF-71A69427CDB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488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BEFE6EAC-25BA-7580-BA68-E8CA9A3C6517}"/>
            </a:ext>
          </a:extLst>
        </p:cNvPr>
        <p:cNvGrpSpPr/>
        <p:nvPr/>
      </p:nvGrpSpPr>
      <p:grpSpPr>
        <a:xfrm>
          <a:off x="0" y="0"/>
          <a:ext cx="0" cy="0"/>
          <a:chOff x="0" y="0"/>
          <a:chExt cx="0" cy="0"/>
        </a:xfrm>
      </p:grpSpPr>
      <p:sp>
        <p:nvSpPr>
          <p:cNvPr id="124" name="Google Shape;124;p5:notes">
            <a:extLst>
              <a:ext uri="{FF2B5EF4-FFF2-40B4-BE49-F238E27FC236}">
                <a16:creationId xmlns:a16="http://schemas.microsoft.com/office/drawing/2014/main" id="{AEF47509-7C2B-5C8E-34D0-97221141C12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a:extLst>
              <a:ext uri="{FF2B5EF4-FFF2-40B4-BE49-F238E27FC236}">
                <a16:creationId xmlns:a16="http://schemas.microsoft.com/office/drawing/2014/main" id="{0C0229A0-2ABF-F392-8390-164BB419BA7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69624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B468DA04-6325-0B2C-4FEE-AA214CDCDC6E}"/>
            </a:ext>
          </a:extLst>
        </p:cNvPr>
        <p:cNvGrpSpPr/>
        <p:nvPr/>
      </p:nvGrpSpPr>
      <p:grpSpPr>
        <a:xfrm>
          <a:off x="0" y="0"/>
          <a:ext cx="0" cy="0"/>
          <a:chOff x="0" y="0"/>
          <a:chExt cx="0" cy="0"/>
        </a:xfrm>
      </p:grpSpPr>
      <p:sp>
        <p:nvSpPr>
          <p:cNvPr id="124" name="Google Shape;124;p5:notes">
            <a:extLst>
              <a:ext uri="{FF2B5EF4-FFF2-40B4-BE49-F238E27FC236}">
                <a16:creationId xmlns:a16="http://schemas.microsoft.com/office/drawing/2014/main" id="{489D24A8-520B-2CB2-3643-5969B40C7BC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a:extLst>
              <a:ext uri="{FF2B5EF4-FFF2-40B4-BE49-F238E27FC236}">
                <a16:creationId xmlns:a16="http://schemas.microsoft.com/office/drawing/2014/main" id="{D17C386F-EA06-9B7A-75ED-DF347D27554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9609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43245DEF-2C2B-9A27-D6D1-9837794B3420}"/>
            </a:ext>
          </a:extLst>
        </p:cNvPr>
        <p:cNvGrpSpPr/>
        <p:nvPr/>
      </p:nvGrpSpPr>
      <p:grpSpPr>
        <a:xfrm>
          <a:off x="0" y="0"/>
          <a:ext cx="0" cy="0"/>
          <a:chOff x="0" y="0"/>
          <a:chExt cx="0" cy="0"/>
        </a:xfrm>
      </p:grpSpPr>
      <p:sp>
        <p:nvSpPr>
          <p:cNvPr id="124" name="Google Shape;124;p5:notes">
            <a:extLst>
              <a:ext uri="{FF2B5EF4-FFF2-40B4-BE49-F238E27FC236}">
                <a16:creationId xmlns:a16="http://schemas.microsoft.com/office/drawing/2014/main" id="{08243E86-622A-964F-3A4B-F5337D18EDA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a:extLst>
              <a:ext uri="{FF2B5EF4-FFF2-40B4-BE49-F238E27FC236}">
                <a16:creationId xmlns:a16="http://schemas.microsoft.com/office/drawing/2014/main" id="{2B3576CD-3588-C1E3-3FA4-ED6A1C4D095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9844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5FDC02-D2BB-45A6-A19B-7C177A27017E}" type="slidenum">
              <a:rPr lang="en-US" smtClean="0"/>
              <a:t>15</a:t>
            </a:fld>
            <a:endParaRPr lang="en-US"/>
          </a:p>
        </p:txBody>
      </p:sp>
    </p:spTree>
    <p:extLst>
      <p:ext uri="{BB962C8B-B14F-4D97-AF65-F5344CB8AC3E}">
        <p14:creationId xmlns:p14="http://schemas.microsoft.com/office/powerpoint/2010/main" val="3698114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0036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5FDC02-D2BB-45A6-A19B-7C177A27017E}" type="slidenum">
              <a:rPr lang="en-US" smtClean="0"/>
              <a:t>17</a:t>
            </a:fld>
            <a:endParaRPr lang="en-US"/>
          </a:p>
        </p:txBody>
      </p:sp>
    </p:spTree>
    <p:extLst>
      <p:ext uri="{BB962C8B-B14F-4D97-AF65-F5344CB8AC3E}">
        <p14:creationId xmlns:p14="http://schemas.microsoft.com/office/powerpoint/2010/main" val="3325359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C44E0-9EFF-BB4C-8596-21643B980B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654FF9-21F3-E9B1-01C4-0A70D3B1B2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9679D7-ECD9-B91E-41BD-2D5F0A9232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2B29B3-A54F-51D1-994E-BD070C6F3660}"/>
              </a:ext>
            </a:extLst>
          </p:cNvPr>
          <p:cNvSpPr>
            <a:spLocks noGrp="1"/>
          </p:cNvSpPr>
          <p:nvPr>
            <p:ph type="sldNum" sz="quarter" idx="5"/>
          </p:nvPr>
        </p:nvSpPr>
        <p:spPr/>
        <p:txBody>
          <a:bodyPr/>
          <a:lstStyle/>
          <a:p>
            <a:fld id="{4F5FDC02-D2BB-45A6-A19B-7C177A27017E}" type="slidenum">
              <a:rPr lang="en-US" smtClean="0"/>
              <a:t>18</a:t>
            </a:fld>
            <a:endParaRPr lang="en-US"/>
          </a:p>
        </p:txBody>
      </p:sp>
    </p:spTree>
    <p:extLst>
      <p:ext uri="{BB962C8B-B14F-4D97-AF65-F5344CB8AC3E}">
        <p14:creationId xmlns:p14="http://schemas.microsoft.com/office/powerpoint/2010/main" val="1100610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8841A-ED8B-361A-E858-B3F24FB4F1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75A78C-1D02-3B8B-F45A-7C648BDE95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4034AE-2FA5-E70B-2807-FDB72AEDCD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CCF94F-A46D-F59F-0BDB-61B80D79241B}"/>
              </a:ext>
            </a:extLst>
          </p:cNvPr>
          <p:cNvSpPr>
            <a:spLocks noGrp="1"/>
          </p:cNvSpPr>
          <p:nvPr>
            <p:ph type="sldNum" sz="quarter" idx="5"/>
          </p:nvPr>
        </p:nvSpPr>
        <p:spPr/>
        <p:txBody>
          <a:bodyPr/>
          <a:lstStyle/>
          <a:p>
            <a:fld id="{4F5FDC02-D2BB-45A6-A19B-7C177A27017E}" type="slidenum">
              <a:rPr lang="en-US" smtClean="0"/>
              <a:t>19</a:t>
            </a:fld>
            <a:endParaRPr lang="en-US"/>
          </a:p>
        </p:txBody>
      </p:sp>
    </p:spTree>
    <p:extLst>
      <p:ext uri="{BB962C8B-B14F-4D97-AF65-F5344CB8AC3E}">
        <p14:creationId xmlns:p14="http://schemas.microsoft.com/office/powerpoint/2010/main" val="652484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923EE-433A-5A7C-37BA-DB5B8FFA6D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5EF6F5-FF08-887A-2D26-A79D17EA5D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D89535-E6C6-D4AB-3006-198CB66426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EA3356-A7F4-5AD0-D03C-C2FADDCE9572}"/>
              </a:ext>
            </a:extLst>
          </p:cNvPr>
          <p:cNvSpPr>
            <a:spLocks noGrp="1"/>
          </p:cNvSpPr>
          <p:nvPr>
            <p:ph type="sldNum" sz="quarter" idx="5"/>
          </p:nvPr>
        </p:nvSpPr>
        <p:spPr/>
        <p:txBody>
          <a:bodyPr/>
          <a:lstStyle/>
          <a:p>
            <a:fld id="{4F5FDC02-D2BB-45A6-A19B-7C177A27017E}" type="slidenum">
              <a:rPr lang="en-US" smtClean="0"/>
              <a:t>20</a:t>
            </a:fld>
            <a:endParaRPr lang="en-US"/>
          </a:p>
        </p:txBody>
      </p:sp>
    </p:spTree>
    <p:extLst>
      <p:ext uri="{BB962C8B-B14F-4D97-AF65-F5344CB8AC3E}">
        <p14:creationId xmlns:p14="http://schemas.microsoft.com/office/powerpoint/2010/main" val="507057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739CF-72C2-D8DE-2A68-F8CA43AE34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75DAC6-7962-618D-3843-DD8CB1F26A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D8D384-C5BC-E941-077B-0087E1877E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967E1D-AF51-9DF7-46E3-FDD3A3C9E1C5}"/>
              </a:ext>
            </a:extLst>
          </p:cNvPr>
          <p:cNvSpPr>
            <a:spLocks noGrp="1"/>
          </p:cNvSpPr>
          <p:nvPr>
            <p:ph type="sldNum" sz="quarter" idx="5"/>
          </p:nvPr>
        </p:nvSpPr>
        <p:spPr/>
        <p:txBody>
          <a:bodyPr/>
          <a:lstStyle/>
          <a:p>
            <a:fld id="{4F5FDC02-D2BB-45A6-A19B-7C177A27017E}" type="slidenum">
              <a:rPr lang="en-US" smtClean="0"/>
              <a:t>21</a:t>
            </a:fld>
            <a:endParaRPr lang="en-US"/>
          </a:p>
        </p:txBody>
      </p:sp>
    </p:spTree>
    <p:extLst>
      <p:ext uri="{BB962C8B-B14F-4D97-AF65-F5344CB8AC3E}">
        <p14:creationId xmlns:p14="http://schemas.microsoft.com/office/powerpoint/2010/main" val="4208679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F5FDC02-D2BB-45A6-A19B-7C177A27017E}" type="slidenum">
              <a:rPr lang="en-US" smtClean="0"/>
              <a:t>22</a:t>
            </a:fld>
            <a:endParaRPr lang="en-US"/>
          </a:p>
        </p:txBody>
      </p:sp>
    </p:spTree>
    <p:extLst>
      <p:ext uri="{BB962C8B-B14F-4D97-AF65-F5344CB8AC3E}">
        <p14:creationId xmlns:p14="http://schemas.microsoft.com/office/powerpoint/2010/main" val="703615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030A0-6CD4-3C92-B28A-27B6BCA1E6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A50B46-A072-E6D2-88BA-B046FC6C12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2F021F-E52D-C1F8-2E46-851C8C957B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498A2C-B682-383B-134F-84F02302B000}"/>
              </a:ext>
            </a:extLst>
          </p:cNvPr>
          <p:cNvSpPr>
            <a:spLocks noGrp="1"/>
          </p:cNvSpPr>
          <p:nvPr>
            <p:ph type="sldNum" sz="quarter" idx="5"/>
          </p:nvPr>
        </p:nvSpPr>
        <p:spPr/>
        <p:txBody>
          <a:bodyPr/>
          <a:lstStyle/>
          <a:p>
            <a:fld id="{4F5FDC02-D2BB-45A6-A19B-7C177A27017E}" type="slidenum">
              <a:rPr lang="en-US" smtClean="0"/>
              <a:t>23</a:t>
            </a:fld>
            <a:endParaRPr lang="en-US"/>
          </a:p>
        </p:txBody>
      </p:sp>
    </p:spTree>
    <p:extLst>
      <p:ext uri="{BB962C8B-B14F-4D97-AF65-F5344CB8AC3E}">
        <p14:creationId xmlns:p14="http://schemas.microsoft.com/office/powerpoint/2010/main" val="699335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8F5D-58A4-1932-9A2C-B33E3FE68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78F71B-83F6-9943-CE20-2EF8033387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792998-3094-581D-8B98-78C795456858}"/>
              </a:ext>
            </a:extLst>
          </p:cNvPr>
          <p:cNvSpPr>
            <a:spLocks noGrp="1"/>
          </p:cNvSpPr>
          <p:nvPr>
            <p:ph type="dt" sz="half" idx="10"/>
          </p:nvPr>
        </p:nvSpPr>
        <p:spPr/>
        <p:txBody>
          <a:bodyPr/>
          <a:lstStyle/>
          <a:p>
            <a:fld id="{DC2DCF4F-807D-4F07-A8E7-1674421D73E2}" type="datetimeFigureOut">
              <a:rPr lang="en-US" smtClean="0"/>
              <a:t>3/13/25</a:t>
            </a:fld>
            <a:endParaRPr lang="en-US"/>
          </a:p>
        </p:txBody>
      </p:sp>
      <p:sp>
        <p:nvSpPr>
          <p:cNvPr id="5" name="Footer Placeholder 4">
            <a:extLst>
              <a:ext uri="{FF2B5EF4-FFF2-40B4-BE49-F238E27FC236}">
                <a16:creationId xmlns:a16="http://schemas.microsoft.com/office/drawing/2014/main" id="{7A8BC206-73E1-8A55-732D-8F518635B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9184C-08A9-C326-17B0-477E0BA703E8}"/>
              </a:ext>
            </a:extLst>
          </p:cNvPr>
          <p:cNvSpPr>
            <a:spLocks noGrp="1"/>
          </p:cNvSpPr>
          <p:nvPr>
            <p:ph type="sldNum" sz="quarter" idx="12"/>
          </p:nvPr>
        </p:nvSpPr>
        <p:spPr/>
        <p:txBody>
          <a:bodyPr/>
          <a:lstStyle/>
          <a:p>
            <a:fld id="{153A2DB0-881B-4FB8-AF28-8995BE8B808B}" type="slidenum">
              <a:rPr lang="en-US" smtClean="0"/>
              <a:t>‹#›</a:t>
            </a:fld>
            <a:endParaRPr lang="en-US"/>
          </a:p>
        </p:txBody>
      </p:sp>
    </p:spTree>
    <p:extLst>
      <p:ext uri="{BB962C8B-B14F-4D97-AF65-F5344CB8AC3E}">
        <p14:creationId xmlns:p14="http://schemas.microsoft.com/office/powerpoint/2010/main" val="36651575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6770F-3E64-A310-B95C-6F4788B347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4B098B-A780-C773-AD33-E53A258E7A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427B8-5E86-8384-4859-1BE4CC3D56F1}"/>
              </a:ext>
            </a:extLst>
          </p:cNvPr>
          <p:cNvSpPr>
            <a:spLocks noGrp="1"/>
          </p:cNvSpPr>
          <p:nvPr>
            <p:ph type="dt" sz="half" idx="10"/>
          </p:nvPr>
        </p:nvSpPr>
        <p:spPr/>
        <p:txBody>
          <a:bodyPr/>
          <a:lstStyle/>
          <a:p>
            <a:fld id="{DC2DCF4F-807D-4F07-A8E7-1674421D73E2}" type="datetimeFigureOut">
              <a:rPr lang="en-US" smtClean="0"/>
              <a:t>3/13/25</a:t>
            </a:fld>
            <a:endParaRPr lang="en-US"/>
          </a:p>
        </p:txBody>
      </p:sp>
      <p:sp>
        <p:nvSpPr>
          <p:cNvPr id="5" name="Footer Placeholder 4">
            <a:extLst>
              <a:ext uri="{FF2B5EF4-FFF2-40B4-BE49-F238E27FC236}">
                <a16:creationId xmlns:a16="http://schemas.microsoft.com/office/drawing/2014/main" id="{E02D4289-C0EB-FB25-0A8B-1A453D306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5B0D9-754E-EE36-2AC0-F77D692B3E7D}"/>
              </a:ext>
            </a:extLst>
          </p:cNvPr>
          <p:cNvSpPr>
            <a:spLocks noGrp="1"/>
          </p:cNvSpPr>
          <p:nvPr>
            <p:ph type="sldNum" sz="quarter" idx="12"/>
          </p:nvPr>
        </p:nvSpPr>
        <p:spPr/>
        <p:txBody>
          <a:bodyPr/>
          <a:lstStyle/>
          <a:p>
            <a:fld id="{153A2DB0-881B-4FB8-AF28-8995BE8B808B}" type="slidenum">
              <a:rPr lang="en-US" smtClean="0"/>
              <a:t>‹#›</a:t>
            </a:fld>
            <a:endParaRPr lang="en-US"/>
          </a:p>
        </p:txBody>
      </p:sp>
    </p:spTree>
    <p:extLst>
      <p:ext uri="{BB962C8B-B14F-4D97-AF65-F5344CB8AC3E}">
        <p14:creationId xmlns:p14="http://schemas.microsoft.com/office/powerpoint/2010/main" val="28009023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BBFF08-7283-0B07-9000-9341599621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F579EB-76ED-B430-343E-982B18077C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CC8E6-6778-21E4-1A92-64C3224BDD29}"/>
              </a:ext>
            </a:extLst>
          </p:cNvPr>
          <p:cNvSpPr>
            <a:spLocks noGrp="1"/>
          </p:cNvSpPr>
          <p:nvPr>
            <p:ph type="dt" sz="half" idx="10"/>
          </p:nvPr>
        </p:nvSpPr>
        <p:spPr/>
        <p:txBody>
          <a:bodyPr/>
          <a:lstStyle/>
          <a:p>
            <a:fld id="{DC2DCF4F-807D-4F07-A8E7-1674421D73E2}" type="datetimeFigureOut">
              <a:rPr lang="en-US" smtClean="0"/>
              <a:t>3/13/25</a:t>
            </a:fld>
            <a:endParaRPr lang="en-US"/>
          </a:p>
        </p:txBody>
      </p:sp>
      <p:sp>
        <p:nvSpPr>
          <p:cNvPr id="5" name="Footer Placeholder 4">
            <a:extLst>
              <a:ext uri="{FF2B5EF4-FFF2-40B4-BE49-F238E27FC236}">
                <a16:creationId xmlns:a16="http://schemas.microsoft.com/office/drawing/2014/main" id="{8396321D-64E3-1A01-CD86-F9CF09022F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4A614E-EC42-023E-D282-36F1771485F6}"/>
              </a:ext>
            </a:extLst>
          </p:cNvPr>
          <p:cNvSpPr>
            <a:spLocks noGrp="1"/>
          </p:cNvSpPr>
          <p:nvPr>
            <p:ph type="sldNum" sz="quarter" idx="12"/>
          </p:nvPr>
        </p:nvSpPr>
        <p:spPr/>
        <p:txBody>
          <a:bodyPr/>
          <a:lstStyle/>
          <a:p>
            <a:fld id="{153A2DB0-881B-4FB8-AF28-8995BE8B808B}" type="slidenum">
              <a:rPr lang="en-US" smtClean="0"/>
              <a:t>‹#›</a:t>
            </a:fld>
            <a:endParaRPr lang="en-US"/>
          </a:p>
        </p:txBody>
      </p:sp>
    </p:spTree>
    <p:extLst>
      <p:ext uri="{BB962C8B-B14F-4D97-AF65-F5344CB8AC3E}">
        <p14:creationId xmlns:p14="http://schemas.microsoft.com/office/powerpoint/2010/main" val="391803110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1E852-0602-3C02-C6CB-1BECA7C868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D43160-0B5A-5BA1-9839-0F7B401BC6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8A4AE-1CBD-A429-1AC9-B6365D6C1F1D}"/>
              </a:ext>
            </a:extLst>
          </p:cNvPr>
          <p:cNvSpPr>
            <a:spLocks noGrp="1"/>
          </p:cNvSpPr>
          <p:nvPr>
            <p:ph type="dt" sz="half" idx="10"/>
          </p:nvPr>
        </p:nvSpPr>
        <p:spPr/>
        <p:txBody>
          <a:bodyPr/>
          <a:lstStyle/>
          <a:p>
            <a:fld id="{DC2DCF4F-807D-4F07-A8E7-1674421D73E2}" type="datetimeFigureOut">
              <a:rPr lang="en-US" smtClean="0"/>
              <a:t>3/13/25</a:t>
            </a:fld>
            <a:endParaRPr lang="en-US"/>
          </a:p>
        </p:txBody>
      </p:sp>
      <p:sp>
        <p:nvSpPr>
          <p:cNvPr id="5" name="Footer Placeholder 4">
            <a:extLst>
              <a:ext uri="{FF2B5EF4-FFF2-40B4-BE49-F238E27FC236}">
                <a16:creationId xmlns:a16="http://schemas.microsoft.com/office/drawing/2014/main" id="{98AC991C-7491-8136-3368-3D8A38F00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AB0F99-006E-076E-8DE2-79D4C9406C36}"/>
              </a:ext>
            </a:extLst>
          </p:cNvPr>
          <p:cNvSpPr>
            <a:spLocks noGrp="1"/>
          </p:cNvSpPr>
          <p:nvPr>
            <p:ph type="sldNum" sz="quarter" idx="12"/>
          </p:nvPr>
        </p:nvSpPr>
        <p:spPr/>
        <p:txBody>
          <a:bodyPr/>
          <a:lstStyle/>
          <a:p>
            <a:fld id="{153A2DB0-881B-4FB8-AF28-8995BE8B808B}" type="slidenum">
              <a:rPr lang="en-US" smtClean="0"/>
              <a:t>‹#›</a:t>
            </a:fld>
            <a:endParaRPr lang="en-US"/>
          </a:p>
        </p:txBody>
      </p:sp>
    </p:spTree>
    <p:extLst>
      <p:ext uri="{BB962C8B-B14F-4D97-AF65-F5344CB8AC3E}">
        <p14:creationId xmlns:p14="http://schemas.microsoft.com/office/powerpoint/2010/main" val="29603686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8DC5-5D00-C8C3-0DEA-8C0D736D5B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3D9A15-AFB2-6C24-1BD8-EB50716C78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67F8B9-C7D3-DB28-EED0-E558414D48E7}"/>
              </a:ext>
            </a:extLst>
          </p:cNvPr>
          <p:cNvSpPr>
            <a:spLocks noGrp="1"/>
          </p:cNvSpPr>
          <p:nvPr>
            <p:ph type="dt" sz="half" idx="10"/>
          </p:nvPr>
        </p:nvSpPr>
        <p:spPr/>
        <p:txBody>
          <a:bodyPr/>
          <a:lstStyle/>
          <a:p>
            <a:fld id="{DC2DCF4F-807D-4F07-A8E7-1674421D73E2}" type="datetimeFigureOut">
              <a:rPr lang="en-US" smtClean="0"/>
              <a:t>3/13/25</a:t>
            </a:fld>
            <a:endParaRPr lang="en-US"/>
          </a:p>
        </p:txBody>
      </p:sp>
      <p:sp>
        <p:nvSpPr>
          <p:cNvPr id="5" name="Footer Placeholder 4">
            <a:extLst>
              <a:ext uri="{FF2B5EF4-FFF2-40B4-BE49-F238E27FC236}">
                <a16:creationId xmlns:a16="http://schemas.microsoft.com/office/drawing/2014/main" id="{E57B72B8-6ED4-45D0-0FFB-3E97628B5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E3B2E0-6160-A534-E93F-450B815726FB}"/>
              </a:ext>
            </a:extLst>
          </p:cNvPr>
          <p:cNvSpPr>
            <a:spLocks noGrp="1"/>
          </p:cNvSpPr>
          <p:nvPr>
            <p:ph type="sldNum" sz="quarter" idx="12"/>
          </p:nvPr>
        </p:nvSpPr>
        <p:spPr/>
        <p:txBody>
          <a:bodyPr/>
          <a:lstStyle/>
          <a:p>
            <a:fld id="{153A2DB0-881B-4FB8-AF28-8995BE8B808B}" type="slidenum">
              <a:rPr lang="en-US" smtClean="0"/>
              <a:t>‹#›</a:t>
            </a:fld>
            <a:endParaRPr lang="en-US"/>
          </a:p>
        </p:txBody>
      </p:sp>
    </p:spTree>
    <p:extLst>
      <p:ext uri="{BB962C8B-B14F-4D97-AF65-F5344CB8AC3E}">
        <p14:creationId xmlns:p14="http://schemas.microsoft.com/office/powerpoint/2010/main" val="19299504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9FDD-B30A-1184-1CF6-E1E44C22A9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D204E6-CE10-427D-3ABA-FE0AD90FCE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2FC284-2F41-F352-433F-785A93BFBF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F9D6B6-69A5-260A-CDE1-68407B4591DD}"/>
              </a:ext>
            </a:extLst>
          </p:cNvPr>
          <p:cNvSpPr>
            <a:spLocks noGrp="1"/>
          </p:cNvSpPr>
          <p:nvPr>
            <p:ph type="dt" sz="half" idx="10"/>
          </p:nvPr>
        </p:nvSpPr>
        <p:spPr/>
        <p:txBody>
          <a:bodyPr/>
          <a:lstStyle/>
          <a:p>
            <a:fld id="{DC2DCF4F-807D-4F07-A8E7-1674421D73E2}" type="datetimeFigureOut">
              <a:rPr lang="en-US" smtClean="0"/>
              <a:t>3/13/25</a:t>
            </a:fld>
            <a:endParaRPr lang="en-US"/>
          </a:p>
        </p:txBody>
      </p:sp>
      <p:sp>
        <p:nvSpPr>
          <p:cNvPr id="6" name="Footer Placeholder 5">
            <a:extLst>
              <a:ext uri="{FF2B5EF4-FFF2-40B4-BE49-F238E27FC236}">
                <a16:creationId xmlns:a16="http://schemas.microsoft.com/office/drawing/2014/main" id="{1D4E6374-7B5D-D652-1E27-F0D4417775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4853C2-5069-F945-B43C-736502630754}"/>
              </a:ext>
            </a:extLst>
          </p:cNvPr>
          <p:cNvSpPr>
            <a:spLocks noGrp="1"/>
          </p:cNvSpPr>
          <p:nvPr>
            <p:ph type="sldNum" sz="quarter" idx="12"/>
          </p:nvPr>
        </p:nvSpPr>
        <p:spPr/>
        <p:txBody>
          <a:bodyPr/>
          <a:lstStyle/>
          <a:p>
            <a:fld id="{153A2DB0-881B-4FB8-AF28-8995BE8B808B}" type="slidenum">
              <a:rPr lang="en-US" smtClean="0"/>
              <a:t>‹#›</a:t>
            </a:fld>
            <a:endParaRPr lang="en-US"/>
          </a:p>
        </p:txBody>
      </p:sp>
    </p:spTree>
    <p:extLst>
      <p:ext uri="{BB962C8B-B14F-4D97-AF65-F5344CB8AC3E}">
        <p14:creationId xmlns:p14="http://schemas.microsoft.com/office/powerpoint/2010/main" val="329628562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B018D-B8BB-43DF-7D67-94701D5B55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E472EC-7A14-7CA2-C5AE-8BAABDBEC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68A19D-C063-D8E7-56F2-F7D796965B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FD395D-D4D0-3333-1D60-648F19FDD0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1DFF3F-3DE6-93F2-68DA-58CFB31474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2D1118-FE3B-41DD-6EE9-190686E9FE77}"/>
              </a:ext>
            </a:extLst>
          </p:cNvPr>
          <p:cNvSpPr>
            <a:spLocks noGrp="1"/>
          </p:cNvSpPr>
          <p:nvPr>
            <p:ph type="dt" sz="half" idx="10"/>
          </p:nvPr>
        </p:nvSpPr>
        <p:spPr/>
        <p:txBody>
          <a:bodyPr/>
          <a:lstStyle/>
          <a:p>
            <a:fld id="{DC2DCF4F-807D-4F07-A8E7-1674421D73E2}" type="datetimeFigureOut">
              <a:rPr lang="en-US" smtClean="0"/>
              <a:t>3/13/25</a:t>
            </a:fld>
            <a:endParaRPr lang="en-US"/>
          </a:p>
        </p:txBody>
      </p:sp>
      <p:sp>
        <p:nvSpPr>
          <p:cNvPr id="8" name="Footer Placeholder 7">
            <a:extLst>
              <a:ext uri="{FF2B5EF4-FFF2-40B4-BE49-F238E27FC236}">
                <a16:creationId xmlns:a16="http://schemas.microsoft.com/office/drawing/2014/main" id="{B91FDDA9-505E-38CE-320D-549352A41C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E8173C-A71B-8AF2-C44C-590536A18434}"/>
              </a:ext>
            </a:extLst>
          </p:cNvPr>
          <p:cNvSpPr>
            <a:spLocks noGrp="1"/>
          </p:cNvSpPr>
          <p:nvPr>
            <p:ph type="sldNum" sz="quarter" idx="12"/>
          </p:nvPr>
        </p:nvSpPr>
        <p:spPr/>
        <p:txBody>
          <a:bodyPr/>
          <a:lstStyle/>
          <a:p>
            <a:fld id="{153A2DB0-881B-4FB8-AF28-8995BE8B808B}" type="slidenum">
              <a:rPr lang="en-US" smtClean="0"/>
              <a:t>‹#›</a:t>
            </a:fld>
            <a:endParaRPr lang="en-US"/>
          </a:p>
        </p:txBody>
      </p:sp>
    </p:spTree>
    <p:extLst>
      <p:ext uri="{BB962C8B-B14F-4D97-AF65-F5344CB8AC3E}">
        <p14:creationId xmlns:p14="http://schemas.microsoft.com/office/powerpoint/2010/main" val="424609034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1FB1-B464-4BF7-89DC-6813997750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A9417D-BFC7-A373-B54B-35474374AC35}"/>
              </a:ext>
            </a:extLst>
          </p:cNvPr>
          <p:cNvSpPr>
            <a:spLocks noGrp="1"/>
          </p:cNvSpPr>
          <p:nvPr>
            <p:ph type="dt" sz="half" idx="10"/>
          </p:nvPr>
        </p:nvSpPr>
        <p:spPr/>
        <p:txBody>
          <a:bodyPr/>
          <a:lstStyle/>
          <a:p>
            <a:fld id="{DC2DCF4F-807D-4F07-A8E7-1674421D73E2}" type="datetimeFigureOut">
              <a:rPr lang="en-US" smtClean="0"/>
              <a:t>3/13/25</a:t>
            </a:fld>
            <a:endParaRPr lang="en-US"/>
          </a:p>
        </p:txBody>
      </p:sp>
      <p:sp>
        <p:nvSpPr>
          <p:cNvPr id="4" name="Footer Placeholder 3">
            <a:extLst>
              <a:ext uri="{FF2B5EF4-FFF2-40B4-BE49-F238E27FC236}">
                <a16:creationId xmlns:a16="http://schemas.microsoft.com/office/drawing/2014/main" id="{97073FD6-7838-241A-9FEC-5D1132ECD2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6C44B6-A840-93E6-9CB1-A57212ED0918}"/>
              </a:ext>
            </a:extLst>
          </p:cNvPr>
          <p:cNvSpPr>
            <a:spLocks noGrp="1"/>
          </p:cNvSpPr>
          <p:nvPr>
            <p:ph type="sldNum" sz="quarter" idx="12"/>
          </p:nvPr>
        </p:nvSpPr>
        <p:spPr/>
        <p:txBody>
          <a:bodyPr/>
          <a:lstStyle/>
          <a:p>
            <a:fld id="{153A2DB0-881B-4FB8-AF28-8995BE8B808B}" type="slidenum">
              <a:rPr lang="en-US" smtClean="0"/>
              <a:t>‹#›</a:t>
            </a:fld>
            <a:endParaRPr lang="en-US"/>
          </a:p>
        </p:txBody>
      </p:sp>
    </p:spTree>
    <p:extLst>
      <p:ext uri="{BB962C8B-B14F-4D97-AF65-F5344CB8AC3E}">
        <p14:creationId xmlns:p14="http://schemas.microsoft.com/office/powerpoint/2010/main" val="137744943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A5551D-6CD7-6009-9BF7-D05C63D0E693}"/>
              </a:ext>
            </a:extLst>
          </p:cNvPr>
          <p:cNvSpPr>
            <a:spLocks noGrp="1"/>
          </p:cNvSpPr>
          <p:nvPr>
            <p:ph type="dt" sz="half" idx="10"/>
          </p:nvPr>
        </p:nvSpPr>
        <p:spPr/>
        <p:txBody>
          <a:bodyPr/>
          <a:lstStyle/>
          <a:p>
            <a:fld id="{DC2DCF4F-807D-4F07-A8E7-1674421D73E2}" type="datetimeFigureOut">
              <a:rPr lang="en-US" smtClean="0"/>
              <a:t>3/13/25</a:t>
            </a:fld>
            <a:endParaRPr lang="en-US"/>
          </a:p>
        </p:txBody>
      </p:sp>
      <p:sp>
        <p:nvSpPr>
          <p:cNvPr id="3" name="Footer Placeholder 2">
            <a:extLst>
              <a:ext uri="{FF2B5EF4-FFF2-40B4-BE49-F238E27FC236}">
                <a16:creationId xmlns:a16="http://schemas.microsoft.com/office/drawing/2014/main" id="{265F4554-2CC6-405F-7C0D-8A018AE866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60665E-7049-D4CC-F7E7-1720287B682A}"/>
              </a:ext>
            </a:extLst>
          </p:cNvPr>
          <p:cNvSpPr>
            <a:spLocks noGrp="1"/>
          </p:cNvSpPr>
          <p:nvPr>
            <p:ph type="sldNum" sz="quarter" idx="12"/>
          </p:nvPr>
        </p:nvSpPr>
        <p:spPr/>
        <p:txBody>
          <a:bodyPr/>
          <a:lstStyle/>
          <a:p>
            <a:fld id="{153A2DB0-881B-4FB8-AF28-8995BE8B808B}" type="slidenum">
              <a:rPr lang="en-US" smtClean="0"/>
              <a:t>‹#›</a:t>
            </a:fld>
            <a:endParaRPr lang="en-US"/>
          </a:p>
        </p:txBody>
      </p:sp>
    </p:spTree>
    <p:extLst>
      <p:ext uri="{BB962C8B-B14F-4D97-AF65-F5344CB8AC3E}">
        <p14:creationId xmlns:p14="http://schemas.microsoft.com/office/powerpoint/2010/main" val="1355441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09FC-E3F2-7E1D-B830-3528DEC6D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10DC6F-2017-B852-19CE-641A509ABF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B2F6AA-B20B-04D2-0EB8-6D060BD67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C5CDCC-7664-C2EE-2091-F48A43845F1D}"/>
              </a:ext>
            </a:extLst>
          </p:cNvPr>
          <p:cNvSpPr>
            <a:spLocks noGrp="1"/>
          </p:cNvSpPr>
          <p:nvPr>
            <p:ph type="dt" sz="half" idx="10"/>
          </p:nvPr>
        </p:nvSpPr>
        <p:spPr/>
        <p:txBody>
          <a:bodyPr/>
          <a:lstStyle/>
          <a:p>
            <a:fld id="{DC2DCF4F-807D-4F07-A8E7-1674421D73E2}" type="datetimeFigureOut">
              <a:rPr lang="en-US" smtClean="0"/>
              <a:t>3/13/25</a:t>
            </a:fld>
            <a:endParaRPr lang="en-US"/>
          </a:p>
        </p:txBody>
      </p:sp>
      <p:sp>
        <p:nvSpPr>
          <p:cNvPr id="6" name="Footer Placeholder 5">
            <a:extLst>
              <a:ext uri="{FF2B5EF4-FFF2-40B4-BE49-F238E27FC236}">
                <a16:creationId xmlns:a16="http://schemas.microsoft.com/office/drawing/2014/main" id="{9E3B6BEF-797B-920F-1A66-C2EFAA17B5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6F6BA1-A0A7-19B6-91E1-4EF71AC93EEF}"/>
              </a:ext>
            </a:extLst>
          </p:cNvPr>
          <p:cNvSpPr>
            <a:spLocks noGrp="1"/>
          </p:cNvSpPr>
          <p:nvPr>
            <p:ph type="sldNum" sz="quarter" idx="12"/>
          </p:nvPr>
        </p:nvSpPr>
        <p:spPr/>
        <p:txBody>
          <a:bodyPr/>
          <a:lstStyle/>
          <a:p>
            <a:fld id="{153A2DB0-881B-4FB8-AF28-8995BE8B808B}" type="slidenum">
              <a:rPr lang="en-US" smtClean="0"/>
              <a:t>‹#›</a:t>
            </a:fld>
            <a:endParaRPr lang="en-US"/>
          </a:p>
        </p:txBody>
      </p:sp>
    </p:spTree>
    <p:extLst>
      <p:ext uri="{BB962C8B-B14F-4D97-AF65-F5344CB8AC3E}">
        <p14:creationId xmlns:p14="http://schemas.microsoft.com/office/powerpoint/2010/main" val="15379735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83B42-083C-9A03-9537-E5BC73C19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7A84A7-4F09-DF2B-6B23-4ED967699F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A9192F-CC72-1163-4487-93198DF55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C1DFE-64C6-3DB4-DAD5-D3595FCDBFC7}"/>
              </a:ext>
            </a:extLst>
          </p:cNvPr>
          <p:cNvSpPr>
            <a:spLocks noGrp="1"/>
          </p:cNvSpPr>
          <p:nvPr>
            <p:ph type="dt" sz="half" idx="10"/>
          </p:nvPr>
        </p:nvSpPr>
        <p:spPr/>
        <p:txBody>
          <a:bodyPr/>
          <a:lstStyle/>
          <a:p>
            <a:fld id="{DC2DCF4F-807D-4F07-A8E7-1674421D73E2}" type="datetimeFigureOut">
              <a:rPr lang="en-US" smtClean="0"/>
              <a:t>3/13/25</a:t>
            </a:fld>
            <a:endParaRPr lang="en-US"/>
          </a:p>
        </p:txBody>
      </p:sp>
      <p:sp>
        <p:nvSpPr>
          <p:cNvPr id="6" name="Footer Placeholder 5">
            <a:extLst>
              <a:ext uri="{FF2B5EF4-FFF2-40B4-BE49-F238E27FC236}">
                <a16:creationId xmlns:a16="http://schemas.microsoft.com/office/drawing/2014/main" id="{CF63AC39-1272-6618-E13F-0B7F4B93F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613087-FB4E-E791-0421-2753E849B04D}"/>
              </a:ext>
            </a:extLst>
          </p:cNvPr>
          <p:cNvSpPr>
            <a:spLocks noGrp="1"/>
          </p:cNvSpPr>
          <p:nvPr>
            <p:ph type="sldNum" sz="quarter" idx="12"/>
          </p:nvPr>
        </p:nvSpPr>
        <p:spPr/>
        <p:txBody>
          <a:bodyPr/>
          <a:lstStyle/>
          <a:p>
            <a:fld id="{153A2DB0-881B-4FB8-AF28-8995BE8B808B}" type="slidenum">
              <a:rPr lang="en-US" smtClean="0"/>
              <a:t>‹#›</a:t>
            </a:fld>
            <a:endParaRPr lang="en-US"/>
          </a:p>
        </p:txBody>
      </p:sp>
    </p:spTree>
    <p:extLst>
      <p:ext uri="{BB962C8B-B14F-4D97-AF65-F5344CB8AC3E}">
        <p14:creationId xmlns:p14="http://schemas.microsoft.com/office/powerpoint/2010/main" val="29933713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624D7-A479-CFAA-D55B-60563C15C8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639AFE-D9F8-5BA7-7D2A-57B07706DE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C48FD-3D52-D98C-43CD-E49223D015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2DCF4F-807D-4F07-A8E7-1674421D73E2}" type="datetimeFigureOut">
              <a:rPr lang="en-US" smtClean="0"/>
              <a:t>3/13/25</a:t>
            </a:fld>
            <a:endParaRPr lang="en-US"/>
          </a:p>
        </p:txBody>
      </p:sp>
      <p:sp>
        <p:nvSpPr>
          <p:cNvPr id="5" name="Footer Placeholder 4">
            <a:extLst>
              <a:ext uri="{FF2B5EF4-FFF2-40B4-BE49-F238E27FC236}">
                <a16:creationId xmlns:a16="http://schemas.microsoft.com/office/drawing/2014/main" id="{E98BE663-7BA5-206F-8066-E98C727E75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ECB3896-7A5D-2CEA-E41E-48049CD669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3A2DB0-881B-4FB8-AF28-8995BE8B808B}" type="slidenum">
              <a:rPr lang="en-US" smtClean="0"/>
              <a:t>‹#›</a:t>
            </a:fld>
            <a:endParaRPr lang="en-US"/>
          </a:p>
        </p:txBody>
      </p:sp>
    </p:spTree>
    <p:extLst>
      <p:ext uri="{BB962C8B-B14F-4D97-AF65-F5344CB8AC3E}">
        <p14:creationId xmlns:p14="http://schemas.microsoft.com/office/powerpoint/2010/main" val="737180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11/relationships/webextension" Target="../webextensions/webextension1.xml"/><Relationship Id="rId5" Type="http://schemas.openxmlformats.org/officeDocument/2006/relationships/slide" Target="slide2.xml"/><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1/relationships/webextension" Target="../webextensions/webextension2.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0.png"/><Relationship Id="rId4" Type="http://schemas.microsoft.com/office/2011/relationships/webextension" Target="../webextensions/webextension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5.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9.xml"/><Relationship Id="rId5" Type="http://schemas.openxmlformats.org/officeDocument/2006/relationships/slide" Target="slide8.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0.png"/><Relationship Id="rId4" Type="http://schemas.microsoft.com/office/2011/relationships/webextension" Target="../webextensions/webextension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20.png"/><Relationship Id="rId4" Type="http://schemas.microsoft.com/office/2011/relationships/webextension" Target="../webextensions/webextension6.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0.png"/><Relationship Id="rId4" Type="http://schemas.microsoft.com/office/2011/relationships/webextension" Target="../webextensions/webextension7.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0.png"/><Relationship Id="rId4" Type="http://schemas.microsoft.com/office/2011/relationships/webextension" Target="../webextensions/webextension8.xml"/></Relationships>
</file>

<file path=ppt/slides/_rels/slide2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2.xml"/><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2.pn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5EE2AF9-1877-F079-ED08-9E9749449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Freeform: Shape 4">
            <a:extLst>
              <a:ext uri="{FF2B5EF4-FFF2-40B4-BE49-F238E27FC236}">
                <a16:creationId xmlns:a16="http://schemas.microsoft.com/office/drawing/2014/main" id="{3093D062-A867-587F-F4C4-A92B468668E3}"/>
              </a:ext>
            </a:extLst>
          </p:cNvPr>
          <p:cNvSpPr/>
          <p:nvPr/>
        </p:nvSpPr>
        <p:spPr>
          <a:xfrm flipH="1">
            <a:off x="0" y="-6858000"/>
            <a:ext cx="6448425" cy="6858000"/>
          </a:xfrm>
          <a:custGeom>
            <a:avLst/>
            <a:gdLst>
              <a:gd name="connsiteX0" fmla="*/ 6448425 w 6448425"/>
              <a:gd name="connsiteY0" fmla="*/ 0 h 6858000"/>
              <a:gd name="connsiteX1" fmla="*/ 3747417 w 6448425"/>
              <a:gd name="connsiteY1" fmla="*/ 0 h 6858000"/>
              <a:gd name="connsiteX2" fmla="*/ 0 w 6448425"/>
              <a:gd name="connsiteY2" fmla="*/ 6858000 h 6858000"/>
              <a:gd name="connsiteX3" fmla="*/ 6448425 w 64484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448425" h="6858000">
                <a:moveTo>
                  <a:pt x="6448425" y="0"/>
                </a:moveTo>
                <a:lnTo>
                  <a:pt x="3747417" y="0"/>
                </a:lnTo>
                <a:lnTo>
                  <a:pt x="0" y="6858000"/>
                </a:lnTo>
                <a:lnTo>
                  <a:pt x="6448425" y="6858000"/>
                </a:lnTo>
                <a:close/>
              </a:path>
            </a:pathLst>
          </a:custGeom>
          <a:solidFill>
            <a:schemeClr val="bg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D" sz="1800" b="0" i="0" u="none" strike="noStrike" kern="1200" cap="none" spc="0" normalizeH="0" baseline="0" noProof="0" dirty="0">
              <a:ln>
                <a:noFill/>
              </a:ln>
              <a:solidFill>
                <a:srgbClr val="FFFFFF"/>
              </a:solidFill>
              <a:effectLst/>
              <a:uLnTx/>
              <a:uFillTx/>
              <a:latin typeface="Segoe UI Light"/>
              <a:ea typeface="+mn-ea"/>
              <a:cs typeface="+mn-cs"/>
            </a:endParaRPr>
          </a:p>
        </p:txBody>
      </p:sp>
      <p:sp>
        <p:nvSpPr>
          <p:cNvPr id="7" name="TextBox 6">
            <a:extLst>
              <a:ext uri="{FF2B5EF4-FFF2-40B4-BE49-F238E27FC236}">
                <a16:creationId xmlns:a16="http://schemas.microsoft.com/office/drawing/2014/main" id="{EEC6FC7E-8C47-C919-AAB4-F629BB713072}"/>
              </a:ext>
            </a:extLst>
          </p:cNvPr>
          <p:cNvSpPr txBox="1"/>
          <p:nvPr/>
        </p:nvSpPr>
        <p:spPr>
          <a:xfrm>
            <a:off x="270936" y="4261701"/>
            <a:ext cx="4905220" cy="1200329"/>
          </a:xfrm>
          <a:prstGeom prst="rect">
            <a:avLst/>
          </a:prstGeom>
          <a:noFill/>
        </p:spPr>
        <p:txBody>
          <a:bodyPr wrap="square">
            <a:spAutoFit/>
          </a:bodyPr>
          <a:lstStyle/>
          <a:p>
            <a:pPr algn="ctr"/>
            <a:r>
              <a:rPr lang="en-US" sz="5400" b="1" dirty="0">
                <a:solidFill>
                  <a:schemeClr val="bg1"/>
                </a:solidFill>
                <a:latin typeface="Franklin Gothic Medium" panose="020B0603020102020204" pitchFamily="34" charset="0"/>
                <a:ea typeface="GE SS Text Light" panose="020A0503020102020204" pitchFamily="18" charset="-78"/>
                <a:cs typeface="GE SS Text Light" panose="020A0503020102020204" pitchFamily="18" charset="-78"/>
              </a:rPr>
              <a:t>MTA</a:t>
            </a:r>
          </a:p>
          <a:p>
            <a:pPr algn="ctr"/>
            <a:r>
              <a:rPr lang="en-US" dirty="0"/>
              <a:t>“The Metropolitan Transportation Authority”</a:t>
            </a:r>
            <a:endParaRPr lang="en-US" b="1" dirty="0">
              <a:solidFill>
                <a:schemeClr val="bg1"/>
              </a:solidFill>
              <a:latin typeface="Franklin Gothic Medium" panose="020B0603020102020204" pitchFamily="34" charset="0"/>
            </a:endParaRPr>
          </a:p>
        </p:txBody>
      </p:sp>
      <p:sp>
        <p:nvSpPr>
          <p:cNvPr id="11" name="Freeform 10">
            <a:extLst>
              <a:ext uri="{FF2B5EF4-FFF2-40B4-BE49-F238E27FC236}">
                <a16:creationId xmlns:a16="http://schemas.microsoft.com/office/drawing/2014/main" id="{6E6FDB7E-7256-F832-21F9-3DD281C49927}"/>
              </a:ext>
            </a:extLst>
          </p:cNvPr>
          <p:cNvSpPr/>
          <p:nvPr/>
        </p:nvSpPr>
        <p:spPr>
          <a:xfrm>
            <a:off x="434460" y="390099"/>
            <a:ext cx="1176625" cy="1495173"/>
          </a:xfrm>
          <a:custGeom>
            <a:avLst/>
            <a:gdLst/>
            <a:ahLst/>
            <a:cxnLst/>
            <a:rect l="l" t="t" r="r" b="b"/>
            <a:pathLst>
              <a:path w="3312151" h="2644955">
                <a:moveTo>
                  <a:pt x="0" y="0"/>
                </a:moveTo>
                <a:lnTo>
                  <a:pt x="3312150" y="0"/>
                </a:lnTo>
                <a:lnTo>
                  <a:pt x="3312150" y="2644955"/>
                </a:lnTo>
                <a:lnTo>
                  <a:pt x="0" y="2644955"/>
                </a:lnTo>
                <a:lnTo>
                  <a:pt x="0" y="0"/>
                </a:lnTo>
                <a:close/>
              </a:path>
            </a:pathLst>
          </a:custGeom>
          <a:blipFill>
            <a:blip r:embed="rId3"/>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11">
            <a:extLst>
              <a:ext uri="{FF2B5EF4-FFF2-40B4-BE49-F238E27FC236}">
                <a16:creationId xmlns:a16="http://schemas.microsoft.com/office/drawing/2014/main" id="{3BC4324E-D416-CCE9-4E56-D75345F8C032}"/>
              </a:ext>
            </a:extLst>
          </p:cNvPr>
          <p:cNvSpPr/>
          <p:nvPr/>
        </p:nvSpPr>
        <p:spPr>
          <a:xfrm>
            <a:off x="1794244" y="364576"/>
            <a:ext cx="1176625" cy="1495173"/>
          </a:xfrm>
          <a:custGeom>
            <a:avLst/>
            <a:gdLst/>
            <a:ahLst/>
            <a:cxnLst/>
            <a:rect l="l" t="t" r="r" b="b"/>
            <a:pathLst>
              <a:path w="3147794" h="2893939">
                <a:moveTo>
                  <a:pt x="0" y="0"/>
                </a:moveTo>
                <a:lnTo>
                  <a:pt x="3147794" y="0"/>
                </a:lnTo>
                <a:lnTo>
                  <a:pt x="3147794" y="2893939"/>
                </a:lnTo>
                <a:lnTo>
                  <a:pt x="0" y="2893939"/>
                </a:lnTo>
                <a:lnTo>
                  <a:pt x="0" y="0"/>
                </a:lnTo>
                <a:close/>
              </a:path>
            </a:pathLst>
          </a:custGeom>
          <a:blipFill>
            <a:blip r:embed="rId4"/>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12">
            <a:extLst>
              <a:ext uri="{FF2B5EF4-FFF2-40B4-BE49-F238E27FC236}">
                <a16:creationId xmlns:a16="http://schemas.microsoft.com/office/drawing/2014/main" id="{D8F8EB50-03F6-678F-B6B8-4F98877CA204}"/>
              </a:ext>
            </a:extLst>
          </p:cNvPr>
          <p:cNvSpPr/>
          <p:nvPr/>
        </p:nvSpPr>
        <p:spPr>
          <a:xfrm>
            <a:off x="9710057" y="421726"/>
            <a:ext cx="2234563" cy="1261931"/>
          </a:xfrm>
          <a:custGeom>
            <a:avLst/>
            <a:gdLst/>
            <a:ahLst/>
            <a:cxnLst/>
            <a:rect l="l" t="t" r="r" b="b"/>
            <a:pathLst>
              <a:path w="5398677" h="2714504">
                <a:moveTo>
                  <a:pt x="0" y="0"/>
                </a:moveTo>
                <a:lnTo>
                  <a:pt x="5398677" y="0"/>
                </a:lnTo>
                <a:lnTo>
                  <a:pt x="5398677" y="2714503"/>
                </a:lnTo>
                <a:lnTo>
                  <a:pt x="0" y="2714503"/>
                </a:lnTo>
                <a:lnTo>
                  <a:pt x="0" y="0"/>
                </a:lnTo>
                <a:close/>
              </a:path>
            </a:pathLst>
          </a:custGeom>
          <a:blipFill>
            <a:blip r:embed="rId5"/>
            <a:stretch>
              <a:fillRect/>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Tree>
    <p:extLst>
      <p:ext uri="{BB962C8B-B14F-4D97-AF65-F5344CB8AC3E}">
        <p14:creationId xmlns:p14="http://schemas.microsoft.com/office/powerpoint/2010/main" val="17200922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2.08333E-6 0 L 0.003 1 " pathEditMode="relative" rAng="0" ptsTypes="AA">
                                      <p:cBhvr>
                                        <p:cTn id="6" dur="1000" fill="hold"/>
                                        <p:tgtEl>
                                          <p:spTgt spid="5"/>
                                        </p:tgtEl>
                                        <p:attrNameLst>
                                          <p:attrName>ppt_x</p:attrName>
                                          <p:attrName>ppt_y</p:attrName>
                                        </p:attrNameLst>
                                      </p:cBhvr>
                                      <p:rCtr x="0" y="50000"/>
                                    </p:animMotion>
                                  </p:childTnLst>
                                </p:cTn>
                              </p:par>
                            </p:childTnLst>
                          </p:cTn>
                        </p:par>
                        <p:par>
                          <p:cTn id="7" fill="hold">
                            <p:stCondLst>
                              <p:cond delay="1000"/>
                            </p:stCondLst>
                            <p:childTnLst>
                              <p:par>
                                <p:cTn id="8" presetID="10"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75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7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11" grpId="0" animBg="1"/>
      <p:bldP spid="12" grpId="0" animBg="1"/>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339DB99D-5812-13E4-569D-4EBA7088A12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3A5D7EE-CB25-3D38-326F-CCC09538A66C}"/>
              </a:ext>
            </a:extLst>
          </p:cNvPr>
          <p:cNvSpPr/>
          <p:nvPr/>
        </p:nvSpPr>
        <p:spPr>
          <a:xfrm>
            <a:off x="6002963" y="1079538"/>
            <a:ext cx="5855207" cy="5364806"/>
          </a:xfrm>
          <a:prstGeom prst="roundRect">
            <a:avLst/>
          </a:prstGeom>
          <a:solidFill>
            <a:schemeClr val="bg1"/>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tIns="0" bIns="0" rtlCol="0" anchor="t" anchorCtr="0"/>
          <a:lstStyle/>
          <a:p>
            <a:pPr algn="r" rtl="1"/>
            <a:endParaRPr lang="en-US" sz="2400" dirty="0">
              <a:solidFill>
                <a:schemeClr val="tx1"/>
              </a:solidFill>
              <a:cs typeface="GE SS Text Light" panose="020A0503020102020204"/>
            </a:endParaRPr>
          </a:p>
        </p:txBody>
      </p:sp>
      <p:sp>
        <p:nvSpPr>
          <p:cNvPr id="19" name="Freeform: Shape 18">
            <a:extLst>
              <a:ext uri="{FF2B5EF4-FFF2-40B4-BE49-F238E27FC236}">
                <a16:creationId xmlns:a16="http://schemas.microsoft.com/office/drawing/2014/main" id="{8AF2B808-99CB-0645-D0D2-DDD818F95741}"/>
              </a:ext>
            </a:extLst>
          </p:cNvPr>
          <p:cNvSpPr/>
          <p:nvPr/>
        </p:nvSpPr>
        <p:spPr>
          <a:xfrm rot="10800000">
            <a:off x="605219" y="1971608"/>
            <a:ext cx="5397744" cy="3874332"/>
          </a:xfrm>
          <a:custGeom>
            <a:avLst/>
            <a:gdLst>
              <a:gd name="connsiteX0" fmla="*/ 0 w 2982350"/>
              <a:gd name="connsiteY0" fmla="*/ 0 h 4853354"/>
              <a:gd name="connsiteX1" fmla="*/ 1008042 w 2982350"/>
              <a:gd name="connsiteY1" fmla="*/ 0 h 4853354"/>
              <a:gd name="connsiteX2" fmla="*/ 1129938 w 2982350"/>
              <a:gd name="connsiteY2" fmla="*/ 0 h 4853354"/>
              <a:gd name="connsiteX3" fmla="*/ 2587479 w 2982350"/>
              <a:gd name="connsiteY3" fmla="*/ 0 h 4853354"/>
              <a:gd name="connsiteX4" fmla="*/ 2982350 w 2982350"/>
              <a:gd name="connsiteY4" fmla="*/ 394871 h 4853354"/>
              <a:gd name="connsiteX5" fmla="*/ 2982350 w 2982350"/>
              <a:gd name="connsiteY5" fmla="*/ 4458483 h 4853354"/>
              <a:gd name="connsiteX6" fmla="*/ 2587479 w 2982350"/>
              <a:gd name="connsiteY6" fmla="*/ 4853354 h 4853354"/>
              <a:gd name="connsiteX7" fmla="*/ 1129938 w 2982350"/>
              <a:gd name="connsiteY7" fmla="*/ 4853354 h 4853354"/>
              <a:gd name="connsiteX8" fmla="*/ 1008042 w 2982350"/>
              <a:gd name="connsiteY8" fmla="*/ 4853354 h 4853354"/>
              <a:gd name="connsiteX9" fmla="*/ 0 w 2982350"/>
              <a:gd name="connsiteY9" fmla="*/ 4853354 h 485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82350" h="4853354">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chemeClr val="bg1">
              <a:lumMod val="8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marL="0" algn="ctr" rtl="1" eaLnBrk="1" fontAlgn="ctr" latinLnBrk="0" hangingPunct="1">
              <a:spcBef>
                <a:spcPts val="0"/>
              </a:spcBef>
              <a:spcAft>
                <a:spcPts val="0"/>
              </a:spcAft>
            </a:pPr>
            <a:endParaRPr lang="en-US" sz="1800" b="0" i="0" u="none" strike="noStrike" dirty="0">
              <a:solidFill>
                <a:schemeClr val="tx1">
                  <a:lumMod val="65000"/>
                  <a:lumOff val="35000"/>
                </a:schemeClr>
              </a:solidFill>
              <a:effectLst/>
              <a:latin typeface="Arial" panose="020B0604020202020204" pitchFamily="34" charset="0"/>
            </a:endParaRPr>
          </a:p>
          <a:p>
            <a:pPr marR="0" indent="0" algn="ctr" rtl="1" fontAlgn="ctr"/>
            <a:endParaRPr lang="en-US" b="1" dirty="0">
              <a:solidFill>
                <a:schemeClr val="tx1">
                  <a:lumMod val="65000"/>
                  <a:lumOff val="35000"/>
                </a:schemeClr>
              </a:solidFill>
              <a:latin typeface="Century Gothic" panose="020B0502020202020204" pitchFamily="34" charset="0"/>
            </a:endParaRPr>
          </a:p>
        </p:txBody>
      </p:sp>
      <p:grpSp>
        <p:nvGrpSpPr>
          <p:cNvPr id="17" name="Group 16">
            <a:extLst>
              <a:ext uri="{FF2B5EF4-FFF2-40B4-BE49-F238E27FC236}">
                <a16:creationId xmlns:a16="http://schemas.microsoft.com/office/drawing/2014/main" id="{6412FCD8-70E4-73CA-5156-A45F89AD1ACE}"/>
              </a:ext>
            </a:extLst>
          </p:cNvPr>
          <p:cNvGrpSpPr/>
          <p:nvPr/>
        </p:nvGrpSpPr>
        <p:grpSpPr>
          <a:xfrm rot="10800000" flipH="1">
            <a:off x="813858" y="2053529"/>
            <a:ext cx="5208942" cy="1153910"/>
            <a:chOff x="1079059" y="2228500"/>
            <a:chExt cx="2072633" cy="1312681"/>
          </a:xfrm>
        </p:grpSpPr>
        <p:sp>
          <p:nvSpPr>
            <p:cNvPr id="18" name="Freeform: Shape 17">
              <a:extLst>
                <a:ext uri="{FF2B5EF4-FFF2-40B4-BE49-F238E27FC236}">
                  <a16:creationId xmlns:a16="http://schemas.microsoft.com/office/drawing/2014/main" id="{A7C38DC1-BB2B-848B-05F4-67175CF82C74}"/>
                </a:ext>
              </a:extLst>
            </p:cNvPr>
            <p:cNvSpPr/>
            <p:nvPr/>
          </p:nvSpPr>
          <p:spPr>
            <a:xfrm>
              <a:off x="2897090" y="2228500"/>
              <a:ext cx="254602" cy="254597"/>
            </a:xfrm>
            <a:custGeom>
              <a:avLst/>
              <a:gdLst>
                <a:gd name="connsiteX0" fmla="*/ 432555 w 432555"/>
                <a:gd name="connsiteY0" fmla="*/ 0 h 432546"/>
                <a:gd name="connsiteX1" fmla="*/ 432555 w 432555"/>
                <a:gd name="connsiteY1" fmla="*/ 432546 h 432546"/>
                <a:gd name="connsiteX2" fmla="*/ 0 w 432555"/>
                <a:gd name="connsiteY2" fmla="*/ 432546 h 432546"/>
                <a:gd name="connsiteX3" fmla="*/ 423768 w 432555"/>
                <a:gd name="connsiteY3" fmla="*/ 87165 h 432546"/>
              </a:gdLst>
              <a:ahLst/>
              <a:cxnLst>
                <a:cxn ang="0">
                  <a:pos x="connsiteX0" y="connsiteY0"/>
                </a:cxn>
                <a:cxn ang="0">
                  <a:pos x="connsiteX1" y="connsiteY1"/>
                </a:cxn>
                <a:cxn ang="0">
                  <a:pos x="connsiteX2" y="connsiteY2"/>
                </a:cxn>
                <a:cxn ang="0">
                  <a:pos x="connsiteX3" y="connsiteY3"/>
                </a:cxn>
              </a:cxnLst>
              <a:rect l="l" t="t" r="r" b="b"/>
              <a:pathLst>
                <a:path w="432555" h="432546">
                  <a:moveTo>
                    <a:pt x="432555" y="0"/>
                  </a:moveTo>
                  <a:lnTo>
                    <a:pt x="432555" y="432546"/>
                  </a:lnTo>
                  <a:lnTo>
                    <a:pt x="0" y="432546"/>
                  </a:lnTo>
                  <a:cubicBezTo>
                    <a:pt x="209032" y="432546"/>
                    <a:pt x="383434" y="284274"/>
                    <a:pt x="423768" y="87165"/>
                  </a:cubicBezTo>
                  <a:close/>
                </a:path>
              </a:pathLst>
            </a:custGeom>
            <a:solidFill>
              <a:srgbClr val="FFFFFF"/>
            </a:solidFill>
            <a:ln w="12700">
              <a:miter lim="400000"/>
            </a:ln>
            <a:effectLst/>
          </p:spPr>
          <p:txBody>
            <a:bodyPr wrap="square" lIns="50800" tIns="50800" rIns="50800" bIns="508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3200" baseline="0">
                  <a:solidFill>
                    <a:srgbClr val="FFFFFF"/>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FFFFFF"/>
                </a:solidFill>
                <a:effectLst/>
                <a:uLnTx/>
                <a:uFillTx/>
                <a:latin typeface="Helvetica Light"/>
                <a:sym typeface="Helvetica Light"/>
              </a:endParaRPr>
            </a:p>
          </p:txBody>
        </p:sp>
        <p:sp>
          <p:nvSpPr>
            <p:cNvPr id="20" name="Rounded Rectangle">
              <a:extLst>
                <a:ext uri="{FF2B5EF4-FFF2-40B4-BE49-F238E27FC236}">
                  <a16:creationId xmlns:a16="http://schemas.microsoft.com/office/drawing/2014/main" id="{0D0FD8E8-ECD1-A975-E5F4-35D4F1652191}"/>
                </a:ext>
              </a:extLst>
            </p:cNvPr>
            <p:cNvSpPr/>
            <p:nvPr/>
          </p:nvSpPr>
          <p:spPr>
            <a:xfrm rot="16200000">
              <a:off x="1713633" y="1848524"/>
              <a:ext cx="803485" cy="2072633"/>
            </a:xfrm>
            <a:prstGeom prst="round2SameRect">
              <a:avLst>
                <a:gd name="adj1" fmla="val 50000"/>
                <a:gd name="adj2" fmla="val 0"/>
              </a:avLst>
            </a:prstGeom>
            <a:solidFill>
              <a:srgbClr val="FFFFFF"/>
            </a:solidFill>
            <a:ln w="12700">
              <a:miter lim="400000"/>
            </a:ln>
            <a:effectLst/>
          </p:spPr>
          <p:txBody>
            <a:bodyPr lIns="50800" tIns="50800" rIns="50800" bIns="50800" anchor="ctr"/>
            <a:lstStyle/>
            <a:p>
              <a:pPr marL="0" marR="0" lvl="0" indent="0" algn="ctr" defTabSz="914400" rtl="0" eaLnBrk="1" fontAlgn="auto" latinLnBrk="0" hangingPunct="1">
                <a:lnSpc>
                  <a:spcPct val="100000"/>
                </a:lnSpc>
                <a:spcBef>
                  <a:spcPts val="0"/>
                </a:spcBef>
                <a:spcAft>
                  <a:spcPts val="0"/>
                </a:spcAft>
                <a:buClrTx/>
                <a:buSzTx/>
                <a:buFontTx/>
                <a:buNone/>
                <a:tabLst/>
                <a:defRPr sz="3200" baseline="0">
                  <a:solidFill>
                    <a:srgbClr val="FFFFFF"/>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FFFFFF"/>
                </a:solidFill>
                <a:effectLst/>
                <a:uLnTx/>
                <a:uFillTx/>
                <a:latin typeface="Helvetica Light"/>
                <a:sym typeface="Helvetica Light"/>
              </a:endParaRPr>
            </a:p>
          </p:txBody>
        </p:sp>
        <p:sp>
          <p:nvSpPr>
            <p:cNvPr id="21" name="Freeform: Shape 20">
              <a:extLst>
                <a:ext uri="{FF2B5EF4-FFF2-40B4-BE49-F238E27FC236}">
                  <a16:creationId xmlns:a16="http://schemas.microsoft.com/office/drawing/2014/main" id="{9043ADD3-31B1-98F0-1461-F8A2C617DC04}"/>
                </a:ext>
              </a:extLst>
            </p:cNvPr>
            <p:cNvSpPr/>
            <p:nvPr/>
          </p:nvSpPr>
          <p:spPr>
            <a:xfrm flipV="1">
              <a:off x="2897090" y="3286584"/>
              <a:ext cx="254602" cy="254597"/>
            </a:xfrm>
            <a:custGeom>
              <a:avLst/>
              <a:gdLst>
                <a:gd name="connsiteX0" fmla="*/ 432555 w 432555"/>
                <a:gd name="connsiteY0" fmla="*/ 0 h 432546"/>
                <a:gd name="connsiteX1" fmla="*/ 432555 w 432555"/>
                <a:gd name="connsiteY1" fmla="*/ 432546 h 432546"/>
                <a:gd name="connsiteX2" fmla="*/ 0 w 432555"/>
                <a:gd name="connsiteY2" fmla="*/ 432546 h 432546"/>
                <a:gd name="connsiteX3" fmla="*/ 423768 w 432555"/>
                <a:gd name="connsiteY3" fmla="*/ 87165 h 432546"/>
              </a:gdLst>
              <a:ahLst/>
              <a:cxnLst>
                <a:cxn ang="0">
                  <a:pos x="connsiteX0" y="connsiteY0"/>
                </a:cxn>
                <a:cxn ang="0">
                  <a:pos x="connsiteX1" y="connsiteY1"/>
                </a:cxn>
                <a:cxn ang="0">
                  <a:pos x="connsiteX2" y="connsiteY2"/>
                </a:cxn>
                <a:cxn ang="0">
                  <a:pos x="connsiteX3" y="connsiteY3"/>
                </a:cxn>
              </a:cxnLst>
              <a:rect l="l" t="t" r="r" b="b"/>
              <a:pathLst>
                <a:path w="432555" h="432546">
                  <a:moveTo>
                    <a:pt x="432555" y="0"/>
                  </a:moveTo>
                  <a:lnTo>
                    <a:pt x="432555" y="432546"/>
                  </a:lnTo>
                  <a:lnTo>
                    <a:pt x="0" y="432546"/>
                  </a:lnTo>
                  <a:cubicBezTo>
                    <a:pt x="209032" y="432546"/>
                    <a:pt x="383434" y="284274"/>
                    <a:pt x="423768" y="87165"/>
                  </a:cubicBezTo>
                  <a:close/>
                </a:path>
              </a:pathLst>
            </a:custGeom>
            <a:solidFill>
              <a:srgbClr val="FFFFFF"/>
            </a:solidFill>
            <a:ln w="12700">
              <a:miter lim="400000"/>
            </a:ln>
            <a:effectLst/>
          </p:spPr>
          <p:txBody>
            <a:bodyPr wrap="square" lIns="50800" tIns="50800" rIns="50800" bIns="508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3200" baseline="0">
                  <a:solidFill>
                    <a:srgbClr val="FFFFFF"/>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FFFFFF"/>
                </a:solidFill>
                <a:effectLst/>
                <a:uLnTx/>
                <a:uFillTx/>
                <a:latin typeface="Helvetica Light"/>
                <a:sym typeface="Helvetica Light"/>
              </a:endParaRPr>
            </a:p>
          </p:txBody>
        </p:sp>
      </p:grpSp>
      <p:sp>
        <p:nvSpPr>
          <p:cNvPr id="22" name="Rectangle: Rounded Corners 21">
            <a:extLst>
              <a:ext uri="{FF2B5EF4-FFF2-40B4-BE49-F238E27FC236}">
                <a16:creationId xmlns:a16="http://schemas.microsoft.com/office/drawing/2014/main" id="{C7C94333-471B-8A96-2078-58AC19FDF185}"/>
              </a:ext>
            </a:extLst>
          </p:cNvPr>
          <p:cNvSpPr/>
          <p:nvPr/>
        </p:nvSpPr>
        <p:spPr>
          <a:xfrm>
            <a:off x="508000" y="364063"/>
            <a:ext cx="10825102"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defRPr/>
            </a:pP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2" action="ppaction://hlinksldjump">
                  <a:extLst>
                    <a:ext uri="{A12FA001-AC4F-418D-AE19-62706E023703}">
                      <ahyp:hlinkClr xmlns:ahyp="http://schemas.microsoft.com/office/drawing/2018/hyperlinkcolor" val="tx"/>
                    </a:ext>
                  </a:extLst>
                </a:hlinkClick>
              </a:rPr>
              <a:t>Project</a:t>
            </a:r>
            <a:r>
              <a:rPr lang="en-US" sz="2000" dirty="0">
                <a:solidFill>
                  <a:srgbClr val="7030A0"/>
                </a:solidFill>
                <a:latin typeface="Calibri" panose="020F0502020204030204" pitchFamily="34" charset="0"/>
                <a:cs typeface="GE SS Text Light" panose="020A0503020102020204" pitchFamily="18" charset="-78"/>
                <a:hlinkClick r:id="rId2" action="ppaction://hlinksldjump"/>
              </a:rPr>
              <a:t> </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2" action="ppaction://hlinksldjump">
                  <a:extLst>
                    <a:ext uri="{A12FA001-AC4F-418D-AE19-62706E023703}">
                      <ahyp:hlinkClr xmlns:ahyp="http://schemas.microsoft.com/office/drawing/2018/hyperlinkcolor" val="tx"/>
                    </a:ext>
                  </a:extLst>
                </a:hlinkClick>
              </a:rPr>
              <a:t>Building</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rPr>
              <a:t>: 1- Data Cleaning &amp; modeling</a:t>
            </a:r>
            <a:endParaRPr lang="ar-EG"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endParaRPr>
          </a:p>
        </p:txBody>
      </p:sp>
      <p:sp>
        <p:nvSpPr>
          <p:cNvPr id="7" name="Arrow: Up 6">
            <a:hlinkClick r:id="rId3" action="ppaction://hlinksldjump"/>
            <a:extLst>
              <a:ext uri="{FF2B5EF4-FFF2-40B4-BE49-F238E27FC236}">
                <a16:creationId xmlns:a16="http://schemas.microsoft.com/office/drawing/2014/main" id="{D1D4A01B-A8BA-40B7-8928-1CEAE4E1CBA3}"/>
              </a:ext>
            </a:extLst>
          </p:cNvPr>
          <p:cNvSpPr/>
          <p:nvPr/>
        </p:nvSpPr>
        <p:spPr>
          <a:xfrm>
            <a:off x="10634532" y="434894"/>
            <a:ext cx="301326" cy="505451"/>
          </a:xfrm>
          <a:prstGeom prst="upArrow">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B3FEB835-6E78-42FE-57E8-037E68F078C4}"/>
              </a:ext>
            </a:extLst>
          </p:cNvPr>
          <p:cNvGrpSpPr/>
          <p:nvPr/>
        </p:nvGrpSpPr>
        <p:grpSpPr>
          <a:xfrm>
            <a:off x="6360020" y="1373908"/>
            <a:ext cx="4973083" cy="4834760"/>
            <a:chOff x="6360020" y="1373908"/>
            <a:chExt cx="4973083" cy="4834760"/>
          </a:xfrm>
        </p:grpSpPr>
        <p:pic>
          <p:nvPicPr>
            <p:cNvPr id="25" name="Picture 24">
              <a:extLst>
                <a:ext uri="{FF2B5EF4-FFF2-40B4-BE49-F238E27FC236}">
                  <a16:creationId xmlns:a16="http://schemas.microsoft.com/office/drawing/2014/main" id="{FBB2B94E-3D80-FFE8-9A16-B266699B9272}"/>
                </a:ext>
              </a:extLst>
            </p:cNvPr>
            <p:cNvPicPr>
              <a:picLocks noChangeAspect="1"/>
            </p:cNvPicPr>
            <p:nvPr/>
          </p:nvPicPr>
          <p:blipFill>
            <a:blip r:embed="rId4"/>
            <a:stretch>
              <a:fillRect/>
            </a:stretch>
          </p:blipFill>
          <p:spPr>
            <a:xfrm>
              <a:off x="6360020" y="1373908"/>
              <a:ext cx="3322823" cy="2526336"/>
            </a:xfrm>
            <a:prstGeom prst="roundRect">
              <a:avLst>
                <a:gd name="adj" fmla="val 16667"/>
              </a:avLst>
            </a:prstGeom>
            <a:ln>
              <a:noFill/>
            </a:ln>
            <a:effectLst>
              <a:outerShdw blurRad="50800" dist="38100" dir="2700000" algn="t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27" name="Picture 26">
              <a:extLst>
                <a:ext uri="{FF2B5EF4-FFF2-40B4-BE49-F238E27FC236}">
                  <a16:creationId xmlns:a16="http://schemas.microsoft.com/office/drawing/2014/main" id="{7D70A4D8-8410-1612-3630-96CEAA2D2E02}"/>
                </a:ext>
              </a:extLst>
            </p:cNvPr>
            <p:cNvPicPr>
              <a:picLocks noChangeAspect="1"/>
            </p:cNvPicPr>
            <p:nvPr/>
          </p:nvPicPr>
          <p:blipFill>
            <a:blip r:embed="rId5"/>
            <a:stretch>
              <a:fillRect/>
            </a:stretch>
          </p:blipFill>
          <p:spPr>
            <a:xfrm>
              <a:off x="7315201" y="3238799"/>
              <a:ext cx="4017902" cy="2969869"/>
            </a:xfrm>
            <a:prstGeom prst="roundRect">
              <a:avLst>
                <a:gd name="adj" fmla="val 16667"/>
              </a:avLst>
            </a:prstGeom>
            <a:ln>
              <a:noFill/>
            </a:ln>
            <a:effectLst>
              <a:outerShdw blurRad="50800" dist="38100" dir="2700000" algn="t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grpSp>
      <p:pic>
        <p:nvPicPr>
          <p:cNvPr id="29" name="Picture 28">
            <a:extLst>
              <a:ext uri="{FF2B5EF4-FFF2-40B4-BE49-F238E27FC236}">
                <a16:creationId xmlns:a16="http://schemas.microsoft.com/office/drawing/2014/main" id="{15210597-89EE-03D9-882D-9227A7A0D0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51" y="5769807"/>
            <a:ext cx="1215571" cy="1088193"/>
          </a:xfrm>
          <a:prstGeom prst="rect">
            <a:avLst/>
          </a:prstGeom>
        </p:spPr>
      </p:pic>
      <p:grpSp>
        <p:nvGrpSpPr>
          <p:cNvPr id="31" name="Group 30">
            <a:extLst>
              <a:ext uri="{FF2B5EF4-FFF2-40B4-BE49-F238E27FC236}">
                <a16:creationId xmlns:a16="http://schemas.microsoft.com/office/drawing/2014/main" id="{C78DA0A0-C493-2553-3D2D-76A19496FC38}"/>
              </a:ext>
            </a:extLst>
          </p:cNvPr>
          <p:cNvGrpSpPr/>
          <p:nvPr/>
        </p:nvGrpSpPr>
        <p:grpSpPr>
          <a:xfrm>
            <a:off x="830479" y="2470719"/>
            <a:ext cx="5121368" cy="2828812"/>
            <a:chOff x="830479" y="2470719"/>
            <a:chExt cx="5121368" cy="2828812"/>
          </a:xfrm>
        </p:grpSpPr>
        <p:sp>
          <p:nvSpPr>
            <p:cNvPr id="9" name="TextBox 8">
              <a:extLst>
                <a:ext uri="{FF2B5EF4-FFF2-40B4-BE49-F238E27FC236}">
                  <a16:creationId xmlns:a16="http://schemas.microsoft.com/office/drawing/2014/main" id="{EDBF8FD8-2057-1559-183C-FB9F9DF1C935}"/>
                </a:ext>
              </a:extLst>
            </p:cNvPr>
            <p:cNvSpPr txBox="1"/>
            <p:nvPr/>
          </p:nvSpPr>
          <p:spPr>
            <a:xfrm>
              <a:off x="904087" y="2470719"/>
              <a:ext cx="5004474"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1- Data Cleaning</a:t>
              </a:r>
              <a:endParaRPr lang="ar-EG" b="1" dirty="0">
                <a:solidFill>
                  <a:schemeClr val="tx1">
                    <a:lumMod val="65000"/>
                    <a:lumOff val="35000"/>
                  </a:schemeClr>
                </a:solidFill>
                <a:latin typeface="Century Gothic" panose="020B0502020202020204" pitchFamily="34" charset="0"/>
              </a:endParaRPr>
            </a:p>
          </p:txBody>
        </p:sp>
        <p:sp>
          <p:nvSpPr>
            <p:cNvPr id="8" name="TextBox 7">
              <a:extLst>
                <a:ext uri="{FF2B5EF4-FFF2-40B4-BE49-F238E27FC236}">
                  <a16:creationId xmlns:a16="http://schemas.microsoft.com/office/drawing/2014/main" id="{C4595DA1-E066-28A9-4D6D-5DD4F2E2C1C0}"/>
                </a:ext>
              </a:extLst>
            </p:cNvPr>
            <p:cNvSpPr txBox="1"/>
            <p:nvPr/>
          </p:nvSpPr>
          <p:spPr>
            <a:xfrm>
              <a:off x="830479" y="3096525"/>
              <a:ext cx="5004474"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2- Table Cutting</a:t>
              </a:r>
              <a:endParaRPr lang="ar-EG" b="1" dirty="0">
                <a:solidFill>
                  <a:schemeClr val="tx1">
                    <a:lumMod val="65000"/>
                    <a:lumOff val="35000"/>
                  </a:schemeClr>
                </a:solidFill>
                <a:latin typeface="Century Gothic" panose="020B0502020202020204" pitchFamily="34" charset="0"/>
              </a:endParaRPr>
            </a:p>
          </p:txBody>
        </p:sp>
        <p:sp>
          <p:nvSpPr>
            <p:cNvPr id="10" name="TextBox 9">
              <a:extLst>
                <a:ext uri="{FF2B5EF4-FFF2-40B4-BE49-F238E27FC236}">
                  <a16:creationId xmlns:a16="http://schemas.microsoft.com/office/drawing/2014/main" id="{450E0FD4-9A10-9416-2EAD-7001F41C6818}"/>
                </a:ext>
              </a:extLst>
            </p:cNvPr>
            <p:cNvSpPr txBox="1"/>
            <p:nvPr/>
          </p:nvSpPr>
          <p:spPr>
            <a:xfrm>
              <a:off x="947373" y="3727002"/>
              <a:ext cx="5004474" cy="369332"/>
            </a:xfrm>
            <a:prstGeom prst="rect">
              <a:avLst/>
            </a:prstGeom>
            <a:noFill/>
          </p:spPr>
          <p:txBody>
            <a:bodyPr wrap="square">
              <a:spAutoFit/>
            </a:bodyPr>
            <a:lstStyle/>
            <a:p>
              <a:pPr algn="ctr" rtl="1" fontAlgn="ctr"/>
              <a:r>
                <a:rPr lang="en-US" b="1" dirty="0">
                  <a:solidFill>
                    <a:schemeClr val="tx1">
                      <a:lumMod val="65000"/>
                      <a:lumOff val="35000"/>
                    </a:schemeClr>
                  </a:solidFill>
                  <a:latin typeface="Century Gothic" panose="020B0502020202020204" pitchFamily="34" charset="0"/>
                </a:rPr>
                <a:t>3- Create C</a:t>
              </a:r>
              <a:r>
                <a:rPr lang="en-US" altLang="en-US" b="1" dirty="0">
                  <a:solidFill>
                    <a:schemeClr val="tx1">
                      <a:lumMod val="65000"/>
                      <a:lumOff val="35000"/>
                    </a:schemeClr>
                  </a:solidFill>
                  <a:latin typeface="Century Gothic" panose="020B0502020202020204" pitchFamily="34" charset="0"/>
                </a:rPr>
                <a:t>olumn</a:t>
              </a:r>
            </a:p>
          </p:txBody>
        </p:sp>
        <p:sp>
          <p:nvSpPr>
            <p:cNvPr id="12" name="TextBox 11">
              <a:extLst>
                <a:ext uri="{FF2B5EF4-FFF2-40B4-BE49-F238E27FC236}">
                  <a16:creationId xmlns:a16="http://schemas.microsoft.com/office/drawing/2014/main" id="{04544C2D-48CA-85F9-B142-61BB47FB28D5}"/>
                </a:ext>
              </a:extLst>
            </p:cNvPr>
            <p:cNvSpPr txBox="1"/>
            <p:nvPr/>
          </p:nvSpPr>
          <p:spPr>
            <a:xfrm>
              <a:off x="1184565" y="4328858"/>
              <a:ext cx="4723996"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4- Create Measures</a:t>
              </a:r>
              <a:endParaRPr lang="ar-EG" b="1" dirty="0">
                <a:solidFill>
                  <a:schemeClr val="tx1">
                    <a:lumMod val="65000"/>
                    <a:lumOff val="35000"/>
                  </a:schemeClr>
                </a:solidFill>
                <a:latin typeface="Century Gothic" panose="020B0502020202020204" pitchFamily="34" charset="0"/>
              </a:endParaRPr>
            </a:p>
          </p:txBody>
        </p:sp>
        <p:sp>
          <p:nvSpPr>
            <p:cNvPr id="30" name="TextBox 29">
              <a:extLst>
                <a:ext uri="{FF2B5EF4-FFF2-40B4-BE49-F238E27FC236}">
                  <a16:creationId xmlns:a16="http://schemas.microsoft.com/office/drawing/2014/main" id="{D0343969-800A-9BEB-7BCE-3E54F05B1D83}"/>
                </a:ext>
              </a:extLst>
            </p:cNvPr>
            <p:cNvSpPr txBox="1"/>
            <p:nvPr/>
          </p:nvSpPr>
          <p:spPr>
            <a:xfrm>
              <a:off x="1218748" y="4930199"/>
              <a:ext cx="4723996"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5- Creating relations</a:t>
              </a:r>
              <a:endParaRPr lang="ar-EG" b="1" dirty="0">
                <a:solidFill>
                  <a:schemeClr val="tx1">
                    <a:lumMod val="65000"/>
                    <a:lumOff val="35000"/>
                  </a:schemeClr>
                </a:solidFill>
                <a:latin typeface="Century Gothic" panose="020B0502020202020204" pitchFamily="34" charset="0"/>
              </a:endParaRPr>
            </a:p>
          </p:txBody>
        </p:sp>
      </p:grpSp>
    </p:spTree>
    <p:extLst>
      <p:ext uri="{BB962C8B-B14F-4D97-AF65-F5344CB8AC3E}">
        <p14:creationId xmlns:p14="http://schemas.microsoft.com/office/powerpoint/2010/main" val="20518227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p:tgtEl>
                                          <p:spTgt spid="17"/>
                                        </p:tgtEl>
                                        <p:attrNameLst>
                                          <p:attrName>ppt_y</p:attrName>
                                        </p:attrNameLst>
                                      </p:cBhvr>
                                      <p:tavLst>
                                        <p:tav tm="0">
                                          <p:val>
                                            <p:strVal val="#ppt_y-#ppt_h*1.125000"/>
                                          </p:val>
                                        </p:tav>
                                        <p:tav tm="100000">
                                          <p:val>
                                            <p:strVal val="#ppt_y"/>
                                          </p:val>
                                        </p:tav>
                                      </p:tavLst>
                                    </p:anim>
                                    <p:animEffect transition="in" filter="wipe(down)">
                                      <p:cBhvr>
                                        <p:cTn id="8" dur="500"/>
                                        <p:tgtEl>
                                          <p:spTgt spid="17"/>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250"/>
                                        <p:tgtEl>
                                          <p:spTgt spid="2"/>
                                        </p:tgtEl>
                                      </p:cBhvr>
                                    </p:animEffect>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BD22F7CB-4B24-5B6F-0319-00EF79899C33}"/>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801EDD30-4875-23B9-4780-945A2A5D368E}"/>
              </a:ext>
            </a:extLst>
          </p:cNvPr>
          <p:cNvSpPr/>
          <p:nvPr/>
        </p:nvSpPr>
        <p:spPr>
          <a:xfrm>
            <a:off x="6002963" y="1079538"/>
            <a:ext cx="5855207" cy="5364806"/>
          </a:xfrm>
          <a:prstGeom prst="roundRect">
            <a:avLst/>
          </a:prstGeom>
          <a:solidFill>
            <a:schemeClr val="bg1"/>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tIns="0" bIns="0" rtlCol="0" anchor="t" anchorCtr="0"/>
          <a:lstStyle/>
          <a:p>
            <a:pPr algn="r" rtl="1"/>
            <a:endParaRPr lang="en-US" sz="2400" dirty="0">
              <a:solidFill>
                <a:schemeClr val="tx1"/>
              </a:solidFill>
              <a:cs typeface="GE SS Text Light" panose="020A0503020102020204"/>
            </a:endParaRPr>
          </a:p>
        </p:txBody>
      </p:sp>
      <p:sp>
        <p:nvSpPr>
          <p:cNvPr id="7" name="Freeform: Shape 6">
            <a:extLst>
              <a:ext uri="{FF2B5EF4-FFF2-40B4-BE49-F238E27FC236}">
                <a16:creationId xmlns:a16="http://schemas.microsoft.com/office/drawing/2014/main" id="{D816DEFD-DD02-122E-6EAA-9362F298EC6A}"/>
              </a:ext>
            </a:extLst>
          </p:cNvPr>
          <p:cNvSpPr/>
          <p:nvPr/>
        </p:nvSpPr>
        <p:spPr>
          <a:xfrm rot="10800000">
            <a:off x="605219" y="1971608"/>
            <a:ext cx="5397744" cy="3874332"/>
          </a:xfrm>
          <a:custGeom>
            <a:avLst/>
            <a:gdLst>
              <a:gd name="connsiteX0" fmla="*/ 0 w 2982350"/>
              <a:gd name="connsiteY0" fmla="*/ 0 h 4853354"/>
              <a:gd name="connsiteX1" fmla="*/ 1008042 w 2982350"/>
              <a:gd name="connsiteY1" fmla="*/ 0 h 4853354"/>
              <a:gd name="connsiteX2" fmla="*/ 1129938 w 2982350"/>
              <a:gd name="connsiteY2" fmla="*/ 0 h 4853354"/>
              <a:gd name="connsiteX3" fmla="*/ 2587479 w 2982350"/>
              <a:gd name="connsiteY3" fmla="*/ 0 h 4853354"/>
              <a:gd name="connsiteX4" fmla="*/ 2982350 w 2982350"/>
              <a:gd name="connsiteY4" fmla="*/ 394871 h 4853354"/>
              <a:gd name="connsiteX5" fmla="*/ 2982350 w 2982350"/>
              <a:gd name="connsiteY5" fmla="*/ 4458483 h 4853354"/>
              <a:gd name="connsiteX6" fmla="*/ 2587479 w 2982350"/>
              <a:gd name="connsiteY6" fmla="*/ 4853354 h 4853354"/>
              <a:gd name="connsiteX7" fmla="*/ 1129938 w 2982350"/>
              <a:gd name="connsiteY7" fmla="*/ 4853354 h 4853354"/>
              <a:gd name="connsiteX8" fmla="*/ 1008042 w 2982350"/>
              <a:gd name="connsiteY8" fmla="*/ 4853354 h 4853354"/>
              <a:gd name="connsiteX9" fmla="*/ 0 w 2982350"/>
              <a:gd name="connsiteY9" fmla="*/ 4853354 h 485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82350" h="4853354">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chemeClr val="bg1">
              <a:lumMod val="8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marL="0" algn="ctr" rtl="1" eaLnBrk="1" fontAlgn="ctr" latinLnBrk="0" hangingPunct="1">
              <a:spcBef>
                <a:spcPts val="0"/>
              </a:spcBef>
              <a:spcAft>
                <a:spcPts val="0"/>
              </a:spcAft>
            </a:pPr>
            <a:endParaRPr lang="en-US" sz="1800" b="0" i="0" u="none" strike="noStrike" dirty="0">
              <a:solidFill>
                <a:schemeClr val="tx1">
                  <a:lumMod val="65000"/>
                  <a:lumOff val="35000"/>
                </a:schemeClr>
              </a:solidFill>
              <a:effectLst/>
              <a:latin typeface="Arial" panose="020B0604020202020204" pitchFamily="34" charset="0"/>
            </a:endParaRPr>
          </a:p>
          <a:p>
            <a:pPr marR="0" indent="0" algn="ctr" rtl="1" fontAlgn="ctr"/>
            <a:endParaRPr lang="en-US" b="1" dirty="0">
              <a:solidFill>
                <a:schemeClr val="tx1">
                  <a:lumMod val="65000"/>
                  <a:lumOff val="35000"/>
                </a:schemeClr>
              </a:solidFill>
              <a:latin typeface="Century Gothic" panose="020B0502020202020204" pitchFamily="34" charset="0"/>
            </a:endParaRPr>
          </a:p>
        </p:txBody>
      </p:sp>
      <p:grpSp>
        <p:nvGrpSpPr>
          <p:cNvPr id="8" name="Group 7">
            <a:extLst>
              <a:ext uri="{FF2B5EF4-FFF2-40B4-BE49-F238E27FC236}">
                <a16:creationId xmlns:a16="http://schemas.microsoft.com/office/drawing/2014/main" id="{1C08E0CD-5448-AC29-50CD-9B59CAB5066C}"/>
              </a:ext>
            </a:extLst>
          </p:cNvPr>
          <p:cNvGrpSpPr/>
          <p:nvPr/>
        </p:nvGrpSpPr>
        <p:grpSpPr>
          <a:xfrm rot="10800000" flipH="1">
            <a:off x="781886" y="2067268"/>
            <a:ext cx="5255633" cy="1153910"/>
            <a:chOff x="1079059" y="2228500"/>
            <a:chExt cx="2072633" cy="1312681"/>
          </a:xfrm>
        </p:grpSpPr>
        <p:sp>
          <p:nvSpPr>
            <p:cNvPr id="9" name="Freeform: Shape 8">
              <a:extLst>
                <a:ext uri="{FF2B5EF4-FFF2-40B4-BE49-F238E27FC236}">
                  <a16:creationId xmlns:a16="http://schemas.microsoft.com/office/drawing/2014/main" id="{524B3471-B50A-4EB4-2A66-EA3863BB76BB}"/>
                </a:ext>
              </a:extLst>
            </p:cNvPr>
            <p:cNvSpPr/>
            <p:nvPr/>
          </p:nvSpPr>
          <p:spPr>
            <a:xfrm>
              <a:off x="2897090" y="2228500"/>
              <a:ext cx="254602" cy="254597"/>
            </a:xfrm>
            <a:custGeom>
              <a:avLst/>
              <a:gdLst>
                <a:gd name="connsiteX0" fmla="*/ 432555 w 432555"/>
                <a:gd name="connsiteY0" fmla="*/ 0 h 432546"/>
                <a:gd name="connsiteX1" fmla="*/ 432555 w 432555"/>
                <a:gd name="connsiteY1" fmla="*/ 432546 h 432546"/>
                <a:gd name="connsiteX2" fmla="*/ 0 w 432555"/>
                <a:gd name="connsiteY2" fmla="*/ 432546 h 432546"/>
                <a:gd name="connsiteX3" fmla="*/ 423768 w 432555"/>
                <a:gd name="connsiteY3" fmla="*/ 87165 h 432546"/>
              </a:gdLst>
              <a:ahLst/>
              <a:cxnLst>
                <a:cxn ang="0">
                  <a:pos x="connsiteX0" y="connsiteY0"/>
                </a:cxn>
                <a:cxn ang="0">
                  <a:pos x="connsiteX1" y="connsiteY1"/>
                </a:cxn>
                <a:cxn ang="0">
                  <a:pos x="connsiteX2" y="connsiteY2"/>
                </a:cxn>
                <a:cxn ang="0">
                  <a:pos x="connsiteX3" y="connsiteY3"/>
                </a:cxn>
              </a:cxnLst>
              <a:rect l="l" t="t" r="r" b="b"/>
              <a:pathLst>
                <a:path w="432555" h="432546">
                  <a:moveTo>
                    <a:pt x="432555" y="0"/>
                  </a:moveTo>
                  <a:lnTo>
                    <a:pt x="432555" y="432546"/>
                  </a:lnTo>
                  <a:lnTo>
                    <a:pt x="0" y="432546"/>
                  </a:lnTo>
                  <a:cubicBezTo>
                    <a:pt x="209032" y="432546"/>
                    <a:pt x="383434" y="284274"/>
                    <a:pt x="423768" y="87165"/>
                  </a:cubicBezTo>
                  <a:close/>
                </a:path>
              </a:pathLst>
            </a:custGeom>
            <a:solidFill>
              <a:srgbClr val="FFFFFF"/>
            </a:solidFill>
            <a:ln w="12700">
              <a:miter lim="400000"/>
            </a:ln>
            <a:effectLst/>
          </p:spPr>
          <p:txBody>
            <a:bodyPr wrap="square" lIns="50800" tIns="50800" rIns="50800" bIns="508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3200" baseline="0">
                  <a:solidFill>
                    <a:srgbClr val="FFFFFF"/>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FFFFFF"/>
                </a:solidFill>
                <a:effectLst/>
                <a:uLnTx/>
                <a:uFillTx/>
                <a:latin typeface="Helvetica Light"/>
                <a:sym typeface="Helvetica Light"/>
              </a:endParaRPr>
            </a:p>
          </p:txBody>
        </p:sp>
        <p:sp>
          <p:nvSpPr>
            <p:cNvPr id="19" name="Rounded Rectangle">
              <a:extLst>
                <a:ext uri="{FF2B5EF4-FFF2-40B4-BE49-F238E27FC236}">
                  <a16:creationId xmlns:a16="http://schemas.microsoft.com/office/drawing/2014/main" id="{D86F9C5A-011E-DF83-1DCC-0A91CD464C94}"/>
                </a:ext>
              </a:extLst>
            </p:cNvPr>
            <p:cNvSpPr/>
            <p:nvPr/>
          </p:nvSpPr>
          <p:spPr>
            <a:xfrm rot="16200000">
              <a:off x="1713633" y="1848524"/>
              <a:ext cx="803485" cy="2072633"/>
            </a:xfrm>
            <a:prstGeom prst="round2SameRect">
              <a:avLst>
                <a:gd name="adj1" fmla="val 50000"/>
                <a:gd name="adj2" fmla="val 0"/>
              </a:avLst>
            </a:prstGeom>
            <a:solidFill>
              <a:srgbClr val="FFFFFF"/>
            </a:solidFill>
            <a:ln w="12700">
              <a:miter lim="400000"/>
            </a:ln>
            <a:effectLst/>
          </p:spPr>
          <p:txBody>
            <a:bodyPr lIns="50800" tIns="50800" rIns="50800" bIns="50800" anchor="ctr"/>
            <a:lstStyle/>
            <a:p>
              <a:pPr marL="0" marR="0" lvl="0" indent="0" algn="ctr" defTabSz="914400" rtl="0" eaLnBrk="1" fontAlgn="auto" latinLnBrk="0" hangingPunct="1">
                <a:lnSpc>
                  <a:spcPct val="100000"/>
                </a:lnSpc>
                <a:spcBef>
                  <a:spcPts val="0"/>
                </a:spcBef>
                <a:spcAft>
                  <a:spcPts val="0"/>
                </a:spcAft>
                <a:buClrTx/>
                <a:buSzTx/>
                <a:buFontTx/>
                <a:buNone/>
                <a:tabLst/>
                <a:defRPr sz="3200" baseline="0">
                  <a:solidFill>
                    <a:srgbClr val="FFFFFF"/>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FFFFFF"/>
                </a:solidFill>
                <a:effectLst/>
                <a:uLnTx/>
                <a:uFillTx/>
                <a:latin typeface="Helvetica Light"/>
                <a:sym typeface="Helvetica Light"/>
              </a:endParaRPr>
            </a:p>
          </p:txBody>
        </p:sp>
        <p:sp>
          <p:nvSpPr>
            <p:cNvPr id="21" name="Freeform: Shape 20">
              <a:extLst>
                <a:ext uri="{FF2B5EF4-FFF2-40B4-BE49-F238E27FC236}">
                  <a16:creationId xmlns:a16="http://schemas.microsoft.com/office/drawing/2014/main" id="{0C4408B2-62E5-FD2F-FD34-573A2C9B439C}"/>
                </a:ext>
              </a:extLst>
            </p:cNvPr>
            <p:cNvSpPr/>
            <p:nvPr/>
          </p:nvSpPr>
          <p:spPr>
            <a:xfrm flipV="1">
              <a:off x="2897090" y="3286584"/>
              <a:ext cx="254602" cy="254597"/>
            </a:xfrm>
            <a:custGeom>
              <a:avLst/>
              <a:gdLst>
                <a:gd name="connsiteX0" fmla="*/ 432555 w 432555"/>
                <a:gd name="connsiteY0" fmla="*/ 0 h 432546"/>
                <a:gd name="connsiteX1" fmla="*/ 432555 w 432555"/>
                <a:gd name="connsiteY1" fmla="*/ 432546 h 432546"/>
                <a:gd name="connsiteX2" fmla="*/ 0 w 432555"/>
                <a:gd name="connsiteY2" fmla="*/ 432546 h 432546"/>
                <a:gd name="connsiteX3" fmla="*/ 423768 w 432555"/>
                <a:gd name="connsiteY3" fmla="*/ 87165 h 432546"/>
              </a:gdLst>
              <a:ahLst/>
              <a:cxnLst>
                <a:cxn ang="0">
                  <a:pos x="connsiteX0" y="connsiteY0"/>
                </a:cxn>
                <a:cxn ang="0">
                  <a:pos x="connsiteX1" y="connsiteY1"/>
                </a:cxn>
                <a:cxn ang="0">
                  <a:pos x="connsiteX2" y="connsiteY2"/>
                </a:cxn>
                <a:cxn ang="0">
                  <a:pos x="connsiteX3" y="connsiteY3"/>
                </a:cxn>
              </a:cxnLst>
              <a:rect l="l" t="t" r="r" b="b"/>
              <a:pathLst>
                <a:path w="432555" h="432546">
                  <a:moveTo>
                    <a:pt x="432555" y="0"/>
                  </a:moveTo>
                  <a:lnTo>
                    <a:pt x="432555" y="432546"/>
                  </a:lnTo>
                  <a:lnTo>
                    <a:pt x="0" y="432546"/>
                  </a:lnTo>
                  <a:cubicBezTo>
                    <a:pt x="209032" y="432546"/>
                    <a:pt x="383434" y="284274"/>
                    <a:pt x="423768" y="87165"/>
                  </a:cubicBezTo>
                  <a:close/>
                </a:path>
              </a:pathLst>
            </a:custGeom>
            <a:solidFill>
              <a:srgbClr val="FFFFFF"/>
            </a:solidFill>
            <a:ln w="12700">
              <a:miter lim="400000"/>
            </a:ln>
            <a:effectLst/>
          </p:spPr>
          <p:txBody>
            <a:bodyPr wrap="square" lIns="50800" tIns="50800" rIns="50800" bIns="508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3200" baseline="0">
                  <a:solidFill>
                    <a:srgbClr val="FFFFFF"/>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FFFFFF"/>
                </a:solidFill>
                <a:effectLst/>
                <a:uLnTx/>
                <a:uFillTx/>
                <a:latin typeface="Helvetica Light"/>
                <a:sym typeface="Helvetica Light"/>
              </a:endParaRPr>
            </a:p>
          </p:txBody>
        </p:sp>
      </p:grpSp>
      <p:sp>
        <p:nvSpPr>
          <p:cNvPr id="27" name="Rectangle: Rounded Corners 26">
            <a:extLst>
              <a:ext uri="{FF2B5EF4-FFF2-40B4-BE49-F238E27FC236}">
                <a16:creationId xmlns:a16="http://schemas.microsoft.com/office/drawing/2014/main" id="{C34BB1D6-72E9-F5F2-13FC-88FD291110D4}"/>
              </a:ext>
            </a:extLst>
          </p:cNvPr>
          <p:cNvSpPr/>
          <p:nvPr/>
        </p:nvSpPr>
        <p:spPr>
          <a:xfrm>
            <a:off x="508000" y="364063"/>
            <a:ext cx="10825102"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defRPr/>
            </a:pP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2" action="ppaction://hlinksldjump">
                  <a:extLst>
                    <a:ext uri="{A12FA001-AC4F-418D-AE19-62706E023703}">
                      <ahyp:hlinkClr xmlns:ahyp="http://schemas.microsoft.com/office/drawing/2018/hyperlinkcolor" val="tx"/>
                    </a:ext>
                  </a:extLst>
                </a:hlinkClick>
              </a:rPr>
              <a:t>Project</a:t>
            </a:r>
            <a:r>
              <a:rPr lang="en-US" sz="2000" dirty="0">
                <a:solidFill>
                  <a:srgbClr val="7030A0"/>
                </a:solidFill>
                <a:latin typeface="Calibri" panose="020F0502020204030204" pitchFamily="34" charset="0"/>
                <a:cs typeface="GE SS Text Light" panose="020A0503020102020204" pitchFamily="18" charset="-78"/>
                <a:hlinkClick r:id="rId2" action="ppaction://hlinksldjump"/>
              </a:rPr>
              <a:t> </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2" action="ppaction://hlinksldjump">
                  <a:extLst>
                    <a:ext uri="{A12FA001-AC4F-418D-AE19-62706E023703}">
                      <ahyp:hlinkClr xmlns:ahyp="http://schemas.microsoft.com/office/drawing/2018/hyperlinkcolor" val="tx"/>
                    </a:ext>
                  </a:extLst>
                </a:hlinkClick>
              </a:rPr>
              <a:t>Building</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rPr>
              <a:t>: 1- Data Cleaning &amp; modeling</a:t>
            </a:r>
            <a:endParaRPr lang="ar-EG"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endParaRPr>
          </a:p>
        </p:txBody>
      </p:sp>
      <p:grpSp>
        <p:nvGrpSpPr>
          <p:cNvPr id="17" name="Group 16">
            <a:extLst>
              <a:ext uri="{FF2B5EF4-FFF2-40B4-BE49-F238E27FC236}">
                <a16:creationId xmlns:a16="http://schemas.microsoft.com/office/drawing/2014/main" id="{09A11E5E-86E2-5FDD-2617-C850EC34723E}"/>
              </a:ext>
            </a:extLst>
          </p:cNvPr>
          <p:cNvGrpSpPr/>
          <p:nvPr/>
        </p:nvGrpSpPr>
        <p:grpSpPr>
          <a:xfrm>
            <a:off x="6294000" y="1502872"/>
            <a:ext cx="5012902" cy="4941472"/>
            <a:chOff x="6294000" y="1502872"/>
            <a:chExt cx="5012902" cy="4941472"/>
          </a:xfrm>
        </p:grpSpPr>
        <p:pic>
          <p:nvPicPr>
            <p:cNvPr id="4" name="Picture 3">
              <a:extLst>
                <a:ext uri="{FF2B5EF4-FFF2-40B4-BE49-F238E27FC236}">
                  <a16:creationId xmlns:a16="http://schemas.microsoft.com/office/drawing/2014/main" id="{E0C5FDAB-5457-5B67-70CF-89ECA7CDD518}"/>
                </a:ext>
              </a:extLst>
            </p:cNvPr>
            <p:cNvPicPr>
              <a:picLocks noChangeAspect="1"/>
            </p:cNvPicPr>
            <p:nvPr/>
          </p:nvPicPr>
          <p:blipFill>
            <a:blip r:embed="rId3"/>
            <a:stretch>
              <a:fillRect/>
            </a:stretch>
          </p:blipFill>
          <p:spPr>
            <a:xfrm>
              <a:off x="6294000" y="1502872"/>
              <a:ext cx="2964299" cy="2252699"/>
            </a:xfrm>
            <a:prstGeom prst="roundRect">
              <a:avLst>
                <a:gd name="adj" fmla="val 16667"/>
              </a:avLst>
            </a:prstGeom>
            <a:ln>
              <a:noFill/>
            </a:ln>
            <a:effectLst>
              <a:outerShdw blurRad="50800" dist="38100" dir="2700000" algn="t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Picture 9">
              <a:extLst>
                <a:ext uri="{FF2B5EF4-FFF2-40B4-BE49-F238E27FC236}">
                  <a16:creationId xmlns:a16="http://schemas.microsoft.com/office/drawing/2014/main" id="{4456697B-C204-A1F3-B02E-26E3188B768D}"/>
                </a:ext>
              </a:extLst>
            </p:cNvPr>
            <p:cNvPicPr>
              <a:picLocks noChangeAspect="1"/>
            </p:cNvPicPr>
            <p:nvPr/>
          </p:nvPicPr>
          <p:blipFill>
            <a:blip r:embed="rId4"/>
            <a:stretch>
              <a:fillRect/>
            </a:stretch>
          </p:blipFill>
          <p:spPr>
            <a:xfrm>
              <a:off x="7723414" y="3900244"/>
              <a:ext cx="3583488" cy="2544100"/>
            </a:xfrm>
            <a:prstGeom prst="roundRect">
              <a:avLst>
                <a:gd name="adj" fmla="val 16667"/>
              </a:avLst>
            </a:prstGeom>
            <a:ln>
              <a:noFill/>
            </a:ln>
            <a:effectLst>
              <a:outerShdw blurRad="50800" dist="38100" dir="2700000" algn="t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11" name="Elbow Connector 14">
              <a:extLst>
                <a:ext uri="{FF2B5EF4-FFF2-40B4-BE49-F238E27FC236}">
                  <a16:creationId xmlns:a16="http://schemas.microsoft.com/office/drawing/2014/main" id="{9D2D37A1-6F1D-F8E3-3123-458431805B46}"/>
                </a:ext>
              </a:extLst>
            </p:cNvPr>
            <p:cNvCxnSpPr>
              <a:cxnSpLocks/>
            </p:cNvCxnSpPr>
            <p:nvPr/>
          </p:nvCxnSpPr>
          <p:spPr>
            <a:xfrm>
              <a:off x="9258300" y="3429000"/>
              <a:ext cx="832193" cy="441530"/>
            </a:xfrm>
            <a:prstGeom prst="bentConnector3">
              <a:avLst>
                <a:gd name="adj1" fmla="val 99053"/>
              </a:avLst>
            </a:prstGeom>
            <a:ln>
              <a:tailEnd type="triangle"/>
            </a:ln>
          </p:spPr>
          <p:style>
            <a:lnRef idx="3">
              <a:schemeClr val="accent2"/>
            </a:lnRef>
            <a:fillRef idx="0">
              <a:schemeClr val="accent2"/>
            </a:fillRef>
            <a:effectRef idx="2">
              <a:schemeClr val="accent2"/>
            </a:effectRef>
            <a:fontRef idx="minor">
              <a:schemeClr val="tx1"/>
            </a:fontRef>
          </p:style>
        </p:cxnSp>
      </p:grpSp>
      <p:sp>
        <p:nvSpPr>
          <p:cNvPr id="18" name="Arrow: Up 17">
            <a:hlinkClick r:id="rId5" action="ppaction://hlinksldjump"/>
            <a:extLst>
              <a:ext uri="{FF2B5EF4-FFF2-40B4-BE49-F238E27FC236}">
                <a16:creationId xmlns:a16="http://schemas.microsoft.com/office/drawing/2014/main" id="{A2C0443E-6F2E-9DD3-4DC8-21579A1CFA30}"/>
              </a:ext>
            </a:extLst>
          </p:cNvPr>
          <p:cNvSpPr/>
          <p:nvPr/>
        </p:nvSpPr>
        <p:spPr>
          <a:xfrm>
            <a:off x="10634532" y="434894"/>
            <a:ext cx="301326" cy="505451"/>
          </a:xfrm>
          <a:prstGeom prst="upArrow">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1682793D-6B73-2FCB-C228-CBD208D37F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151" y="5769807"/>
            <a:ext cx="1215571" cy="1088193"/>
          </a:xfrm>
          <a:prstGeom prst="rect">
            <a:avLst/>
          </a:prstGeom>
        </p:spPr>
      </p:pic>
      <p:grpSp>
        <p:nvGrpSpPr>
          <p:cNvPr id="26" name="Group 25">
            <a:extLst>
              <a:ext uri="{FF2B5EF4-FFF2-40B4-BE49-F238E27FC236}">
                <a16:creationId xmlns:a16="http://schemas.microsoft.com/office/drawing/2014/main" id="{C42EDC9E-3B07-8463-088B-B79B67AD99B5}"/>
              </a:ext>
            </a:extLst>
          </p:cNvPr>
          <p:cNvGrpSpPr/>
          <p:nvPr/>
        </p:nvGrpSpPr>
        <p:grpSpPr>
          <a:xfrm>
            <a:off x="830479" y="2470719"/>
            <a:ext cx="5121368" cy="2828812"/>
            <a:chOff x="830479" y="2470719"/>
            <a:chExt cx="5121368" cy="2828812"/>
          </a:xfrm>
        </p:grpSpPr>
        <p:sp>
          <p:nvSpPr>
            <p:cNvPr id="28" name="TextBox 27">
              <a:extLst>
                <a:ext uri="{FF2B5EF4-FFF2-40B4-BE49-F238E27FC236}">
                  <a16:creationId xmlns:a16="http://schemas.microsoft.com/office/drawing/2014/main" id="{CDE37DD3-D86F-0455-F016-26014C0F14F2}"/>
                </a:ext>
              </a:extLst>
            </p:cNvPr>
            <p:cNvSpPr txBox="1"/>
            <p:nvPr/>
          </p:nvSpPr>
          <p:spPr>
            <a:xfrm>
              <a:off x="904087" y="2470719"/>
              <a:ext cx="5004474"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1- Data Cleaning</a:t>
              </a:r>
              <a:endParaRPr lang="ar-EG" b="1" dirty="0">
                <a:solidFill>
                  <a:schemeClr val="tx1">
                    <a:lumMod val="65000"/>
                    <a:lumOff val="35000"/>
                  </a:schemeClr>
                </a:solidFill>
                <a:latin typeface="Century Gothic" panose="020B0502020202020204" pitchFamily="34" charset="0"/>
              </a:endParaRPr>
            </a:p>
          </p:txBody>
        </p:sp>
        <p:sp>
          <p:nvSpPr>
            <p:cNvPr id="29" name="TextBox 28">
              <a:extLst>
                <a:ext uri="{FF2B5EF4-FFF2-40B4-BE49-F238E27FC236}">
                  <a16:creationId xmlns:a16="http://schemas.microsoft.com/office/drawing/2014/main" id="{D11366D9-9753-9B7C-59CB-FB78816B201C}"/>
                </a:ext>
              </a:extLst>
            </p:cNvPr>
            <p:cNvSpPr txBox="1"/>
            <p:nvPr/>
          </p:nvSpPr>
          <p:spPr>
            <a:xfrm>
              <a:off x="830479" y="3096525"/>
              <a:ext cx="5004474"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2- Table Cutting</a:t>
              </a:r>
              <a:endParaRPr lang="ar-EG" b="1" dirty="0">
                <a:solidFill>
                  <a:schemeClr val="tx1">
                    <a:lumMod val="65000"/>
                    <a:lumOff val="35000"/>
                  </a:schemeClr>
                </a:solidFill>
                <a:latin typeface="Century Gothic" panose="020B0502020202020204" pitchFamily="34" charset="0"/>
              </a:endParaRPr>
            </a:p>
          </p:txBody>
        </p:sp>
        <p:sp>
          <p:nvSpPr>
            <p:cNvPr id="30" name="TextBox 29">
              <a:extLst>
                <a:ext uri="{FF2B5EF4-FFF2-40B4-BE49-F238E27FC236}">
                  <a16:creationId xmlns:a16="http://schemas.microsoft.com/office/drawing/2014/main" id="{C8B34428-49E0-FD2C-75C6-8FFEA9FA3EBB}"/>
                </a:ext>
              </a:extLst>
            </p:cNvPr>
            <p:cNvSpPr txBox="1"/>
            <p:nvPr/>
          </p:nvSpPr>
          <p:spPr>
            <a:xfrm>
              <a:off x="947373" y="3727002"/>
              <a:ext cx="5004474" cy="369332"/>
            </a:xfrm>
            <a:prstGeom prst="rect">
              <a:avLst/>
            </a:prstGeom>
            <a:noFill/>
          </p:spPr>
          <p:txBody>
            <a:bodyPr wrap="square">
              <a:spAutoFit/>
            </a:bodyPr>
            <a:lstStyle/>
            <a:p>
              <a:pPr algn="ctr" rtl="1" fontAlgn="ctr"/>
              <a:r>
                <a:rPr lang="en-US" b="1" dirty="0">
                  <a:solidFill>
                    <a:schemeClr val="tx1">
                      <a:lumMod val="65000"/>
                      <a:lumOff val="35000"/>
                    </a:schemeClr>
                  </a:solidFill>
                  <a:latin typeface="Century Gothic" panose="020B0502020202020204" pitchFamily="34" charset="0"/>
                </a:rPr>
                <a:t>3- Create C</a:t>
              </a:r>
              <a:r>
                <a:rPr lang="en-US" altLang="en-US" b="1" dirty="0">
                  <a:solidFill>
                    <a:schemeClr val="tx1">
                      <a:lumMod val="65000"/>
                      <a:lumOff val="35000"/>
                    </a:schemeClr>
                  </a:solidFill>
                  <a:latin typeface="Century Gothic" panose="020B0502020202020204" pitchFamily="34" charset="0"/>
                </a:rPr>
                <a:t>olumn</a:t>
              </a:r>
            </a:p>
          </p:txBody>
        </p:sp>
        <p:sp>
          <p:nvSpPr>
            <p:cNvPr id="31" name="TextBox 30">
              <a:extLst>
                <a:ext uri="{FF2B5EF4-FFF2-40B4-BE49-F238E27FC236}">
                  <a16:creationId xmlns:a16="http://schemas.microsoft.com/office/drawing/2014/main" id="{98CAF71E-166A-BC54-500D-2C2CAC4B0EE1}"/>
                </a:ext>
              </a:extLst>
            </p:cNvPr>
            <p:cNvSpPr txBox="1"/>
            <p:nvPr/>
          </p:nvSpPr>
          <p:spPr>
            <a:xfrm>
              <a:off x="1184565" y="4328858"/>
              <a:ext cx="4723996"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4- Create Measures</a:t>
              </a:r>
              <a:endParaRPr lang="ar-EG" b="1" dirty="0">
                <a:solidFill>
                  <a:schemeClr val="tx1">
                    <a:lumMod val="65000"/>
                    <a:lumOff val="35000"/>
                  </a:schemeClr>
                </a:solidFill>
                <a:latin typeface="Century Gothic" panose="020B0502020202020204" pitchFamily="34" charset="0"/>
              </a:endParaRPr>
            </a:p>
          </p:txBody>
        </p:sp>
        <p:sp>
          <p:nvSpPr>
            <p:cNvPr id="32" name="TextBox 31">
              <a:extLst>
                <a:ext uri="{FF2B5EF4-FFF2-40B4-BE49-F238E27FC236}">
                  <a16:creationId xmlns:a16="http://schemas.microsoft.com/office/drawing/2014/main" id="{AE44CF49-D485-F902-F6C6-C6F8380889EC}"/>
                </a:ext>
              </a:extLst>
            </p:cNvPr>
            <p:cNvSpPr txBox="1"/>
            <p:nvPr/>
          </p:nvSpPr>
          <p:spPr>
            <a:xfrm>
              <a:off x="1218748" y="4930199"/>
              <a:ext cx="4723996"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5- Creating relations</a:t>
              </a:r>
              <a:endParaRPr lang="ar-EG" b="1" dirty="0">
                <a:solidFill>
                  <a:schemeClr val="tx1">
                    <a:lumMod val="65000"/>
                    <a:lumOff val="35000"/>
                  </a:schemeClr>
                </a:solidFill>
                <a:latin typeface="Century Gothic" panose="020B0502020202020204" pitchFamily="34" charset="0"/>
              </a:endParaRPr>
            </a:p>
          </p:txBody>
        </p:sp>
      </p:grpSp>
    </p:spTree>
    <p:extLst>
      <p:ext uri="{BB962C8B-B14F-4D97-AF65-F5344CB8AC3E}">
        <p14:creationId xmlns:p14="http://schemas.microsoft.com/office/powerpoint/2010/main" val="15547015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5E-6 3.33333E-6 L 0.00078 0.08935 " pathEditMode="relative" rAng="0" ptsTypes="AA">
                                      <p:cBhvr>
                                        <p:cTn id="6" dur="500" fill="hold"/>
                                        <p:tgtEl>
                                          <p:spTgt spid="8"/>
                                        </p:tgtEl>
                                        <p:attrNameLst>
                                          <p:attrName>ppt_x</p:attrName>
                                          <p:attrName>ppt_y</p:attrName>
                                        </p:attrNameLst>
                                      </p:cBhvr>
                                      <p:rCtr x="39" y="4468"/>
                                    </p:animMotion>
                                  </p:childTnLst>
                                </p:cTn>
                              </p:par>
                            </p:childTnLst>
                          </p:cTn>
                        </p:par>
                        <p:par>
                          <p:cTn id="7" fill="hold">
                            <p:stCondLst>
                              <p:cond delay="500"/>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DBFE2109-CB8B-6BDD-1819-15FB723C12CB}"/>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18DBF072-F02C-01D0-3B8D-589D32CEE4E9}"/>
              </a:ext>
            </a:extLst>
          </p:cNvPr>
          <p:cNvSpPr/>
          <p:nvPr/>
        </p:nvSpPr>
        <p:spPr>
          <a:xfrm>
            <a:off x="6002963" y="1079538"/>
            <a:ext cx="5855207" cy="5364806"/>
          </a:xfrm>
          <a:prstGeom prst="roundRect">
            <a:avLst/>
          </a:prstGeom>
          <a:solidFill>
            <a:schemeClr val="bg1"/>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tIns="0" bIns="0" rtlCol="0" anchor="t" anchorCtr="0"/>
          <a:lstStyle/>
          <a:p>
            <a:pPr algn="r" rtl="1"/>
            <a:endParaRPr lang="en-US" sz="2400" dirty="0">
              <a:solidFill>
                <a:schemeClr val="tx1"/>
              </a:solidFill>
              <a:cs typeface="GE SS Text Light" panose="020A0503020102020204"/>
            </a:endParaRPr>
          </a:p>
        </p:txBody>
      </p:sp>
      <p:sp>
        <p:nvSpPr>
          <p:cNvPr id="7" name="Freeform: Shape 6">
            <a:extLst>
              <a:ext uri="{FF2B5EF4-FFF2-40B4-BE49-F238E27FC236}">
                <a16:creationId xmlns:a16="http://schemas.microsoft.com/office/drawing/2014/main" id="{8E9A52E2-ECBB-613A-4886-74D05991A042}"/>
              </a:ext>
            </a:extLst>
          </p:cNvPr>
          <p:cNvSpPr/>
          <p:nvPr/>
        </p:nvSpPr>
        <p:spPr>
          <a:xfrm rot="10800000">
            <a:off x="605219" y="1971608"/>
            <a:ext cx="5397744" cy="3874332"/>
          </a:xfrm>
          <a:custGeom>
            <a:avLst/>
            <a:gdLst>
              <a:gd name="connsiteX0" fmla="*/ 0 w 2982350"/>
              <a:gd name="connsiteY0" fmla="*/ 0 h 4853354"/>
              <a:gd name="connsiteX1" fmla="*/ 1008042 w 2982350"/>
              <a:gd name="connsiteY1" fmla="*/ 0 h 4853354"/>
              <a:gd name="connsiteX2" fmla="*/ 1129938 w 2982350"/>
              <a:gd name="connsiteY2" fmla="*/ 0 h 4853354"/>
              <a:gd name="connsiteX3" fmla="*/ 2587479 w 2982350"/>
              <a:gd name="connsiteY3" fmla="*/ 0 h 4853354"/>
              <a:gd name="connsiteX4" fmla="*/ 2982350 w 2982350"/>
              <a:gd name="connsiteY4" fmla="*/ 394871 h 4853354"/>
              <a:gd name="connsiteX5" fmla="*/ 2982350 w 2982350"/>
              <a:gd name="connsiteY5" fmla="*/ 4458483 h 4853354"/>
              <a:gd name="connsiteX6" fmla="*/ 2587479 w 2982350"/>
              <a:gd name="connsiteY6" fmla="*/ 4853354 h 4853354"/>
              <a:gd name="connsiteX7" fmla="*/ 1129938 w 2982350"/>
              <a:gd name="connsiteY7" fmla="*/ 4853354 h 4853354"/>
              <a:gd name="connsiteX8" fmla="*/ 1008042 w 2982350"/>
              <a:gd name="connsiteY8" fmla="*/ 4853354 h 4853354"/>
              <a:gd name="connsiteX9" fmla="*/ 0 w 2982350"/>
              <a:gd name="connsiteY9" fmla="*/ 4853354 h 485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82350" h="4853354">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chemeClr val="bg1">
              <a:lumMod val="8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marL="0" algn="ctr" rtl="1" eaLnBrk="1" fontAlgn="ctr" latinLnBrk="0" hangingPunct="1">
              <a:spcBef>
                <a:spcPts val="0"/>
              </a:spcBef>
              <a:spcAft>
                <a:spcPts val="0"/>
              </a:spcAft>
            </a:pPr>
            <a:endParaRPr lang="en-US" sz="1800" b="0" i="0" u="none" strike="noStrike" dirty="0">
              <a:solidFill>
                <a:schemeClr val="tx1">
                  <a:lumMod val="65000"/>
                  <a:lumOff val="35000"/>
                </a:schemeClr>
              </a:solidFill>
              <a:effectLst/>
              <a:latin typeface="Arial" panose="020B0604020202020204" pitchFamily="34" charset="0"/>
            </a:endParaRPr>
          </a:p>
          <a:p>
            <a:pPr marR="0" indent="0" algn="ctr" rtl="1" fontAlgn="ctr"/>
            <a:endParaRPr lang="en-US" b="1" dirty="0">
              <a:solidFill>
                <a:schemeClr val="tx1">
                  <a:lumMod val="65000"/>
                  <a:lumOff val="35000"/>
                </a:schemeClr>
              </a:solidFill>
              <a:latin typeface="Century Gothic" panose="020B0502020202020204" pitchFamily="34" charset="0"/>
            </a:endParaRPr>
          </a:p>
        </p:txBody>
      </p:sp>
      <p:grpSp>
        <p:nvGrpSpPr>
          <p:cNvPr id="8" name="Group 7">
            <a:extLst>
              <a:ext uri="{FF2B5EF4-FFF2-40B4-BE49-F238E27FC236}">
                <a16:creationId xmlns:a16="http://schemas.microsoft.com/office/drawing/2014/main" id="{EB36FD12-6011-C44A-8AF3-6AE094DCE9D3}"/>
              </a:ext>
            </a:extLst>
          </p:cNvPr>
          <p:cNvGrpSpPr/>
          <p:nvPr/>
        </p:nvGrpSpPr>
        <p:grpSpPr>
          <a:xfrm rot="10800000" flipH="1">
            <a:off x="823877" y="2731737"/>
            <a:ext cx="5208942" cy="1153910"/>
            <a:chOff x="1079059" y="2228500"/>
            <a:chExt cx="2072633" cy="1312681"/>
          </a:xfrm>
        </p:grpSpPr>
        <p:sp>
          <p:nvSpPr>
            <p:cNvPr id="9" name="Freeform: Shape 8">
              <a:extLst>
                <a:ext uri="{FF2B5EF4-FFF2-40B4-BE49-F238E27FC236}">
                  <a16:creationId xmlns:a16="http://schemas.microsoft.com/office/drawing/2014/main" id="{257809C1-AFB3-9704-FBBA-F6C592F37D32}"/>
                </a:ext>
              </a:extLst>
            </p:cNvPr>
            <p:cNvSpPr/>
            <p:nvPr/>
          </p:nvSpPr>
          <p:spPr>
            <a:xfrm>
              <a:off x="2897090" y="2228500"/>
              <a:ext cx="254602" cy="254597"/>
            </a:xfrm>
            <a:custGeom>
              <a:avLst/>
              <a:gdLst>
                <a:gd name="connsiteX0" fmla="*/ 432555 w 432555"/>
                <a:gd name="connsiteY0" fmla="*/ 0 h 432546"/>
                <a:gd name="connsiteX1" fmla="*/ 432555 w 432555"/>
                <a:gd name="connsiteY1" fmla="*/ 432546 h 432546"/>
                <a:gd name="connsiteX2" fmla="*/ 0 w 432555"/>
                <a:gd name="connsiteY2" fmla="*/ 432546 h 432546"/>
                <a:gd name="connsiteX3" fmla="*/ 423768 w 432555"/>
                <a:gd name="connsiteY3" fmla="*/ 87165 h 432546"/>
              </a:gdLst>
              <a:ahLst/>
              <a:cxnLst>
                <a:cxn ang="0">
                  <a:pos x="connsiteX0" y="connsiteY0"/>
                </a:cxn>
                <a:cxn ang="0">
                  <a:pos x="connsiteX1" y="connsiteY1"/>
                </a:cxn>
                <a:cxn ang="0">
                  <a:pos x="connsiteX2" y="connsiteY2"/>
                </a:cxn>
                <a:cxn ang="0">
                  <a:pos x="connsiteX3" y="connsiteY3"/>
                </a:cxn>
              </a:cxnLst>
              <a:rect l="l" t="t" r="r" b="b"/>
              <a:pathLst>
                <a:path w="432555" h="432546">
                  <a:moveTo>
                    <a:pt x="432555" y="0"/>
                  </a:moveTo>
                  <a:lnTo>
                    <a:pt x="432555" y="432546"/>
                  </a:lnTo>
                  <a:lnTo>
                    <a:pt x="0" y="432546"/>
                  </a:lnTo>
                  <a:cubicBezTo>
                    <a:pt x="209032" y="432546"/>
                    <a:pt x="383434" y="284274"/>
                    <a:pt x="423768" y="87165"/>
                  </a:cubicBezTo>
                  <a:close/>
                </a:path>
              </a:pathLst>
            </a:custGeom>
            <a:solidFill>
              <a:srgbClr val="FFFFFF"/>
            </a:solidFill>
            <a:ln w="12700">
              <a:miter lim="400000"/>
            </a:ln>
            <a:effectLst/>
          </p:spPr>
          <p:txBody>
            <a:bodyPr wrap="square" lIns="50800" tIns="50800" rIns="50800" bIns="508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3200" baseline="0">
                  <a:solidFill>
                    <a:srgbClr val="FFFFFF"/>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FFFFFF"/>
                </a:solidFill>
                <a:effectLst/>
                <a:uLnTx/>
                <a:uFillTx/>
                <a:latin typeface="Helvetica Light"/>
                <a:sym typeface="Helvetica Light"/>
              </a:endParaRPr>
            </a:p>
          </p:txBody>
        </p:sp>
        <p:sp>
          <p:nvSpPr>
            <p:cNvPr id="19" name="Rounded Rectangle">
              <a:extLst>
                <a:ext uri="{FF2B5EF4-FFF2-40B4-BE49-F238E27FC236}">
                  <a16:creationId xmlns:a16="http://schemas.microsoft.com/office/drawing/2014/main" id="{67AF1506-B68F-20A2-2E56-B82A2A889B69}"/>
                </a:ext>
              </a:extLst>
            </p:cNvPr>
            <p:cNvSpPr/>
            <p:nvPr/>
          </p:nvSpPr>
          <p:spPr>
            <a:xfrm rot="16200000">
              <a:off x="1713633" y="1848524"/>
              <a:ext cx="803485" cy="2072633"/>
            </a:xfrm>
            <a:prstGeom prst="round2SameRect">
              <a:avLst>
                <a:gd name="adj1" fmla="val 50000"/>
                <a:gd name="adj2" fmla="val 0"/>
              </a:avLst>
            </a:prstGeom>
            <a:solidFill>
              <a:srgbClr val="FFFFFF"/>
            </a:solidFill>
            <a:ln w="12700">
              <a:miter lim="400000"/>
            </a:ln>
            <a:effectLst/>
          </p:spPr>
          <p:txBody>
            <a:bodyPr lIns="50800" tIns="50800" rIns="50800" bIns="50800" anchor="ctr"/>
            <a:lstStyle/>
            <a:p>
              <a:pPr marL="0" marR="0" lvl="0" indent="0" algn="ctr" defTabSz="914400" rtl="0" eaLnBrk="1" fontAlgn="auto" latinLnBrk="0" hangingPunct="1">
                <a:lnSpc>
                  <a:spcPct val="100000"/>
                </a:lnSpc>
                <a:spcBef>
                  <a:spcPts val="0"/>
                </a:spcBef>
                <a:spcAft>
                  <a:spcPts val="0"/>
                </a:spcAft>
                <a:buClrTx/>
                <a:buSzTx/>
                <a:buFontTx/>
                <a:buNone/>
                <a:tabLst/>
                <a:defRPr sz="3200" baseline="0">
                  <a:solidFill>
                    <a:srgbClr val="FFFFFF"/>
                  </a:solidFill>
                  <a:latin typeface="Helvetica Light"/>
                  <a:ea typeface="Helvetica Light"/>
                  <a:cs typeface="Helvetica Light"/>
                  <a:sym typeface="Helvetica Light"/>
                </a:defRPr>
              </a:pPr>
              <a:endParaRPr kumimoji="0" sz="3200" b="0" i="0" u="none" strike="noStrike" kern="1200" cap="none" spc="0" normalizeH="0" baseline="0" noProof="0" dirty="0">
                <a:ln>
                  <a:noFill/>
                </a:ln>
                <a:solidFill>
                  <a:srgbClr val="FFFFFF"/>
                </a:solidFill>
                <a:effectLst/>
                <a:uLnTx/>
                <a:uFillTx/>
                <a:latin typeface="Helvetica Light"/>
                <a:sym typeface="Helvetica Light"/>
              </a:endParaRPr>
            </a:p>
          </p:txBody>
        </p:sp>
        <p:sp>
          <p:nvSpPr>
            <p:cNvPr id="21" name="Freeform: Shape 20">
              <a:extLst>
                <a:ext uri="{FF2B5EF4-FFF2-40B4-BE49-F238E27FC236}">
                  <a16:creationId xmlns:a16="http://schemas.microsoft.com/office/drawing/2014/main" id="{EFDB18E5-237B-022E-5DC7-DB90488EC8D8}"/>
                </a:ext>
              </a:extLst>
            </p:cNvPr>
            <p:cNvSpPr/>
            <p:nvPr/>
          </p:nvSpPr>
          <p:spPr>
            <a:xfrm flipV="1">
              <a:off x="2897090" y="3286584"/>
              <a:ext cx="254602" cy="254597"/>
            </a:xfrm>
            <a:custGeom>
              <a:avLst/>
              <a:gdLst>
                <a:gd name="connsiteX0" fmla="*/ 432555 w 432555"/>
                <a:gd name="connsiteY0" fmla="*/ 0 h 432546"/>
                <a:gd name="connsiteX1" fmla="*/ 432555 w 432555"/>
                <a:gd name="connsiteY1" fmla="*/ 432546 h 432546"/>
                <a:gd name="connsiteX2" fmla="*/ 0 w 432555"/>
                <a:gd name="connsiteY2" fmla="*/ 432546 h 432546"/>
                <a:gd name="connsiteX3" fmla="*/ 423768 w 432555"/>
                <a:gd name="connsiteY3" fmla="*/ 87165 h 432546"/>
              </a:gdLst>
              <a:ahLst/>
              <a:cxnLst>
                <a:cxn ang="0">
                  <a:pos x="connsiteX0" y="connsiteY0"/>
                </a:cxn>
                <a:cxn ang="0">
                  <a:pos x="connsiteX1" y="connsiteY1"/>
                </a:cxn>
                <a:cxn ang="0">
                  <a:pos x="connsiteX2" y="connsiteY2"/>
                </a:cxn>
                <a:cxn ang="0">
                  <a:pos x="connsiteX3" y="connsiteY3"/>
                </a:cxn>
              </a:cxnLst>
              <a:rect l="l" t="t" r="r" b="b"/>
              <a:pathLst>
                <a:path w="432555" h="432546">
                  <a:moveTo>
                    <a:pt x="432555" y="0"/>
                  </a:moveTo>
                  <a:lnTo>
                    <a:pt x="432555" y="432546"/>
                  </a:lnTo>
                  <a:lnTo>
                    <a:pt x="0" y="432546"/>
                  </a:lnTo>
                  <a:cubicBezTo>
                    <a:pt x="209032" y="432546"/>
                    <a:pt x="383434" y="284274"/>
                    <a:pt x="423768" y="87165"/>
                  </a:cubicBezTo>
                  <a:close/>
                </a:path>
              </a:pathLst>
            </a:custGeom>
            <a:solidFill>
              <a:srgbClr val="FFFFFF"/>
            </a:solidFill>
            <a:ln w="12700">
              <a:miter lim="400000"/>
            </a:ln>
            <a:effectLst/>
          </p:spPr>
          <p:txBody>
            <a:bodyPr wrap="square" lIns="50800" tIns="50800" rIns="50800" bIns="508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3200" baseline="0">
                  <a:solidFill>
                    <a:srgbClr val="FFFFFF"/>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FFFFFF"/>
                </a:solidFill>
                <a:effectLst/>
                <a:uLnTx/>
                <a:uFillTx/>
                <a:latin typeface="Helvetica Light"/>
                <a:sym typeface="Helvetica Light"/>
              </a:endParaRPr>
            </a:p>
          </p:txBody>
        </p:sp>
      </p:grpSp>
      <p:sp>
        <p:nvSpPr>
          <p:cNvPr id="3" name="Rectangle: Rounded Corners 2">
            <a:extLst>
              <a:ext uri="{FF2B5EF4-FFF2-40B4-BE49-F238E27FC236}">
                <a16:creationId xmlns:a16="http://schemas.microsoft.com/office/drawing/2014/main" id="{CC514E6B-3D01-1105-160E-57E6341FD506}"/>
              </a:ext>
            </a:extLst>
          </p:cNvPr>
          <p:cNvSpPr/>
          <p:nvPr/>
        </p:nvSpPr>
        <p:spPr>
          <a:xfrm>
            <a:off x="508000" y="364063"/>
            <a:ext cx="10825102"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defRPr/>
            </a:pP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2" action="ppaction://hlinksldjump">
                  <a:extLst>
                    <a:ext uri="{A12FA001-AC4F-418D-AE19-62706E023703}">
                      <ahyp:hlinkClr xmlns:ahyp="http://schemas.microsoft.com/office/drawing/2018/hyperlinkcolor" val="tx"/>
                    </a:ext>
                  </a:extLst>
                </a:hlinkClick>
              </a:rPr>
              <a:t>Project</a:t>
            </a:r>
            <a:r>
              <a:rPr lang="en-US" sz="2000" dirty="0">
                <a:solidFill>
                  <a:srgbClr val="7030A0"/>
                </a:solidFill>
                <a:latin typeface="Calibri" panose="020F0502020204030204" pitchFamily="34" charset="0"/>
                <a:cs typeface="GE SS Text Light" panose="020A0503020102020204" pitchFamily="18" charset="-78"/>
                <a:hlinkClick r:id="rId2" action="ppaction://hlinksldjump"/>
              </a:rPr>
              <a:t> </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2" action="ppaction://hlinksldjump">
                  <a:extLst>
                    <a:ext uri="{A12FA001-AC4F-418D-AE19-62706E023703}">
                      <ahyp:hlinkClr xmlns:ahyp="http://schemas.microsoft.com/office/drawing/2018/hyperlinkcolor" val="tx"/>
                    </a:ext>
                  </a:extLst>
                </a:hlinkClick>
              </a:rPr>
              <a:t>Building</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rPr>
              <a:t>: 1- Data Cleaning &amp; modeling</a:t>
            </a:r>
            <a:endParaRPr lang="ar-EG"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endParaRPr>
          </a:p>
        </p:txBody>
      </p:sp>
      <p:grpSp>
        <p:nvGrpSpPr>
          <p:cNvPr id="11" name="Group 10">
            <a:extLst>
              <a:ext uri="{FF2B5EF4-FFF2-40B4-BE49-F238E27FC236}">
                <a16:creationId xmlns:a16="http://schemas.microsoft.com/office/drawing/2014/main" id="{4A8E374A-C456-D1EA-E0CC-74728DD1848B}"/>
              </a:ext>
            </a:extLst>
          </p:cNvPr>
          <p:cNvGrpSpPr/>
          <p:nvPr/>
        </p:nvGrpSpPr>
        <p:grpSpPr>
          <a:xfrm>
            <a:off x="7934125" y="1165127"/>
            <a:ext cx="3196809" cy="5148776"/>
            <a:chOff x="7272997" y="1187553"/>
            <a:chExt cx="3196809" cy="5148776"/>
          </a:xfrm>
        </p:grpSpPr>
        <p:pic>
          <p:nvPicPr>
            <p:cNvPr id="2" name="Picture 1">
              <a:extLst>
                <a:ext uri="{FF2B5EF4-FFF2-40B4-BE49-F238E27FC236}">
                  <a16:creationId xmlns:a16="http://schemas.microsoft.com/office/drawing/2014/main" id="{7CBEAFEE-7D7D-27EF-7AB6-550AEBF6ABCC}"/>
                </a:ext>
              </a:extLst>
            </p:cNvPr>
            <p:cNvPicPr>
              <a:picLocks noChangeAspect="1"/>
            </p:cNvPicPr>
            <p:nvPr/>
          </p:nvPicPr>
          <p:blipFill rotWithShape="1">
            <a:blip r:embed="rId3"/>
            <a:srcRect l="69642" t="21202" r="12302" b="8414"/>
            <a:stretch/>
          </p:blipFill>
          <p:spPr>
            <a:xfrm>
              <a:off x="7272997" y="1187553"/>
              <a:ext cx="2349304" cy="5148776"/>
            </a:xfrm>
            <a:prstGeom prst="roundRect">
              <a:avLst>
                <a:gd name="adj" fmla="val 16667"/>
              </a:avLst>
            </a:prstGeom>
            <a:ln>
              <a:noFill/>
            </a:ln>
            <a:effectLst>
              <a:outerShdw blurRad="50800" dist="38100" dir="2700000" algn="t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4" name="Straight Arrow Connector 3">
              <a:extLst>
                <a:ext uri="{FF2B5EF4-FFF2-40B4-BE49-F238E27FC236}">
                  <a16:creationId xmlns:a16="http://schemas.microsoft.com/office/drawing/2014/main" id="{648C9415-3E24-B4B9-6388-975E8D65DD18}"/>
                </a:ext>
              </a:extLst>
            </p:cNvPr>
            <p:cNvCxnSpPr/>
            <p:nvPr/>
          </p:nvCxnSpPr>
          <p:spPr>
            <a:xfrm flipH="1" flipV="1">
              <a:off x="9425354" y="3900244"/>
              <a:ext cx="1044452" cy="8530"/>
            </a:xfrm>
            <a:prstGeom prst="straightConnector1">
              <a:avLst/>
            </a:prstGeom>
            <a:ln w="57150">
              <a:tailEnd type="triangle"/>
            </a:ln>
            <a:effectLst>
              <a:innerShdw blurRad="63500" dist="50800" dir="16200000">
                <a:prstClr val="black">
                  <a:alpha val="50000"/>
                </a:prstClr>
              </a:innerShdw>
            </a:effectLst>
          </p:spPr>
          <p:style>
            <a:lnRef idx="1">
              <a:schemeClr val="accent2"/>
            </a:lnRef>
            <a:fillRef idx="0">
              <a:schemeClr val="accent2"/>
            </a:fillRef>
            <a:effectRef idx="0">
              <a:schemeClr val="accent2"/>
            </a:effectRef>
            <a:fontRef idx="minor">
              <a:schemeClr val="tx1"/>
            </a:fontRef>
          </p:style>
        </p:cxnSp>
        <p:cxnSp>
          <p:nvCxnSpPr>
            <p:cNvPr id="5" name="Straight Arrow Connector 4">
              <a:extLst>
                <a:ext uri="{FF2B5EF4-FFF2-40B4-BE49-F238E27FC236}">
                  <a16:creationId xmlns:a16="http://schemas.microsoft.com/office/drawing/2014/main" id="{F4E97D25-ED34-DB6E-915D-457FE6DDE5AF}"/>
                </a:ext>
              </a:extLst>
            </p:cNvPr>
            <p:cNvCxnSpPr/>
            <p:nvPr/>
          </p:nvCxnSpPr>
          <p:spPr>
            <a:xfrm flipH="1" flipV="1">
              <a:off x="9100075" y="4582349"/>
              <a:ext cx="1044452" cy="8530"/>
            </a:xfrm>
            <a:prstGeom prst="straightConnector1">
              <a:avLst/>
            </a:prstGeom>
            <a:ln w="57150">
              <a:tailEnd type="triangle"/>
            </a:ln>
            <a:effectLst>
              <a:innerShdw blurRad="63500" dist="50800" dir="16200000">
                <a:prstClr val="black">
                  <a:alpha val="50000"/>
                </a:prstClr>
              </a:innerShdw>
            </a:effectLst>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7D628D31-BAA9-5E94-DEBB-46A8F4A108F6}"/>
                </a:ext>
              </a:extLst>
            </p:cNvPr>
            <p:cNvCxnSpPr/>
            <p:nvPr/>
          </p:nvCxnSpPr>
          <p:spPr>
            <a:xfrm flipH="1" flipV="1">
              <a:off x="9100075" y="4087744"/>
              <a:ext cx="1044452" cy="8530"/>
            </a:xfrm>
            <a:prstGeom prst="straightConnector1">
              <a:avLst/>
            </a:prstGeom>
            <a:ln w="57150">
              <a:tailEnd type="triangle"/>
            </a:ln>
            <a:effectLst>
              <a:innerShdw blurRad="63500" dist="50800" dir="16200000">
                <a:prstClr val="black">
                  <a:alpha val="50000"/>
                </a:prstClr>
              </a:innerShdw>
            </a:effectLst>
          </p:spPr>
          <p:style>
            <a:lnRef idx="1">
              <a:schemeClr val="accent2"/>
            </a:lnRef>
            <a:fillRef idx="0">
              <a:schemeClr val="accent2"/>
            </a:fillRef>
            <a:effectRef idx="0">
              <a:schemeClr val="accent2"/>
            </a:effectRef>
            <a:fontRef idx="minor">
              <a:schemeClr val="tx1"/>
            </a:fontRef>
          </p:style>
        </p:cxnSp>
      </p:grpSp>
      <p:sp>
        <p:nvSpPr>
          <p:cNvPr id="12" name="Arrow: Up 11">
            <a:hlinkClick r:id="rId4" action="ppaction://hlinksldjump"/>
            <a:extLst>
              <a:ext uri="{FF2B5EF4-FFF2-40B4-BE49-F238E27FC236}">
                <a16:creationId xmlns:a16="http://schemas.microsoft.com/office/drawing/2014/main" id="{6C8757E1-9991-C9FA-2BE5-469A168DEDC9}"/>
              </a:ext>
            </a:extLst>
          </p:cNvPr>
          <p:cNvSpPr/>
          <p:nvPr/>
        </p:nvSpPr>
        <p:spPr>
          <a:xfrm>
            <a:off x="10634532" y="434894"/>
            <a:ext cx="301326" cy="505451"/>
          </a:xfrm>
          <a:prstGeom prst="upArrow">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BE5E782E-29FC-DE88-2A40-074B25DB7E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51" y="5769807"/>
            <a:ext cx="1215571" cy="1088193"/>
          </a:xfrm>
          <a:prstGeom prst="rect">
            <a:avLst/>
          </a:prstGeom>
        </p:spPr>
      </p:pic>
      <p:grpSp>
        <p:nvGrpSpPr>
          <p:cNvPr id="14" name="Group 13">
            <a:extLst>
              <a:ext uri="{FF2B5EF4-FFF2-40B4-BE49-F238E27FC236}">
                <a16:creationId xmlns:a16="http://schemas.microsoft.com/office/drawing/2014/main" id="{60629D3F-47D2-638B-3304-BD6463FDF02E}"/>
              </a:ext>
            </a:extLst>
          </p:cNvPr>
          <p:cNvGrpSpPr/>
          <p:nvPr/>
        </p:nvGrpSpPr>
        <p:grpSpPr>
          <a:xfrm>
            <a:off x="830479" y="2470719"/>
            <a:ext cx="5121368" cy="2828812"/>
            <a:chOff x="830479" y="2470719"/>
            <a:chExt cx="5121368" cy="2828812"/>
          </a:xfrm>
        </p:grpSpPr>
        <p:sp>
          <p:nvSpPr>
            <p:cNvPr id="15" name="TextBox 14">
              <a:extLst>
                <a:ext uri="{FF2B5EF4-FFF2-40B4-BE49-F238E27FC236}">
                  <a16:creationId xmlns:a16="http://schemas.microsoft.com/office/drawing/2014/main" id="{CA325CB0-1708-042E-2FF1-A14B564A8C6B}"/>
                </a:ext>
              </a:extLst>
            </p:cNvPr>
            <p:cNvSpPr txBox="1"/>
            <p:nvPr/>
          </p:nvSpPr>
          <p:spPr>
            <a:xfrm>
              <a:off x="904087" y="2470719"/>
              <a:ext cx="5004474"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1- Data Cleaning</a:t>
              </a:r>
              <a:endParaRPr lang="ar-EG" b="1" dirty="0">
                <a:solidFill>
                  <a:schemeClr val="tx1">
                    <a:lumMod val="65000"/>
                    <a:lumOff val="35000"/>
                  </a:schemeClr>
                </a:solidFill>
                <a:latin typeface="Century Gothic" panose="020B0502020202020204" pitchFamily="34" charset="0"/>
              </a:endParaRPr>
            </a:p>
          </p:txBody>
        </p:sp>
        <p:sp>
          <p:nvSpPr>
            <p:cNvPr id="16" name="TextBox 15">
              <a:extLst>
                <a:ext uri="{FF2B5EF4-FFF2-40B4-BE49-F238E27FC236}">
                  <a16:creationId xmlns:a16="http://schemas.microsoft.com/office/drawing/2014/main" id="{EE5BCC8E-7351-AC08-691D-F9313715E74A}"/>
                </a:ext>
              </a:extLst>
            </p:cNvPr>
            <p:cNvSpPr txBox="1"/>
            <p:nvPr/>
          </p:nvSpPr>
          <p:spPr>
            <a:xfrm>
              <a:off x="830479" y="3096525"/>
              <a:ext cx="5004474"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2- Table Cutting</a:t>
              </a:r>
              <a:endParaRPr lang="ar-EG" b="1" dirty="0">
                <a:solidFill>
                  <a:schemeClr val="tx1">
                    <a:lumMod val="65000"/>
                    <a:lumOff val="35000"/>
                  </a:schemeClr>
                </a:solidFill>
                <a:latin typeface="Century Gothic" panose="020B0502020202020204" pitchFamily="34" charset="0"/>
              </a:endParaRPr>
            </a:p>
          </p:txBody>
        </p:sp>
        <p:sp>
          <p:nvSpPr>
            <p:cNvPr id="17" name="TextBox 16">
              <a:extLst>
                <a:ext uri="{FF2B5EF4-FFF2-40B4-BE49-F238E27FC236}">
                  <a16:creationId xmlns:a16="http://schemas.microsoft.com/office/drawing/2014/main" id="{D539A275-3549-4B8A-B8BA-DD5C045265DC}"/>
                </a:ext>
              </a:extLst>
            </p:cNvPr>
            <p:cNvSpPr txBox="1"/>
            <p:nvPr/>
          </p:nvSpPr>
          <p:spPr>
            <a:xfrm>
              <a:off x="947373" y="3727002"/>
              <a:ext cx="5004474" cy="369332"/>
            </a:xfrm>
            <a:prstGeom prst="rect">
              <a:avLst/>
            </a:prstGeom>
            <a:noFill/>
          </p:spPr>
          <p:txBody>
            <a:bodyPr wrap="square">
              <a:spAutoFit/>
            </a:bodyPr>
            <a:lstStyle/>
            <a:p>
              <a:pPr algn="ctr" rtl="1" fontAlgn="ctr"/>
              <a:r>
                <a:rPr lang="en-US" b="1" dirty="0">
                  <a:solidFill>
                    <a:schemeClr val="tx1">
                      <a:lumMod val="65000"/>
                      <a:lumOff val="35000"/>
                    </a:schemeClr>
                  </a:solidFill>
                  <a:latin typeface="Century Gothic" panose="020B0502020202020204" pitchFamily="34" charset="0"/>
                </a:rPr>
                <a:t>3- Create C</a:t>
              </a:r>
              <a:r>
                <a:rPr lang="en-US" altLang="en-US" b="1" dirty="0">
                  <a:solidFill>
                    <a:schemeClr val="tx1">
                      <a:lumMod val="65000"/>
                      <a:lumOff val="35000"/>
                    </a:schemeClr>
                  </a:solidFill>
                  <a:latin typeface="Century Gothic" panose="020B0502020202020204" pitchFamily="34" charset="0"/>
                </a:rPr>
                <a:t>olumn</a:t>
              </a:r>
            </a:p>
          </p:txBody>
        </p:sp>
        <p:sp>
          <p:nvSpPr>
            <p:cNvPr id="18" name="TextBox 17">
              <a:extLst>
                <a:ext uri="{FF2B5EF4-FFF2-40B4-BE49-F238E27FC236}">
                  <a16:creationId xmlns:a16="http://schemas.microsoft.com/office/drawing/2014/main" id="{6667BB94-D499-108A-A2A9-500162E7409F}"/>
                </a:ext>
              </a:extLst>
            </p:cNvPr>
            <p:cNvSpPr txBox="1"/>
            <p:nvPr/>
          </p:nvSpPr>
          <p:spPr>
            <a:xfrm>
              <a:off x="1184565" y="4328858"/>
              <a:ext cx="4723996"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4- Create Measures</a:t>
              </a:r>
              <a:endParaRPr lang="ar-EG" b="1" dirty="0">
                <a:solidFill>
                  <a:schemeClr val="tx1">
                    <a:lumMod val="65000"/>
                    <a:lumOff val="35000"/>
                  </a:schemeClr>
                </a:solidFill>
                <a:latin typeface="Century Gothic" panose="020B0502020202020204" pitchFamily="34" charset="0"/>
              </a:endParaRPr>
            </a:p>
          </p:txBody>
        </p:sp>
        <p:sp>
          <p:nvSpPr>
            <p:cNvPr id="20" name="TextBox 19">
              <a:extLst>
                <a:ext uri="{FF2B5EF4-FFF2-40B4-BE49-F238E27FC236}">
                  <a16:creationId xmlns:a16="http://schemas.microsoft.com/office/drawing/2014/main" id="{3BF0D666-A94D-DF1C-A656-80460FECC121}"/>
                </a:ext>
              </a:extLst>
            </p:cNvPr>
            <p:cNvSpPr txBox="1"/>
            <p:nvPr/>
          </p:nvSpPr>
          <p:spPr>
            <a:xfrm>
              <a:off x="1218748" y="4930199"/>
              <a:ext cx="4723996"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5- Creating relations</a:t>
              </a:r>
              <a:endParaRPr lang="ar-EG" b="1" dirty="0">
                <a:solidFill>
                  <a:schemeClr val="tx1">
                    <a:lumMod val="65000"/>
                    <a:lumOff val="35000"/>
                  </a:schemeClr>
                </a:solidFill>
                <a:latin typeface="Century Gothic" panose="020B0502020202020204" pitchFamily="34" charset="0"/>
              </a:endParaRPr>
            </a:p>
          </p:txBody>
        </p:sp>
      </p:grpSp>
    </p:spTree>
    <p:extLst>
      <p:ext uri="{BB962C8B-B14F-4D97-AF65-F5344CB8AC3E}">
        <p14:creationId xmlns:p14="http://schemas.microsoft.com/office/powerpoint/2010/main" val="99842628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08333E-7 2.59259E-6 L 0.00156 0.08634 " pathEditMode="relative" rAng="0" ptsTypes="AA">
                                      <p:cBhvr>
                                        <p:cTn id="6" dur="500" fill="hold"/>
                                        <p:tgtEl>
                                          <p:spTgt spid="8"/>
                                        </p:tgtEl>
                                        <p:attrNameLst>
                                          <p:attrName>ppt_x</p:attrName>
                                          <p:attrName>ppt_y</p:attrName>
                                        </p:attrNameLst>
                                      </p:cBhvr>
                                      <p:rCtr x="78" y="4306"/>
                                    </p:animMotion>
                                  </p:childTnLst>
                                </p:cTn>
                              </p:par>
                            </p:childTnLst>
                          </p:cTn>
                        </p:par>
                        <p:par>
                          <p:cTn id="7" fill="hold">
                            <p:stCondLst>
                              <p:cond delay="500"/>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E87B1B58-D2F6-B0FE-32A8-97BFD229D427}"/>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995156C-D93A-A320-9248-134FEB30084E}"/>
              </a:ext>
            </a:extLst>
          </p:cNvPr>
          <p:cNvSpPr/>
          <p:nvPr/>
        </p:nvSpPr>
        <p:spPr>
          <a:xfrm>
            <a:off x="6002963" y="1079538"/>
            <a:ext cx="5855207" cy="5364806"/>
          </a:xfrm>
          <a:prstGeom prst="roundRect">
            <a:avLst/>
          </a:prstGeom>
          <a:solidFill>
            <a:schemeClr val="bg1"/>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tIns="0" bIns="0" rtlCol="0" anchor="t" anchorCtr="0"/>
          <a:lstStyle/>
          <a:p>
            <a:pPr algn="r" rtl="1"/>
            <a:endParaRPr lang="en-US" sz="2400" dirty="0">
              <a:solidFill>
                <a:schemeClr val="tx1"/>
              </a:solidFill>
              <a:cs typeface="GE SS Text Light" panose="020A0503020102020204"/>
            </a:endParaRPr>
          </a:p>
        </p:txBody>
      </p:sp>
      <p:sp>
        <p:nvSpPr>
          <p:cNvPr id="7" name="Freeform: Shape 6">
            <a:extLst>
              <a:ext uri="{FF2B5EF4-FFF2-40B4-BE49-F238E27FC236}">
                <a16:creationId xmlns:a16="http://schemas.microsoft.com/office/drawing/2014/main" id="{9EDEE6F0-9974-2504-0EE0-427E21B4A64E}"/>
              </a:ext>
            </a:extLst>
          </p:cNvPr>
          <p:cNvSpPr/>
          <p:nvPr/>
        </p:nvSpPr>
        <p:spPr>
          <a:xfrm rot="10800000">
            <a:off x="605219" y="1971608"/>
            <a:ext cx="5397744" cy="3874332"/>
          </a:xfrm>
          <a:custGeom>
            <a:avLst/>
            <a:gdLst>
              <a:gd name="connsiteX0" fmla="*/ 0 w 2982350"/>
              <a:gd name="connsiteY0" fmla="*/ 0 h 4853354"/>
              <a:gd name="connsiteX1" fmla="*/ 1008042 w 2982350"/>
              <a:gd name="connsiteY1" fmla="*/ 0 h 4853354"/>
              <a:gd name="connsiteX2" fmla="*/ 1129938 w 2982350"/>
              <a:gd name="connsiteY2" fmla="*/ 0 h 4853354"/>
              <a:gd name="connsiteX3" fmla="*/ 2587479 w 2982350"/>
              <a:gd name="connsiteY3" fmla="*/ 0 h 4853354"/>
              <a:gd name="connsiteX4" fmla="*/ 2982350 w 2982350"/>
              <a:gd name="connsiteY4" fmla="*/ 394871 h 4853354"/>
              <a:gd name="connsiteX5" fmla="*/ 2982350 w 2982350"/>
              <a:gd name="connsiteY5" fmla="*/ 4458483 h 4853354"/>
              <a:gd name="connsiteX6" fmla="*/ 2587479 w 2982350"/>
              <a:gd name="connsiteY6" fmla="*/ 4853354 h 4853354"/>
              <a:gd name="connsiteX7" fmla="*/ 1129938 w 2982350"/>
              <a:gd name="connsiteY7" fmla="*/ 4853354 h 4853354"/>
              <a:gd name="connsiteX8" fmla="*/ 1008042 w 2982350"/>
              <a:gd name="connsiteY8" fmla="*/ 4853354 h 4853354"/>
              <a:gd name="connsiteX9" fmla="*/ 0 w 2982350"/>
              <a:gd name="connsiteY9" fmla="*/ 4853354 h 485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82350" h="4853354">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chemeClr val="bg1">
              <a:lumMod val="8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marL="0" algn="ctr" rtl="1" eaLnBrk="1" fontAlgn="ctr" latinLnBrk="0" hangingPunct="1">
              <a:spcBef>
                <a:spcPts val="0"/>
              </a:spcBef>
              <a:spcAft>
                <a:spcPts val="0"/>
              </a:spcAft>
            </a:pPr>
            <a:endParaRPr lang="en-US" sz="1800" b="0" i="0" u="none" strike="noStrike" dirty="0">
              <a:solidFill>
                <a:schemeClr val="tx1">
                  <a:lumMod val="65000"/>
                  <a:lumOff val="35000"/>
                </a:schemeClr>
              </a:solidFill>
              <a:effectLst/>
              <a:latin typeface="Arial" panose="020B0604020202020204" pitchFamily="34" charset="0"/>
            </a:endParaRPr>
          </a:p>
          <a:p>
            <a:pPr marR="0" indent="0" algn="ctr" rtl="1" fontAlgn="ctr"/>
            <a:endParaRPr lang="en-US" b="1" dirty="0">
              <a:solidFill>
                <a:schemeClr val="tx1">
                  <a:lumMod val="65000"/>
                  <a:lumOff val="35000"/>
                </a:schemeClr>
              </a:solidFill>
              <a:latin typeface="Century Gothic" panose="020B0502020202020204" pitchFamily="34" charset="0"/>
            </a:endParaRPr>
          </a:p>
        </p:txBody>
      </p:sp>
      <p:grpSp>
        <p:nvGrpSpPr>
          <p:cNvPr id="8" name="Group 7">
            <a:extLst>
              <a:ext uri="{FF2B5EF4-FFF2-40B4-BE49-F238E27FC236}">
                <a16:creationId xmlns:a16="http://schemas.microsoft.com/office/drawing/2014/main" id="{FDC49294-D176-4191-8C6D-958BF2608216}"/>
              </a:ext>
            </a:extLst>
          </p:cNvPr>
          <p:cNvGrpSpPr/>
          <p:nvPr/>
        </p:nvGrpSpPr>
        <p:grpSpPr>
          <a:xfrm rot="10800000" flipH="1">
            <a:off x="801853" y="3343582"/>
            <a:ext cx="5208942" cy="1153910"/>
            <a:chOff x="1079059" y="2228500"/>
            <a:chExt cx="2072633" cy="1312681"/>
          </a:xfrm>
        </p:grpSpPr>
        <p:sp>
          <p:nvSpPr>
            <p:cNvPr id="9" name="Freeform: Shape 8">
              <a:extLst>
                <a:ext uri="{FF2B5EF4-FFF2-40B4-BE49-F238E27FC236}">
                  <a16:creationId xmlns:a16="http://schemas.microsoft.com/office/drawing/2014/main" id="{3F8FF028-3D57-5BC9-BEDD-1C5B258087A8}"/>
                </a:ext>
              </a:extLst>
            </p:cNvPr>
            <p:cNvSpPr/>
            <p:nvPr/>
          </p:nvSpPr>
          <p:spPr>
            <a:xfrm>
              <a:off x="2897090" y="2228500"/>
              <a:ext cx="254602" cy="254597"/>
            </a:xfrm>
            <a:custGeom>
              <a:avLst/>
              <a:gdLst>
                <a:gd name="connsiteX0" fmla="*/ 432555 w 432555"/>
                <a:gd name="connsiteY0" fmla="*/ 0 h 432546"/>
                <a:gd name="connsiteX1" fmla="*/ 432555 w 432555"/>
                <a:gd name="connsiteY1" fmla="*/ 432546 h 432546"/>
                <a:gd name="connsiteX2" fmla="*/ 0 w 432555"/>
                <a:gd name="connsiteY2" fmla="*/ 432546 h 432546"/>
                <a:gd name="connsiteX3" fmla="*/ 423768 w 432555"/>
                <a:gd name="connsiteY3" fmla="*/ 87165 h 432546"/>
              </a:gdLst>
              <a:ahLst/>
              <a:cxnLst>
                <a:cxn ang="0">
                  <a:pos x="connsiteX0" y="connsiteY0"/>
                </a:cxn>
                <a:cxn ang="0">
                  <a:pos x="connsiteX1" y="connsiteY1"/>
                </a:cxn>
                <a:cxn ang="0">
                  <a:pos x="connsiteX2" y="connsiteY2"/>
                </a:cxn>
                <a:cxn ang="0">
                  <a:pos x="connsiteX3" y="connsiteY3"/>
                </a:cxn>
              </a:cxnLst>
              <a:rect l="l" t="t" r="r" b="b"/>
              <a:pathLst>
                <a:path w="432555" h="432546">
                  <a:moveTo>
                    <a:pt x="432555" y="0"/>
                  </a:moveTo>
                  <a:lnTo>
                    <a:pt x="432555" y="432546"/>
                  </a:lnTo>
                  <a:lnTo>
                    <a:pt x="0" y="432546"/>
                  </a:lnTo>
                  <a:cubicBezTo>
                    <a:pt x="209032" y="432546"/>
                    <a:pt x="383434" y="284274"/>
                    <a:pt x="423768" y="87165"/>
                  </a:cubicBezTo>
                  <a:close/>
                </a:path>
              </a:pathLst>
            </a:custGeom>
            <a:solidFill>
              <a:srgbClr val="FFFFFF"/>
            </a:solidFill>
            <a:ln w="12700">
              <a:miter lim="400000"/>
            </a:ln>
            <a:effectLst/>
          </p:spPr>
          <p:txBody>
            <a:bodyPr wrap="square" lIns="50800" tIns="50800" rIns="50800" bIns="508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3200" baseline="0">
                  <a:solidFill>
                    <a:srgbClr val="FFFFFF"/>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FFFFFF"/>
                </a:solidFill>
                <a:effectLst/>
                <a:uLnTx/>
                <a:uFillTx/>
                <a:latin typeface="Helvetica Light"/>
                <a:sym typeface="Helvetica Light"/>
              </a:endParaRPr>
            </a:p>
          </p:txBody>
        </p:sp>
        <p:sp>
          <p:nvSpPr>
            <p:cNvPr id="19" name="Rounded Rectangle">
              <a:extLst>
                <a:ext uri="{FF2B5EF4-FFF2-40B4-BE49-F238E27FC236}">
                  <a16:creationId xmlns:a16="http://schemas.microsoft.com/office/drawing/2014/main" id="{32DBA67B-16DB-6521-5090-74C46F6EC944}"/>
                </a:ext>
              </a:extLst>
            </p:cNvPr>
            <p:cNvSpPr/>
            <p:nvPr/>
          </p:nvSpPr>
          <p:spPr>
            <a:xfrm rot="16200000">
              <a:off x="1713633" y="1848524"/>
              <a:ext cx="803485" cy="2072633"/>
            </a:xfrm>
            <a:prstGeom prst="round2SameRect">
              <a:avLst>
                <a:gd name="adj1" fmla="val 50000"/>
                <a:gd name="adj2" fmla="val 0"/>
              </a:avLst>
            </a:prstGeom>
            <a:solidFill>
              <a:srgbClr val="FFFFFF"/>
            </a:solidFill>
            <a:ln w="12700">
              <a:miter lim="400000"/>
            </a:ln>
            <a:effectLst/>
          </p:spPr>
          <p:txBody>
            <a:bodyPr lIns="50800" tIns="50800" rIns="50800" bIns="50800" anchor="ctr"/>
            <a:lstStyle/>
            <a:p>
              <a:pPr marL="0" marR="0" lvl="0" indent="0" algn="ctr" defTabSz="914400" rtl="0" eaLnBrk="1" fontAlgn="auto" latinLnBrk="0" hangingPunct="1">
                <a:lnSpc>
                  <a:spcPct val="100000"/>
                </a:lnSpc>
                <a:spcBef>
                  <a:spcPts val="0"/>
                </a:spcBef>
                <a:spcAft>
                  <a:spcPts val="0"/>
                </a:spcAft>
                <a:buClrTx/>
                <a:buSzTx/>
                <a:buFontTx/>
                <a:buNone/>
                <a:tabLst/>
                <a:defRPr sz="3200" baseline="0">
                  <a:solidFill>
                    <a:srgbClr val="FFFFFF"/>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FFFFFF"/>
                </a:solidFill>
                <a:effectLst/>
                <a:uLnTx/>
                <a:uFillTx/>
                <a:latin typeface="Helvetica Light"/>
                <a:sym typeface="Helvetica Light"/>
              </a:endParaRPr>
            </a:p>
          </p:txBody>
        </p:sp>
        <p:sp>
          <p:nvSpPr>
            <p:cNvPr id="21" name="Freeform: Shape 20">
              <a:extLst>
                <a:ext uri="{FF2B5EF4-FFF2-40B4-BE49-F238E27FC236}">
                  <a16:creationId xmlns:a16="http://schemas.microsoft.com/office/drawing/2014/main" id="{0364C0CE-5943-E421-C50B-610C22ADD354}"/>
                </a:ext>
              </a:extLst>
            </p:cNvPr>
            <p:cNvSpPr/>
            <p:nvPr/>
          </p:nvSpPr>
          <p:spPr>
            <a:xfrm flipV="1">
              <a:off x="2897090" y="3286584"/>
              <a:ext cx="254602" cy="254597"/>
            </a:xfrm>
            <a:custGeom>
              <a:avLst/>
              <a:gdLst>
                <a:gd name="connsiteX0" fmla="*/ 432555 w 432555"/>
                <a:gd name="connsiteY0" fmla="*/ 0 h 432546"/>
                <a:gd name="connsiteX1" fmla="*/ 432555 w 432555"/>
                <a:gd name="connsiteY1" fmla="*/ 432546 h 432546"/>
                <a:gd name="connsiteX2" fmla="*/ 0 w 432555"/>
                <a:gd name="connsiteY2" fmla="*/ 432546 h 432546"/>
                <a:gd name="connsiteX3" fmla="*/ 423768 w 432555"/>
                <a:gd name="connsiteY3" fmla="*/ 87165 h 432546"/>
              </a:gdLst>
              <a:ahLst/>
              <a:cxnLst>
                <a:cxn ang="0">
                  <a:pos x="connsiteX0" y="connsiteY0"/>
                </a:cxn>
                <a:cxn ang="0">
                  <a:pos x="connsiteX1" y="connsiteY1"/>
                </a:cxn>
                <a:cxn ang="0">
                  <a:pos x="connsiteX2" y="connsiteY2"/>
                </a:cxn>
                <a:cxn ang="0">
                  <a:pos x="connsiteX3" y="connsiteY3"/>
                </a:cxn>
              </a:cxnLst>
              <a:rect l="l" t="t" r="r" b="b"/>
              <a:pathLst>
                <a:path w="432555" h="432546">
                  <a:moveTo>
                    <a:pt x="432555" y="0"/>
                  </a:moveTo>
                  <a:lnTo>
                    <a:pt x="432555" y="432546"/>
                  </a:lnTo>
                  <a:lnTo>
                    <a:pt x="0" y="432546"/>
                  </a:lnTo>
                  <a:cubicBezTo>
                    <a:pt x="209032" y="432546"/>
                    <a:pt x="383434" y="284274"/>
                    <a:pt x="423768" y="87165"/>
                  </a:cubicBezTo>
                  <a:close/>
                </a:path>
              </a:pathLst>
            </a:custGeom>
            <a:solidFill>
              <a:srgbClr val="FFFFFF"/>
            </a:solidFill>
            <a:ln w="12700">
              <a:miter lim="400000"/>
            </a:ln>
            <a:effectLst/>
          </p:spPr>
          <p:txBody>
            <a:bodyPr wrap="square" lIns="50800" tIns="50800" rIns="50800" bIns="508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3200" baseline="0">
                  <a:solidFill>
                    <a:srgbClr val="FFFFFF"/>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FFFFFF"/>
                </a:solidFill>
                <a:effectLst/>
                <a:uLnTx/>
                <a:uFillTx/>
                <a:latin typeface="Helvetica Light"/>
                <a:sym typeface="Helvetica Light"/>
              </a:endParaRPr>
            </a:p>
          </p:txBody>
        </p:sp>
      </p:grpSp>
      <p:sp>
        <p:nvSpPr>
          <p:cNvPr id="3" name="Rectangle: Rounded Corners 2">
            <a:extLst>
              <a:ext uri="{FF2B5EF4-FFF2-40B4-BE49-F238E27FC236}">
                <a16:creationId xmlns:a16="http://schemas.microsoft.com/office/drawing/2014/main" id="{4F28189C-D0B9-2D83-CC00-C6845E041342}"/>
              </a:ext>
            </a:extLst>
          </p:cNvPr>
          <p:cNvSpPr/>
          <p:nvPr/>
        </p:nvSpPr>
        <p:spPr>
          <a:xfrm>
            <a:off x="508000" y="364063"/>
            <a:ext cx="10825102"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l">
              <a:buFont typeface="Wingdings" panose="05000000000000000000" pitchFamily="2" charset="2"/>
              <a:buChar char="§"/>
              <a:defRPr/>
            </a:pP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2" action="ppaction://hlinksldjump">
                  <a:extLst>
                    <a:ext uri="{A12FA001-AC4F-418D-AE19-62706E023703}">
                      <ahyp:hlinkClr xmlns:ahyp="http://schemas.microsoft.com/office/drawing/2018/hyperlinkcolor" val="tx"/>
                    </a:ext>
                  </a:extLst>
                </a:hlinkClick>
              </a:rPr>
              <a:t>Project</a:t>
            </a:r>
            <a:r>
              <a:rPr lang="en-US" sz="2000" dirty="0">
                <a:solidFill>
                  <a:srgbClr val="7030A0"/>
                </a:solidFill>
                <a:latin typeface="Calibri" panose="020F0502020204030204" pitchFamily="34" charset="0"/>
                <a:cs typeface="GE SS Text Light" panose="020A0503020102020204" pitchFamily="18" charset="-78"/>
                <a:hlinkClick r:id="rId2" action="ppaction://hlinksldjump"/>
              </a:rPr>
              <a:t> </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2" action="ppaction://hlinksldjump">
                  <a:extLst>
                    <a:ext uri="{A12FA001-AC4F-418D-AE19-62706E023703}">
                      <ahyp:hlinkClr xmlns:ahyp="http://schemas.microsoft.com/office/drawing/2018/hyperlinkcolor" val="tx"/>
                    </a:ext>
                  </a:extLst>
                </a:hlinkClick>
              </a:rPr>
              <a:t>Building</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rPr>
              <a:t>: 1- Data Cleaning &amp; modeling</a:t>
            </a:r>
            <a:endParaRPr lang="ar-EG"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endParaRPr>
          </a:p>
        </p:txBody>
      </p:sp>
      <p:pic>
        <p:nvPicPr>
          <p:cNvPr id="2" name="Picture 1">
            <a:extLst>
              <a:ext uri="{FF2B5EF4-FFF2-40B4-BE49-F238E27FC236}">
                <a16:creationId xmlns:a16="http://schemas.microsoft.com/office/drawing/2014/main" id="{FC5343F7-9029-D1DE-2EF9-4D99B293F48D}"/>
              </a:ext>
            </a:extLst>
          </p:cNvPr>
          <p:cNvPicPr>
            <a:picLocks noChangeAspect="1"/>
          </p:cNvPicPr>
          <p:nvPr/>
        </p:nvPicPr>
        <p:blipFill rotWithShape="1">
          <a:blip r:embed="rId3"/>
          <a:srcRect l="69209" t="20817" r="6139" b="9760"/>
          <a:stretch/>
        </p:blipFill>
        <p:spPr>
          <a:xfrm>
            <a:off x="7602257" y="1248787"/>
            <a:ext cx="2969780" cy="4702150"/>
          </a:xfrm>
          <a:prstGeom prst="roundRect">
            <a:avLst>
              <a:gd name="adj" fmla="val 16667"/>
            </a:avLst>
          </a:prstGeom>
          <a:ln>
            <a:noFill/>
          </a:ln>
          <a:effectLst>
            <a:outerShdw blurRad="50800" dist="38100" dir="2700000" algn="t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4" name="Arrow: Up 3">
            <a:hlinkClick r:id="rId4" action="ppaction://hlinksldjump"/>
            <a:extLst>
              <a:ext uri="{FF2B5EF4-FFF2-40B4-BE49-F238E27FC236}">
                <a16:creationId xmlns:a16="http://schemas.microsoft.com/office/drawing/2014/main" id="{3E242BA2-B223-8EC9-3877-39FAA2B281BF}"/>
              </a:ext>
            </a:extLst>
          </p:cNvPr>
          <p:cNvSpPr/>
          <p:nvPr/>
        </p:nvSpPr>
        <p:spPr>
          <a:xfrm>
            <a:off x="10634532" y="434894"/>
            <a:ext cx="301326" cy="505451"/>
          </a:xfrm>
          <a:prstGeom prst="upArrow">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3E5A016-E582-B9A6-8E0D-A43E70C093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151" y="5769807"/>
            <a:ext cx="1215571" cy="1088193"/>
          </a:xfrm>
          <a:prstGeom prst="rect">
            <a:avLst/>
          </a:prstGeom>
        </p:spPr>
      </p:pic>
      <p:grpSp>
        <p:nvGrpSpPr>
          <p:cNvPr id="11" name="Group 10">
            <a:extLst>
              <a:ext uri="{FF2B5EF4-FFF2-40B4-BE49-F238E27FC236}">
                <a16:creationId xmlns:a16="http://schemas.microsoft.com/office/drawing/2014/main" id="{3B823BF0-6AED-1213-C9B2-45373761BEAC}"/>
              </a:ext>
            </a:extLst>
          </p:cNvPr>
          <p:cNvGrpSpPr/>
          <p:nvPr/>
        </p:nvGrpSpPr>
        <p:grpSpPr>
          <a:xfrm>
            <a:off x="830479" y="2470719"/>
            <a:ext cx="5121368" cy="2828812"/>
            <a:chOff x="830479" y="2470719"/>
            <a:chExt cx="5121368" cy="2828812"/>
          </a:xfrm>
        </p:grpSpPr>
        <p:sp>
          <p:nvSpPr>
            <p:cNvPr id="12" name="TextBox 11">
              <a:extLst>
                <a:ext uri="{FF2B5EF4-FFF2-40B4-BE49-F238E27FC236}">
                  <a16:creationId xmlns:a16="http://schemas.microsoft.com/office/drawing/2014/main" id="{CF10E16A-A34B-96F4-FC4A-D031B0CE5615}"/>
                </a:ext>
              </a:extLst>
            </p:cNvPr>
            <p:cNvSpPr txBox="1"/>
            <p:nvPr/>
          </p:nvSpPr>
          <p:spPr>
            <a:xfrm>
              <a:off x="904087" y="2470719"/>
              <a:ext cx="5004474"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1- Data Cleaning</a:t>
              </a:r>
              <a:endParaRPr lang="ar-EG" b="1" dirty="0">
                <a:solidFill>
                  <a:schemeClr val="tx1">
                    <a:lumMod val="65000"/>
                    <a:lumOff val="35000"/>
                  </a:schemeClr>
                </a:solidFill>
                <a:latin typeface="Century Gothic" panose="020B0502020202020204" pitchFamily="34" charset="0"/>
              </a:endParaRPr>
            </a:p>
          </p:txBody>
        </p:sp>
        <p:sp>
          <p:nvSpPr>
            <p:cNvPr id="13" name="TextBox 12">
              <a:extLst>
                <a:ext uri="{FF2B5EF4-FFF2-40B4-BE49-F238E27FC236}">
                  <a16:creationId xmlns:a16="http://schemas.microsoft.com/office/drawing/2014/main" id="{D2675341-7506-7469-C700-0EB59CA6681F}"/>
                </a:ext>
              </a:extLst>
            </p:cNvPr>
            <p:cNvSpPr txBox="1"/>
            <p:nvPr/>
          </p:nvSpPr>
          <p:spPr>
            <a:xfrm>
              <a:off x="830479" y="3096525"/>
              <a:ext cx="5004474"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2- Table Cutting</a:t>
              </a:r>
              <a:endParaRPr lang="ar-EG" b="1" dirty="0">
                <a:solidFill>
                  <a:schemeClr val="tx1">
                    <a:lumMod val="65000"/>
                    <a:lumOff val="35000"/>
                  </a:schemeClr>
                </a:solidFill>
                <a:latin typeface="Century Gothic" panose="020B0502020202020204" pitchFamily="34" charset="0"/>
              </a:endParaRPr>
            </a:p>
          </p:txBody>
        </p:sp>
        <p:sp>
          <p:nvSpPr>
            <p:cNvPr id="14" name="TextBox 13">
              <a:extLst>
                <a:ext uri="{FF2B5EF4-FFF2-40B4-BE49-F238E27FC236}">
                  <a16:creationId xmlns:a16="http://schemas.microsoft.com/office/drawing/2014/main" id="{FD03C84A-5A0E-C2AF-AEC9-677CD8B7CE1C}"/>
                </a:ext>
              </a:extLst>
            </p:cNvPr>
            <p:cNvSpPr txBox="1"/>
            <p:nvPr/>
          </p:nvSpPr>
          <p:spPr>
            <a:xfrm>
              <a:off x="947373" y="3727002"/>
              <a:ext cx="5004474" cy="369332"/>
            </a:xfrm>
            <a:prstGeom prst="rect">
              <a:avLst/>
            </a:prstGeom>
            <a:noFill/>
          </p:spPr>
          <p:txBody>
            <a:bodyPr wrap="square">
              <a:spAutoFit/>
            </a:bodyPr>
            <a:lstStyle/>
            <a:p>
              <a:pPr algn="ctr" rtl="1" fontAlgn="ctr"/>
              <a:r>
                <a:rPr lang="en-US" b="1" dirty="0">
                  <a:solidFill>
                    <a:schemeClr val="tx1">
                      <a:lumMod val="65000"/>
                      <a:lumOff val="35000"/>
                    </a:schemeClr>
                  </a:solidFill>
                  <a:latin typeface="Century Gothic" panose="020B0502020202020204" pitchFamily="34" charset="0"/>
                </a:rPr>
                <a:t>3- Create C</a:t>
              </a:r>
              <a:r>
                <a:rPr lang="en-US" altLang="en-US" b="1" dirty="0">
                  <a:solidFill>
                    <a:schemeClr val="tx1">
                      <a:lumMod val="65000"/>
                      <a:lumOff val="35000"/>
                    </a:schemeClr>
                  </a:solidFill>
                  <a:latin typeface="Century Gothic" panose="020B0502020202020204" pitchFamily="34" charset="0"/>
                </a:rPr>
                <a:t>olumn</a:t>
              </a:r>
            </a:p>
          </p:txBody>
        </p:sp>
        <p:sp>
          <p:nvSpPr>
            <p:cNvPr id="15" name="TextBox 14">
              <a:extLst>
                <a:ext uri="{FF2B5EF4-FFF2-40B4-BE49-F238E27FC236}">
                  <a16:creationId xmlns:a16="http://schemas.microsoft.com/office/drawing/2014/main" id="{B352225E-8643-5EC9-C8CF-02D57A292ECD}"/>
                </a:ext>
              </a:extLst>
            </p:cNvPr>
            <p:cNvSpPr txBox="1"/>
            <p:nvPr/>
          </p:nvSpPr>
          <p:spPr>
            <a:xfrm>
              <a:off x="1184565" y="4328858"/>
              <a:ext cx="4723996"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4- Create Measures</a:t>
              </a:r>
              <a:endParaRPr lang="ar-EG" b="1" dirty="0">
                <a:solidFill>
                  <a:schemeClr val="tx1">
                    <a:lumMod val="65000"/>
                    <a:lumOff val="35000"/>
                  </a:schemeClr>
                </a:solidFill>
                <a:latin typeface="Century Gothic" panose="020B0502020202020204" pitchFamily="34" charset="0"/>
              </a:endParaRPr>
            </a:p>
          </p:txBody>
        </p:sp>
        <p:sp>
          <p:nvSpPr>
            <p:cNvPr id="16" name="TextBox 15">
              <a:extLst>
                <a:ext uri="{FF2B5EF4-FFF2-40B4-BE49-F238E27FC236}">
                  <a16:creationId xmlns:a16="http://schemas.microsoft.com/office/drawing/2014/main" id="{8E29BCFB-A8BE-BE66-F492-155CF26A802F}"/>
                </a:ext>
              </a:extLst>
            </p:cNvPr>
            <p:cNvSpPr txBox="1"/>
            <p:nvPr/>
          </p:nvSpPr>
          <p:spPr>
            <a:xfrm>
              <a:off x="1218748" y="4930199"/>
              <a:ext cx="4723996"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5- Creating relations</a:t>
              </a:r>
              <a:endParaRPr lang="ar-EG" b="1" dirty="0">
                <a:solidFill>
                  <a:schemeClr val="tx1">
                    <a:lumMod val="65000"/>
                    <a:lumOff val="35000"/>
                  </a:schemeClr>
                </a:solidFill>
                <a:latin typeface="Century Gothic" panose="020B0502020202020204" pitchFamily="34" charset="0"/>
              </a:endParaRPr>
            </a:p>
          </p:txBody>
        </p:sp>
      </p:grpSp>
    </p:spTree>
    <p:extLst>
      <p:ext uri="{BB962C8B-B14F-4D97-AF65-F5344CB8AC3E}">
        <p14:creationId xmlns:p14="http://schemas.microsoft.com/office/powerpoint/2010/main" val="15461793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3.125E-6 2.22222E-6 L -0.00039 0.09444 " pathEditMode="relative" rAng="0" ptsTypes="AA">
                                      <p:cBhvr>
                                        <p:cTn id="6" dur="500" fill="hold"/>
                                        <p:tgtEl>
                                          <p:spTgt spid="8"/>
                                        </p:tgtEl>
                                        <p:attrNameLst>
                                          <p:attrName>ppt_x</p:attrName>
                                          <p:attrName>ppt_y</p:attrName>
                                        </p:attrNameLst>
                                      </p:cBhvr>
                                      <p:rCtr x="-26" y="4722"/>
                                    </p:animMotion>
                                  </p:childTnLst>
                                </p:cTn>
                              </p:par>
                            </p:childTnLst>
                          </p:cTn>
                        </p:par>
                        <p:par>
                          <p:cTn id="7" fill="hold">
                            <p:stCondLst>
                              <p:cond delay="500"/>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D4E4733D-936E-1177-4693-EBC55E5B3991}"/>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96C4F69-F750-A48E-8A01-1106E2E50619}"/>
              </a:ext>
            </a:extLst>
          </p:cNvPr>
          <p:cNvSpPr/>
          <p:nvPr/>
        </p:nvSpPr>
        <p:spPr>
          <a:xfrm>
            <a:off x="6002963" y="1079538"/>
            <a:ext cx="5855207" cy="5364806"/>
          </a:xfrm>
          <a:prstGeom prst="roundRect">
            <a:avLst/>
          </a:prstGeom>
          <a:solidFill>
            <a:schemeClr val="bg1"/>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tIns="0" bIns="0" rtlCol="0" anchor="t" anchorCtr="0"/>
          <a:lstStyle/>
          <a:p>
            <a:pPr algn="r" rtl="1"/>
            <a:endParaRPr lang="en-US" sz="2400" dirty="0">
              <a:solidFill>
                <a:schemeClr val="tx1"/>
              </a:solidFill>
              <a:cs typeface="GE SS Text Light" panose="020A0503020102020204"/>
            </a:endParaRPr>
          </a:p>
        </p:txBody>
      </p:sp>
      <p:sp>
        <p:nvSpPr>
          <p:cNvPr id="7" name="Freeform: Shape 6">
            <a:extLst>
              <a:ext uri="{FF2B5EF4-FFF2-40B4-BE49-F238E27FC236}">
                <a16:creationId xmlns:a16="http://schemas.microsoft.com/office/drawing/2014/main" id="{E82A7405-76FC-C478-30CB-A45AF758993A}"/>
              </a:ext>
            </a:extLst>
          </p:cNvPr>
          <p:cNvSpPr/>
          <p:nvPr/>
        </p:nvSpPr>
        <p:spPr>
          <a:xfrm rot="10800000">
            <a:off x="605219" y="1971608"/>
            <a:ext cx="5397744" cy="3874332"/>
          </a:xfrm>
          <a:custGeom>
            <a:avLst/>
            <a:gdLst>
              <a:gd name="connsiteX0" fmla="*/ 0 w 2982350"/>
              <a:gd name="connsiteY0" fmla="*/ 0 h 4853354"/>
              <a:gd name="connsiteX1" fmla="*/ 1008042 w 2982350"/>
              <a:gd name="connsiteY1" fmla="*/ 0 h 4853354"/>
              <a:gd name="connsiteX2" fmla="*/ 1129938 w 2982350"/>
              <a:gd name="connsiteY2" fmla="*/ 0 h 4853354"/>
              <a:gd name="connsiteX3" fmla="*/ 2587479 w 2982350"/>
              <a:gd name="connsiteY3" fmla="*/ 0 h 4853354"/>
              <a:gd name="connsiteX4" fmla="*/ 2982350 w 2982350"/>
              <a:gd name="connsiteY4" fmla="*/ 394871 h 4853354"/>
              <a:gd name="connsiteX5" fmla="*/ 2982350 w 2982350"/>
              <a:gd name="connsiteY5" fmla="*/ 4458483 h 4853354"/>
              <a:gd name="connsiteX6" fmla="*/ 2587479 w 2982350"/>
              <a:gd name="connsiteY6" fmla="*/ 4853354 h 4853354"/>
              <a:gd name="connsiteX7" fmla="*/ 1129938 w 2982350"/>
              <a:gd name="connsiteY7" fmla="*/ 4853354 h 4853354"/>
              <a:gd name="connsiteX8" fmla="*/ 1008042 w 2982350"/>
              <a:gd name="connsiteY8" fmla="*/ 4853354 h 4853354"/>
              <a:gd name="connsiteX9" fmla="*/ 0 w 2982350"/>
              <a:gd name="connsiteY9" fmla="*/ 4853354 h 4853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82350" h="4853354">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chemeClr val="bg1">
              <a:lumMod val="85000"/>
            </a:schemeClr>
          </a:solidFill>
          <a:ln>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marL="0" algn="ctr" rtl="1" eaLnBrk="1" fontAlgn="ctr" latinLnBrk="0" hangingPunct="1">
              <a:spcBef>
                <a:spcPts val="0"/>
              </a:spcBef>
              <a:spcAft>
                <a:spcPts val="0"/>
              </a:spcAft>
            </a:pPr>
            <a:endParaRPr lang="en-US" sz="1800" b="0" i="0" u="none" strike="noStrike" dirty="0">
              <a:solidFill>
                <a:schemeClr val="tx1">
                  <a:lumMod val="65000"/>
                  <a:lumOff val="35000"/>
                </a:schemeClr>
              </a:solidFill>
              <a:effectLst/>
              <a:latin typeface="Arial" panose="020B0604020202020204" pitchFamily="34" charset="0"/>
            </a:endParaRPr>
          </a:p>
          <a:p>
            <a:pPr marR="0" indent="0" algn="ctr" rtl="1" fontAlgn="ctr"/>
            <a:endParaRPr lang="en-US" b="1" dirty="0">
              <a:solidFill>
                <a:schemeClr val="tx1">
                  <a:lumMod val="65000"/>
                  <a:lumOff val="35000"/>
                </a:schemeClr>
              </a:solidFill>
              <a:latin typeface="Century Gothic" panose="020B0502020202020204" pitchFamily="34" charset="0"/>
            </a:endParaRPr>
          </a:p>
        </p:txBody>
      </p:sp>
      <p:grpSp>
        <p:nvGrpSpPr>
          <p:cNvPr id="8" name="Group 7">
            <a:extLst>
              <a:ext uri="{FF2B5EF4-FFF2-40B4-BE49-F238E27FC236}">
                <a16:creationId xmlns:a16="http://schemas.microsoft.com/office/drawing/2014/main" id="{78140076-32D4-B1AA-3392-C9A073BFCAC2}"/>
              </a:ext>
            </a:extLst>
          </p:cNvPr>
          <p:cNvGrpSpPr/>
          <p:nvPr/>
        </p:nvGrpSpPr>
        <p:grpSpPr>
          <a:xfrm rot="10800000" flipH="1">
            <a:off x="801853" y="3953178"/>
            <a:ext cx="5208942" cy="1153910"/>
            <a:chOff x="1079059" y="2228500"/>
            <a:chExt cx="2072633" cy="1312681"/>
          </a:xfrm>
        </p:grpSpPr>
        <p:sp>
          <p:nvSpPr>
            <p:cNvPr id="9" name="Freeform: Shape 8">
              <a:extLst>
                <a:ext uri="{FF2B5EF4-FFF2-40B4-BE49-F238E27FC236}">
                  <a16:creationId xmlns:a16="http://schemas.microsoft.com/office/drawing/2014/main" id="{AFEF003D-DD35-4008-7660-13A205464AC8}"/>
                </a:ext>
              </a:extLst>
            </p:cNvPr>
            <p:cNvSpPr/>
            <p:nvPr/>
          </p:nvSpPr>
          <p:spPr>
            <a:xfrm>
              <a:off x="2897090" y="2228500"/>
              <a:ext cx="254602" cy="254597"/>
            </a:xfrm>
            <a:custGeom>
              <a:avLst/>
              <a:gdLst>
                <a:gd name="connsiteX0" fmla="*/ 432555 w 432555"/>
                <a:gd name="connsiteY0" fmla="*/ 0 h 432546"/>
                <a:gd name="connsiteX1" fmla="*/ 432555 w 432555"/>
                <a:gd name="connsiteY1" fmla="*/ 432546 h 432546"/>
                <a:gd name="connsiteX2" fmla="*/ 0 w 432555"/>
                <a:gd name="connsiteY2" fmla="*/ 432546 h 432546"/>
                <a:gd name="connsiteX3" fmla="*/ 423768 w 432555"/>
                <a:gd name="connsiteY3" fmla="*/ 87165 h 432546"/>
              </a:gdLst>
              <a:ahLst/>
              <a:cxnLst>
                <a:cxn ang="0">
                  <a:pos x="connsiteX0" y="connsiteY0"/>
                </a:cxn>
                <a:cxn ang="0">
                  <a:pos x="connsiteX1" y="connsiteY1"/>
                </a:cxn>
                <a:cxn ang="0">
                  <a:pos x="connsiteX2" y="connsiteY2"/>
                </a:cxn>
                <a:cxn ang="0">
                  <a:pos x="connsiteX3" y="connsiteY3"/>
                </a:cxn>
              </a:cxnLst>
              <a:rect l="l" t="t" r="r" b="b"/>
              <a:pathLst>
                <a:path w="432555" h="432546">
                  <a:moveTo>
                    <a:pt x="432555" y="0"/>
                  </a:moveTo>
                  <a:lnTo>
                    <a:pt x="432555" y="432546"/>
                  </a:lnTo>
                  <a:lnTo>
                    <a:pt x="0" y="432546"/>
                  </a:lnTo>
                  <a:cubicBezTo>
                    <a:pt x="209032" y="432546"/>
                    <a:pt x="383434" y="284274"/>
                    <a:pt x="423768" y="87165"/>
                  </a:cubicBezTo>
                  <a:close/>
                </a:path>
              </a:pathLst>
            </a:custGeom>
            <a:solidFill>
              <a:srgbClr val="FFFFFF"/>
            </a:solidFill>
            <a:ln w="12700">
              <a:miter lim="400000"/>
            </a:ln>
            <a:effectLst/>
          </p:spPr>
          <p:txBody>
            <a:bodyPr wrap="square" lIns="50800" tIns="50800" rIns="50800" bIns="508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3200" baseline="0">
                  <a:solidFill>
                    <a:srgbClr val="FFFFFF"/>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FFFFFF"/>
                </a:solidFill>
                <a:effectLst/>
                <a:uLnTx/>
                <a:uFillTx/>
                <a:latin typeface="Helvetica Light"/>
                <a:sym typeface="Helvetica Light"/>
              </a:endParaRPr>
            </a:p>
          </p:txBody>
        </p:sp>
        <p:sp>
          <p:nvSpPr>
            <p:cNvPr id="19" name="Rounded Rectangle">
              <a:extLst>
                <a:ext uri="{FF2B5EF4-FFF2-40B4-BE49-F238E27FC236}">
                  <a16:creationId xmlns:a16="http://schemas.microsoft.com/office/drawing/2014/main" id="{28DFE97A-7727-B56A-4934-41356F88CE48}"/>
                </a:ext>
              </a:extLst>
            </p:cNvPr>
            <p:cNvSpPr/>
            <p:nvPr/>
          </p:nvSpPr>
          <p:spPr>
            <a:xfrm rot="16200000">
              <a:off x="1713633" y="1848524"/>
              <a:ext cx="803485" cy="2072633"/>
            </a:xfrm>
            <a:prstGeom prst="round2SameRect">
              <a:avLst>
                <a:gd name="adj1" fmla="val 50000"/>
                <a:gd name="adj2" fmla="val 0"/>
              </a:avLst>
            </a:prstGeom>
            <a:solidFill>
              <a:srgbClr val="FFFFFF"/>
            </a:solidFill>
            <a:ln w="12700">
              <a:miter lim="400000"/>
            </a:ln>
            <a:effectLst/>
          </p:spPr>
          <p:txBody>
            <a:bodyPr lIns="50800" tIns="50800" rIns="50800" bIns="50800" anchor="ctr"/>
            <a:lstStyle/>
            <a:p>
              <a:pPr marL="0" marR="0" lvl="0" indent="0" algn="ctr" defTabSz="914400" rtl="0" eaLnBrk="1" fontAlgn="auto" latinLnBrk="0" hangingPunct="1">
                <a:lnSpc>
                  <a:spcPct val="100000"/>
                </a:lnSpc>
                <a:spcBef>
                  <a:spcPts val="0"/>
                </a:spcBef>
                <a:spcAft>
                  <a:spcPts val="0"/>
                </a:spcAft>
                <a:buClrTx/>
                <a:buSzTx/>
                <a:buFontTx/>
                <a:buNone/>
                <a:tabLst/>
                <a:defRPr sz="3200" baseline="0">
                  <a:solidFill>
                    <a:srgbClr val="FFFFFF"/>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FFFFFF"/>
                </a:solidFill>
                <a:effectLst/>
                <a:uLnTx/>
                <a:uFillTx/>
                <a:latin typeface="Helvetica Light"/>
                <a:sym typeface="Helvetica Light"/>
              </a:endParaRPr>
            </a:p>
          </p:txBody>
        </p:sp>
        <p:sp>
          <p:nvSpPr>
            <p:cNvPr id="21" name="Freeform: Shape 20">
              <a:extLst>
                <a:ext uri="{FF2B5EF4-FFF2-40B4-BE49-F238E27FC236}">
                  <a16:creationId xmlns:a16="http://schemas.microsoft.com/office/drawing/2014/main" id="{77C7421B-C7A9-13E6-5C34-05EA0D41A1E2}"/>
                </a:ext>
              </a:extLst>
            </p:cNvPr>
            <p:cNvSpPr/>
            <p:nvPr/>
          </p:nvSpPr>
          <p:spPr>
            <a:xfrm flipV="1">
              <a:off x="2897090" y="3286584"/>
              <a:ext cx="254602" cy="254597"/>
            </a:xfrm>
            <a:custGeom>
              <a:avLst/>
              <a:gdLst>
                <a:gd name="connsiteX0" fmla="*/ 432555 w 432555"/>
                <a:gd name="connsiteY0" fmla="*/ 0 h 432546"/>
                <a:gd name="connsiteX1" fmla="*/ 432555 w 432555"/>
                <a:gd name="connsiteY1" fmla="*/ 432546 h 432546"/>
                <a:gd name="connsiteX2" fmla="*/ 0 w 432555"/>
                <a:gd name="connsiteY2" fmla="*/ 432546 h 432546"/>
                <a:gd name="connsiteX3" fmla="*/ 423768 w 432555"/>
                <a:gd name="connsiteY3" fmla="*/ 87165 h 432546"/>
              </a:gdLst>
              <a:ahLst/>
              <a:cxnLst>
                <a:cxn ang="0">
                  <a:pos x="connsiteX0" y="connsiteY0"/>
                </a:cxn>
                <a:cxn ang="0">
                  <a:pos x="connsiteX1" y="connsiteY1"/>
                </a:cxn>
                <a:cxn ang="0">
                  <a:pos x="connsiteX2" y="connsiteY2"/>
                </a:cxn>
                <a:cxn ang="0">
                  <a:pos x="connsiteX3" y="connsiteY3"/>
                </a:cxn>
              </a:cxnLst>
              <a:rect l="l" t="t" r="r" b="b"/>
              <a:pathLst>
                <a:path w="432555" h="432546">
                  <a:moveTo>
                    <a:pt x="432555" y="0"/>
                  </a:moveTo>
                  <a:lnTo>
                    <a:pt x="432555" y="432546"/>
                  </a:lnTo>
                  <a:lnTo>
                    <a:pt x="0" y="432546"/>
                  </a:lnTo>
                  <a:cubicBezTo>
                    <a:pt x="209032" y="432546"/>
                    <a:pt x="383434" y="284274"/>
                    <a:pt x="423768" y="87165"/>
                  </a:cubicBezTo>
                  <a:close/>
                </a:path>
              </a:pathLst>
            </a:custGeom>
            <a:solidFill>
              <a:srgbClr val="FFFFFF"/>
            </a:solidFill>
            <a:ln w="12700">
              <a:miter lim="400000"/>
            </a:ln>
            <a:effectLst/>
          </p:spPr>
          <p:txBody>
            <a:bodyPr wrap="square" lIns="50800" tIns="50800" rIns="50800" bIns="508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3200" baseline="0">
                  <a:solidFill>
                    <a:srgbClr val="FFFFFF"/>
                  </a:solidFill>
                  <a:latin typeface="Helvetica Light"/>
                  <a:ea typeface="Helvetica Light"/>
                  <a:cs typeface="Helvetica Light"/>
                  <a:sym typeface="Helvetica Light"/>
                </a:defRPr>
              </a:pPr>
              <a:endParaRPr kumimoji="0" sz="3200" b="0" i="0" u="none" strike="noStrike" kern="1200" cap="none" spc="0" normalizeH="0" baseline="0" noProof="0">
                <a:ln>
                  <a:noFill/>
                </a:ln>
                <a:solidFill>
                  <a:srgbClr val="FFFFFF"/>
                </a:solidFill>
                <a:effectLst/>
                <a:uLnTx/>
                <a:uFillTx/>
                <a:latin typeface="Helvetica Light"/>
                <a:sym typeface="Helvetica Light"/>
              </a:endParaRPr>
            </a:p>
          </p:txBody>
        </p:sp>
      </p:grpSp>
      <p:sp>
        <p:nvSpPr>
          <p:cNvPr id="3" name="Rectangle: Rounded Corners 2">
            <a:extLst>
              <a:ext uri="{FF2B5EF4-FFF2-40B4-BE49-F238E27FC236}">
                <a16:creationId xmlns:a16="http://schemas.microsoft.com/office/drawing/2014/main" id="{A2939F18-BCB5-1A21-7000-93DC40C771A1}"/>
              </a:ext>
            </a:extLst>
          </p:cNvPr>
          <p:cNvSpPr/>
          <p:nvPr/>
        </p:nvSpPr>
        <p:spPr>
          <a:xfrm>
            <a:off x="508000" y="364063"/>
            <a:ext cx="10825102"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l">
              <a:buFont typeface="Wingdings" panose="05000000000000000000" pitchFamily="2" charset="2"/>
              <a:buChar char="§"/>
              <a:defRPr/>
            </a:pP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2" action="ppaction://hlinksldjump">
                  <a:extLst>
                    <a:ext uri="{A12FA001-AC4F-418D-AE19-62706E023703}">
                      <ahyp:hlinkClr xmlns:ahyp="http://schemas.microsoft.com/office/drawing/2018/hyperlinkcolor" val="tx"/>
                    </a:ext>
                  </a:extLst>
                </a:hlinkClick>
              </a:rPr>
              <a:t>Project</a:t>
            </a:r>
            <a:r>
              <a:rPr lang="en-US" sz="2000" dirty="0">
                <a:solidFill>
                  <a:srgbClr val="7030A0"/>
                </a:solidFill>
                <a:latin typeface="Calibri" panose="020F0502020204030204" pitchFamily="34" charset="0"/>
                <a:cs typeface="GE SS Text Light" panose="020A0503020102020204" pitchFamily="18" charset="-78"/>
                <a:hlinkClick r:id="rId2" action="ppaction://hlinksldjump"/>
              </a:rPr>
              <a:t> </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2" action="ppaction://hlinksldjump">
                  <a:extLst>
                    <a:ext uri="{A12FA001-AC4F-418D-AE19-62706E023703}">
                      <ahyp:hlinkClr xmlns:ahyp="http://schemas.microsoft.com/office/drawing/2018/hyperlinkcolor" val="tx"/>
                    </a:ext>
                  </a:extLst>
                </a:hlinkClick>
              </a:rPr>
              <a:t>Building</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rPr>
              <a:t>: 1- Data Cleaning &amp; modeling</a:t>
            </a:r>
            <a:endParaRPr lang="ar-EG"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endParaRPr>
          </a:p>
        </p:txBody>
      </p:sp>
      <p:sp>
        <p:nvSpPr>
          <p:cNvPr id="4" name="Arrow: Up 3">
            <a:hlinkClick r:id="rId3" action="ppaction://hlinksldjump"/>
            <a:extLst>
              <a:ext uri="{FF2B5EF4-FFF2-40B4-BE49-F238E27FC236}">
                <a16:creationId xmlns:a16="http://schemas.microsoft.com/office/drawing/2014/main" id="{2A8BA507-9897-2614-7C81-673CB86E29CB}"/>
              </a:ext>
            </a:extLst>
          </p:cNvPr>
          <p:cNvSpPr/>
          <p:nvPr/>
        </p:nvSpPr>
        <p:spPr>
          <a:xfrm>
            <a:off x="10634532" y="434894"/>
            <a:ext cx="301326" cy="505451"/>
          </a:xfrm>
          <a:prstGeom prst="upArrow">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EE0A590-7B66-F4E0-3030-C91A0A01FF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151" y="5769807"/>
            <a:ext cx="1215571" cy="1088193"/>
          </a:xfrm>
          <a:prstGeom prst="rect">
            <a:avLst/>
          </a:prstGeom>
        </p:spPr>
      </p:pic>
      <p:grpSp>
        <p:nvGrpSpPr>
          <p:cNvPr id="11" name="Group 10">
            <a:extLst>
              <a:ext uri="{FF2B5EF4-FFF2-40B4-BE49-F238E27FC236}">
                <a16:creationId xmlns:a16="http://schemas.microsoft.com/office/drawing/2014/main" id="{39230F39-0D96-F8E6-B01A-BA32C7524366}"/>
              </a:ext>
            </a:extLst>
          </p:cNvPr>
          <p:cNvGrpSpPr/>
          <p:nvPr/>
        </p:nvGrpSpPr>
        <p:grpSpPr>
          <a:xfrm>
            <a:off x="830479" y="2470719"/>
            <a:ext cx="5121368" cy="2828812"/>
            <a:chOff x="830479" y="2470719"/>
            <a:chExt cx="5121368" cy="2828812"/>
          </a:xfrm>
        </p:grpSpPr>
        <p:sp>
          <p:nvSpPr>
            <p:cNvPr id="12" name="TextBox 11">
              <a:extLst>
                <a:ext uri="{FF2B5EF4-FFF2-40B4-BE49-F238E27FC236}">
                  <a16:creationId xmlns:a16="http://schemas.microsoft.com/office/drawing/2014/main" id="{BE41F5F7-B3C4-26EE-BFCC-40EA7B95E6A0}"/>
                </a:ext>
              </a:extLst>
            </p:cNvPr>
            <p:cNvSpPr txBox="1"/>
            <p:nvPr/>
          </p:nvSpPr>
          <p:spPr>
            <a:xfrm>
              <a:off x="904087" y="2470719"/>
              <a:ext cx="5004474"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1- Data Cleaning</a:t>
              </a:r>
              <a:endParaRPr lang="ar-EG" b="1" dirty="0">
                <a:solidFill>
                  <a:schemeClr val="tx1">
                    <a:lumMod val="65000"/>
                    <a:lumOff val="35000"/>
                  </a:schemeClr>
                </a:solidFill>
                <a:latin typeface="Century Gothic" panose="020B0502020202020204" pitchFamily="34" charset="0"/>
              </a:endParaRPr>
            </a:p>
          </p:txBody>
        </p:sp>
        <p:sp>
          <p:nvSpPr>
            <p:cNvPr id="13" name="TextBox 12">
              <a:extLst>
                <a:ext uri="{FF2B5EF4-FFF2-40B4-BE49-F238E27FC236}">
                  <a16:creationId xmlns:a16="http://schemas.microsoft.com/office/drawing/2014/main" id="{6981069F-1F00-38EC-9C0D-BBBBE0A943B8}"/>
                </a:ext>
              </a:extLst>
            </p:cNvPr>
            <p:cNvSpPr txBox="1"/>
            <p:nvPr/>
          </p:nvSpPr>
          <p:spPr>
            <a:xfrm>
              <a:off x="830479" y="3096525"/>
              <a:ext cx="5004474"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2- Table Cutting</a:t>
              </a:r>
              <a:endParaRPr lang="ar-EG" b="1" dirty="0">
                <a:solidFill>
                  <a:schemeClr val="tx1">
                    <a:lumMod val="65000"/>
                    <a:lumOff val="35000"/>
                  </a:schemeClr>
                </a:solidFill>
                <a:latin typeface="Century Gothic" panose="020B0502020202020204" pitchFamily="34" charset="0"/>
              </a:endParaRPr>
            </a:p>
          </p:txBody>
        </p:sp>
        <p:sp>
          <p:nvSpPr>
            <p:cNvPr id="14" name="TextBox 13">
              <a:extLst>
                <a:ext uri="{FF2B5EF4-FFF2-40B4-BE49-F238E27FC236}">
                  <a16:creationId xmlns:a16="http://schemas.microsoft.com/office/drawing/2014/main" id="{7410E06F-1109-10A7-C7F1-89D690521BA6}"/>
                </a:ext>
              </a:extLst>
            </p:cNvPr>
            <p:cNvSpPr txBox="1"/>
            <p:nvPr/>
          </p:nvSpPr>
          <p:spPr>
            <a:xfrm>
              <a:off x="947373" y="3727002"/>
              <a:ext cx="5004474" cy="369332"/>
            </a:xfrm>
            <a:prstGeom prst="rect">
              <a:avLst/>
            </a:prstGeom>
            <a:noFill/>
          </p:spPr>
          <p:txBody>
            <a:bodyPr wrap="square">
              <a:spAutoFit/>
            </a:bodyPr>
            <a:lstStyle/>
            <a:p>
              <a:pPr algn="ctr" rtl="1" fontAlgn="ctr"/>
              <a:r>
                <a:rPr lang="en-US" b="1" dirty="0">
                  <a:solidFill>
                    <a:schemeClr val="tx1">
                      <a:lumMod val="65000"/>
                      <a:lumOff val="35000"/>
                    </a:schemeClr>
                  </a:solidFill>
                  <a:latin typeface="Century Gothic" panose="020B0502020202020204" pitchFamily="34" charset="0"/>
                </a:rPr>
                <a:t>3- Create C</a:t>
              </a:r>
              <a:r>
                <a:rPr lang="en-US" altLang="en-US" b="1" dirty="0">
                  <a:solidFill>
                    <a:schemeClr val="tx1">
                      <a:lumMod val="65000"/>
                      <a:lumOff val="35000"/>
                    </a:schemeClr>
                  </a:solidFill>
                  <a:latin typeface="Century Gothic" panose="020B0502020202020204" pitchFamily="34" charset="0"/>
                </a:rPr>
                <a:t>olumn</a:t>
              </a:r>
            </a:p>
          </p:txBody>
        </p:sp>
        <p:sp>
          <p:nvSpPr>
            <p:cNvPr id="15" name="TextBox 14">
              <a:extLst>
                <a:ext uri="{FF2B5EF4-FFF2-40B4-BE49-F238E27FC236}">
                  <a16:creationId xmlns:a16="http://schemas.microsoft.com/office/drawing/2014/main" id="{F98EFAB7-F103-C3C5-3F1F-9816EFED8E62}"/>
                </a:ext>
              </a:extLst>
            </p:cNvPr>
            <p:cNvSpPr txBox="1"/>
            <p:nvPr/>
          </p:nvSpPr>
          <p:spPr>
            <a:xfrm>
              <a:off x="1184565" y="4328858"/>
              <a:ext cx="4723996"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4- Create Measures</a:t>
              </a:r>
              <a:endParaRPr lang="ar-EG" b="1" dirty="0">
                <a:solidFill>
                  <a:schemeClr val="tx1">
                    <a:lumMod val="65000"/>
                    <a:lumOff val="35000"/>
                  </a:schemeClr>
                </a:solidFill>
                <a:latin typeface="Century Gothic" panose="020B0502020202020204" pitchFamily="34" charset="0"/>
              </a:endParaRPr>
            </a:p>
          </p:txBody>
        </p:sp>
        <p:sp>
          <p:nvSpPr>
            <p:cNvPr id="16" name="TextBox 15">
              <a:extLst>
                <a:ext uri="{FF2B5EF4-FFF2-40B4-BE49-F238E27FC236}">
                  <a16:creationId xmlns:a16="http://schemas.microsoft.com/office/drawing/2014/main" id="{CB848490-FD84-1437-1FA2-66A79B90AB15}"/>
                </a:ext>
              </a:extLst>
            </p:cNvPr>
            <p:cNvSpPr txBox="1"/>
            <p:nvPr/>
          </p:nvSpPr>
          <p:spPr>
            <a:xfrm>
              <a:off x="1218748" y="4930199"/>
              <a:ext cx="4723996" cy="369332"/>
            </a:xfrm>
            <a:prstGeom prst="rect">
              <a:avLst/>
            </a:prstGeom>
            <a:noFill/>
          </p:spPr>
          <p:txBody>
            <a:bodyPr wrap="square">
              <a:spAutoFit/>
            </a:bodyPr>
            <a:lstStyle/>
            <a:p>
              <a:pPr marR="0" indent="0" algn="ctr" rtl="1" fontAlgn="ctr"/>
              <a:r>
                <a:rPr lang="en-US" b="1" dirty="0">
                  <a:solidFill>
                    <a:schemeClr val="tx1">
                      <a:lumMod val="65000"/>
                      <a:lumOff val="35000"/>
                    </a:schemeClr>
                  </a:solidFill>
                  <a:latin typeface="Century Gothic" panose="020B0502020202020204" pitchFamily="34" charset="0"/>
                </a:rPr>
                <a:t>5- Creating relations</a:t>
              </a:r>
              <a:endParaRPr lang="ar-EG" b="1" dirty="0">
                <a:solidFill>
                  <a:schemeClr val="tx1">
                    <a:lumMod val="65000"/>
                    <a:lumOff val="35000"/>
                  </a:schemeClr>
                </a:solidFill>
                <a:latin typeface="Century Gothic" panose="020B0502020202020204" pitchFamily="34" charset="0"/>
              </a:endParaRPr>
            </a:p>
          </p:txBody>
        </p:sp>
      </p:grpSp>
      <p:pic>
        <p:nvPicPr>
          <p:cNvPr id="17" name="Picture 16">
            <a:extLst>
              <a:ext uri="{FF2B5EF4-FFF2-40B4-BE49-F238E27FC236}">
                <a16:creationId xmlns:a16="http://schemas.microsoft.com/office/drawing/2014/main" id="{55965F58-32D0-004E-514A-9EF4002B81B7}"/>
              </a:ext>
            </a:extLst>
          </p:cNvPr>
          <p:cNvPicPr>
            <a:picLocks noChangeAspect="1"/>
          </p:cNvPicPr>
          <p:nvPr/>
        </p:nvPicPr>
        <p:blipFill>
          <a:blip r:embed="rId5"/>
          <a:stretch>
            <a:fillRect/>
          </a:stretch>
        </p:blipFill>
        <p:spPr>
          <a:xfrm>
            <a:off x="6466988" y="1961945"/>
            <a:ext cx="5068546" cy="3807862"/>
          </a:xfrm>
          <a:prstGeom prst="roundRect">
            <a:avLst>
              <a:gd name="adj" fmla="val 16667"/>
            </a:avLst>
          </a:prstGeom>
          <a:ln>
            <a:noFill/>
          </a:ln>
          <a:effectLst>
            <a:outerShdw blurRad="50800" dist="38100" dir="2700000" algn="t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9164358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3.125E-6 3.33333E-6 L -0.00039 0.09444 " pathEditMode="relative" rAng="0" ptsTypes="AA">
                                      <p:cBhvr>
                                        <p:cTn id="6" dur="500" fill="hold"/>
                                        <p:tgtEl>
                                          <p:spTgt spid="8"/>
                                        </p:tgtEl>
                                        <p:attrNameLst>
                                          <p:attrName>ppt_x</p:attrName>
                                          <p:attrName>ppt_y</p:attrName>
                                        </p:attrNameLst>
                                      </p:cBhvr>
                                      <p:rCtr x="-26" y="4722"/>
                                    </p:animMotion>
                                  </p:childTnLst>
                                </p:cTn>
                              </p:par>
                            </p:childTnLst>
                          </p:cTn>
                        </p:par>
                        <p:par>
                          <p:cTn id="7" fill="hold">
                            <p:stCondLst>
                              <p:cond delay="500"/>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69A27401-3327-4871-86AC-B461CA62C3AC}"/>
              </a:ext>
            </a:extLst>
          </p:cNvPr>
          <p:cNvGrpSpPr/>
          <p:nvPr/>
        </p:nvGrpSpPr>
        <p:grpSpPr>
          <a:xfrm>
            <a:off x="-7800008" y="-18741"/>
            <a:ext cx="11447501" cy="6858000"/>
            <a:chOff x="1577440" y="0"/>
            <a:chExt cx="11447501" cy="6858000"/>
          </a:xfrm>
          <a:solidFill>
            <a:schemeClr val="bg1">
              <a:lumMod val="85000"/>
            </a:schemeClr>
          </a:solidFill>
        </p:grpSpPr>
        <p:sp>
          <p:nvSpPr>
            <p:cNvPr id="25" name="Rectangle 24">
              <a:extLst>
                <a:ext uri="{FF2B5EF4-FFF2-40B4-BE49-F238E27FC236}">
                  <a16:creationId xmlns:a16="http://schemas.microsoft.com/office/drawing/2014/main" id="{706C029B-A799-4206-A656-A006D8F83990}"/>
                </a:ext>
              </a:extLst>
            </p:cNvPr>
            <p:cNvSpPr/>
            <p:nvPr/>
          </p:nvSpPr>
          <p:spPr>
            <a:xfrm>
              <a:off x="1577440" y="0"/>
              <a:ext cx="11447501"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63328131-EC42-4D6D-A247-91FD3D23E58C}"/>
                </a:ext>
              </a:extLst>
            </p:cNvPr>
            <p:cNvSpPr/>
            <p:nvPr/>
          </p:nvSpPr>
          <p:spPr>
            <a:xfrm>
              <a:off x="11856541"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3A728384-87ED-4E87-8F78-97EB653FDC67}"/>
                </a:ext>
              </a:extLst>
            </p:cNvPr>
            <p:cNvSpPr txBox="1"/>
            <p:nvPr/>
          </p:nvSpPr>
          <p:spPr>
            <a:xfrm rot="16200000">
              <a:off x="11705735" y="3136612"/>
              <a:ext cx="199208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LIRR</a:t>
              </a:r>
            </a:p>
          </p:txBody>
        </p:sp>
      </p:grpSp>
      <p:grpSp>
        <p:nvGrpSpPr>
          <p:cNvPr id="29" name="Group 28">
            <a:extLst>
              <a:ext uri="{FF2B5EF4-FFF2-40B4-BE49-F238E27FC236}">
                <a16:creationId xmlns:a16="http://schemas.microsoft.com/office/drawing/2014/main" id="{C0099890-786A-4F87-960D-5DADE5168909}"/>
              </a:ext>
            </a:extLst>
          </p:cNvPr>
          <p:cNvGrpSpPr/>
          <p:nvPr/>
        </p:nvGrpSpPr>
        <p:grpSpPr>
          <a:xfrm>
            <a:off x="-6831635" y="0"/>
            <a:ext cx="9961092" cy="6858000"/>
            <a:chOff x="1928485" y="0"/>
            <a:chExt cx="9961092" cy="6858000"/>
          </a:xfrm>
          <a:solidFill>
            <a:schemeClr val="bg1">
              <a:lumMod val="85000"/>
            </a:schemeClr>
          </a:solidFill>
        </p:grpSpPr>
        <p:sp>
          <p:nvSpPr>
            <p:cNvPr id="30" name="Rectangle 29">
              <a:extLst>
                <a:ext uri="{FF2B5EF4-FFF2-40B4-BE49-F238E27FC236}">
                  <a16:creationId xmlns:a16="http://schemas.microsoft.com/office/drawing/2014/main" id="{CE9AAB1E-3A13-4745-A574-9EE6806378C9}"/>
                </a:ext>
              </a:extLst>
            </p:cNvPr>
            <p:cNvSpPr/>
            <p:nvPr/>
          </p:nvSpPr>
          <p:spPr>
            <a:xfrm>
              <a:off x="1928485" y="0"/>
              <a:ext cx="9961092"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1BC0F905-3F71-4932-B130-39D508C4D117}"/>
                </a:ext>
              </a:extLst>
            </p:cNvPr>
            <p:cNvSpPr/>
            <p:nvPr/>
          </p:nvSpPr>
          <p:spPr>
            <a:xfrm>
              <a:off x="1072117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3EC5869-A976-4328-A864-2BB04E7E7BFC}"/>
                </a:ext>
              </a:extLst>
            </p:cNvPr>
            <p:cNvSpPr txBox="1"/>
            <p:nvPr/>
          </p:nvSpPr>
          <p:spPr>
            <a:xfrm rot="16200000">
              <a:off x="1055403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MNR</a:t>
              </a:r>
              <a:endParaRPr lang="en-US" sz="3600" b="1" dirty="0">
                <a:solidFill>
                  <a:srgbClr val="F0EEF0"/>
                </a:solidFill>
                <a:latin typeface="Tw Cen MT" panose="020B0602020104020603" pitchFamily="34" charset="0"/>
              </a:endParaRPr>
            </a:p>
          </p:txBody>
        </p:sp>
        <p:pic>
          <p:nvPicPr>
            <p:cNvPr id="33" name="Picture 32">
              <a:extLst>
                <a:ext uri="{FF2B5EF4-FFF2-40B4-BE49-F238E27FC236}">
                  <a16:creationId xmlns:a16="http://schemas.microsoft.com/office/drawing/2014/main" id="{7C8E4AB7-ADC0-4FEE-AE7A-994F5DAD3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a:noFill/>
          </p:spPr>
        </p:pic>
      </p:grpSp>
      <p:grpSp>
        <p:nvGrpSpPr>
          <p:cNvPr id="34" name="Group 33">
            <a:extLst>
              <a:ext uri="{FF2B5EF4-FFF2-40B4-BE49-F238E27FC236}">
                <a16:creationId xmlns:a16="http://schemas.microsoft.com/office/drawing/2014/main" id="{0E4F6447-6163-4D6A-A8D2-BD63B6CB3A42}"/>
              </a:ext>
            </a:extLst>
          </p:cNvPr>
          <p:cNvGrpSpPr/>
          <p:nvPr/>
        </p:nvGrpSpPr>
        <p:grpSpPr>
          <a:xfrm>
            <a:off x="-6954675" y="0"/>
            <a:ext cx="9574094" cy="6858000"/>
            <a:chOff x="1943003" y="0"/>
            <a:chExt cx="9574094" cy="6858000"/>
          </a:xfrm>
          <a:solidFill>
            <a:schemeClr val="bg1">
              <a:lumMod val="85000"/>
            </a:schemeClr>
          </a:solidFill>
        </p:grpSpPr>
        <p:sp>
          <p:nvSpPr>
            <p:cNvPr id="35" name="Rectangle 34">
              <a:extLst>
                <a:ext uri="{FF2B5EF4-FFF2-40B4-BE49-F238E27FC236}">
                  <a16:creationId xmlns:a16="http://schemas.microsoft.com/office/drawing/2014/main" id="{5CB8CB55-9DEC-4367-900E-7257FE1B874F}"/>
                </a:ext>
              </a:extLst>
            </p:cNvPr>
            <p:cNvSpPr/>
            <p:nvPr/>
          </p:nvSpPr>
          <p:spPr>
            <a:xfrm>
              <a:off x="1943003" y="0"/>
              <a:ext cx="9574094"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DBAEDD6-7153-4AFF-BDC7-5A225B4B5642}"/>
                </a:ext>
              </a:extLst>
            </p:cNvPr>
            <p:cNvSpPr/>
            <p:nvPr/>
          </p:nvSpPr>
          <p:spPr>
            <a:xfrm>
              <a:off x="1034868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12F9D37B-DE70-4087-8A7F-BBA0BAF5B6CF}"/>
                </a:ext>
              </a:extLst>
            </p:cNvPr>
            <p:cNvSpPr txBox="1"/>
            <p:nvPr/>
          </p:nvSpPr>
          <p:spPr>
            <a:xfrm rot="16200000">
              <a:off x="10197881" y="322038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SIR</a:t>
              </a:r>
              <a:endParaRPr lang="en-US" sz="3600" b="1" dirty="0">
                <a:solidFill>
                  <a:srgbClr val="F0EEF0"/>
                </a:solidFill>
                <a:latin typeface="Tw Cen MT" panose="020B0602020104020603" pitchFamily="34" charset="0"/>
              </a:endParaRPr>
            </a:p>
          </p:txBody>
        </p:sp>
        <p:pic>
          <p:nvPicPr>
            <p:cNvPr id="38" name="Picture 37">
              <a:extLst>
                <a:ext uri="{FF2B5EF4-FFF2-40B4-BE49-F238E27FC236}">
                  <a16:creationId xmlns:a16="http://schemas.microsoft.com/office/drawing/2014/main" id="{6FA13E8D-3FCC-4EC2-BD8C-6CE7CA0ECD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a:grpFill/>
          </p:spPr>
        </p:pic>
      </p:grpSp>
      <p:sp>
        <p:nvSpPr>
          <p:cNvPr id="39" name="Rectangle 38">
            <a:extLst>
              <a:ext uri="{FF2B5EF4-FFF2-40B4-BE49-F238E27FC236}">
                <a16:creationId xmlns:a16="http://schemas.microsoft.com/office/drawing/2014/main" id="{71382190-201C-4BAE-91F3-296A26671C96}"/>
              </a:ext>
            </a:extLst>
          </p:cNvPr>
          <p:cNvSpPr/>
          <p:nvPr/>
        </p:nvSpPr>
        <p:spPr>
          <a:xfrm>
            <a:off x="-7962177" y="-1"/>
            <a:ext cx="5781368"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3FD3EE0D-FD02-4885-9AC0-03F414A9888F}"/>
              </a:ext>
            </a:extLst>
          </p:cNvPr>
          <p:cNvGrpSpPr/>
          <p:nvPr/>
        </p:nvGrpSpPr>
        <p:grpSpPr>
          <a:xfrm>
            <a:off x="-6593507" y="-1"/>
            <a:ext cx="8692331" cy="6858000"/>
            <a:chOff x="2184447" y="-1"/>
            <a:chExt cx="8692331" cy="6858000"/>
          </a:xfrm>
          <a:solidFill>
            <a:schemeClr val="bg1">
              <a:lumMod val="85000"/>
            </a:schemeClr>
          </a:solidFill>
        </p:grpSpPr>
        <p:sp>
          <p:nvSpPr>
            <p:cNvPr id="41" name="Rectangle 40">
              <a:extLst>
                <a:ext uri="{FF2B5EF4-FFF2-40B4-BE49-F238E27FC236}">
                  <a16:creationId xmlns:a16="http://schemas.microsoft.com/office/drawing/2014/main" id="{60A9D552-2EF0-4DB4-9DC6-F52F2FD55E3C}"/>
                </a:ext>
              </a:extLst>
            </p:cNvPr>
            <p:cNvSpPr/>
            <p:nvPr/>
          </p:nvSpPr>
          <p:spPr>
            <a:xfrm>
              <a:off x="2184447" y="-1"/>
              <a:ext cx="8692331"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A27D1F1-923F-4591-A07A-39E775B734F9}"/>
                </a:ext>
              </a:extLst>
            </p:cNvPr>
            <p:cNvSpPr/>
            <p:nvPr/>
          </p:nvSpPr>
          <p:spPr>
            <a:xfrm>
              <a:off x="970837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0E895421-2372-4C7F-93D2-3B0353A6E7BD}"/>
                </a:ext>
              </a:extLst>
            </p:cNvPr>
            <p:cNvSpPr txBox="1"/>
            <p:nvPr/>
          </p:nvSpPr>
          <p:spPr>
            <a:xfrm rot="16200000">
              <a:off x="9549411" y="31366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NYCT</a:t>
              </a:r>
              <a:endParaRPr lang="en-US" sz="3600" b="1" dirty="0">
                <a:solidFill>
                  <a:srgbClr val="F0EEF0"/>
                </a:solidFill>
                <a:latin typeface="Tw Cen MT" panose="020B0602020104020603" pitchFamily="34" charset="0"/>
              </a:endParaRPr>
            </a:p>
          </p:txBody>
        </p:sp>
      </p:grpSp>
      <p:sp>
        <p:nvSpPr>
          <p:cNvPr id="2" name="Rectangle 1">
            <a:extLst>
              <a:ext uri="{FF2B5EF4-FFF2-40B4-BE49-F238E27FC236}">
                <a16:creationId xmlns:a16="http://schemas.microsoft.com/office/drawing/2014/main" id="{9FA6C587-B2E6-EDC6-CAC4-B3765DC95328}"/>
              </a:ext>
            </a:extLst>
          </p:cNvPr>
          <p:cNvSpPr/>
          <p:nvPr/>
        </p:nvSpPr>
        <p:spPr>
          <a:xfrm>
            <a:off x="-7102489" y="544"/>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54118053-A354-A749-0922-2117C8F65464}"/>
              </a:ext>
            </a:extLst>
          </p:cNvPr>
          <p:cNvSpPr/>
          <p:nvPr/>
        </p:nvSpPr>
        <p:spPr>
          <a:xfrm>
            <a:off x="421442" y="235491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0B3DEFE6-8A4D-8EE6-3FBB-B07A42EF83F4}"/>
              </a:ext>
            </a:extLst>
          </p:cNvPr>
          <p:cNvSpPr txBox="1"/>
          <p:nvPr/>
        </p:nvSpPr>
        <p:spPr>
          <a:xfrm rot="16200000">
            <a:off x="261496" y="321692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MTABC</a:t>
            </a:r>
            <a:endParaRPr lang="en-US" sz="3600" b="1" dirty="0">
              <a:solidFill>
                <a:srgbClr val="F0EEF0"/>
              </a:solidFill>
              <a:latin typeface="Tw Cen MT" panose="020B0602020104020603" pitchFamily="34" charset="0"/>
            </a:endParaRPr>
          </a:p>
        </p:txBody>
      </p:sp>
      <p:sp>
        <p:nvSpPr>
          <p:cNvPr id="7" name="Rectangle 6">
            <a:extLst>
              <a:ext uri="{FF2B5EF4-FFF2-40B4-BE49-F238E27FC236}">
                <a16:creationId xmlns:a16="http://schemas.microsoft.com/office/drawing/2014/main" id="{DB6ADA37-EF3E-1D80-E1D8-F18D259816D4}"/>
              </a:ext>
            </a:extLst>
          </p:cNvPr>
          <p:cNvSpPr/>
          <p:nvPr/>
        </p:nvSpPr>
        <p:spPr>
          <a:xfrm>
            <a:off x="-7603237" y="-16386"/>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1F4F61E4-3C54-0DBC-5E3F-6629949993A2}"/>
              </a:ext>
            </a:extLst>
          </p:cNvPr>
          <p:cNvSpPr/>
          <p:nvPr/>
        </p:nvSpPr>
        <p:spPr>
          <a:xfrm>
            <a:off x="-79306" y="233798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4F89D26A-1403-3F98-CB4D-9613A58BC081}"/>
              </a:ext>
            </a:extLst>
          </p:cNvPr>
          <p:cNvSpPr txBox="1"/>
          <p:nvPr/>
        </p:nvSpPr>
        <p:spPr>
          <a:xfrm rot="16200000">
            <a:off x="-239252"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sp>
        <p:nvSpPr>
          <p:cNvPr id="10" name="Rectangle 9">
            <a:extLst>
              <a:ext uri="{FF2B5EF4-FFF2-40B4-BE49-F238E27FC236}">
                <a16:creationId xmlns:a16="http://schemas.microsoft.com/office/drawing/2014/main" id="{F464DCC8-7015-661D-2163-B092DFD60CF3}"/>
              </a:ext>
            </a:extLst>
          </p:cNvPr>
          <p:cNvSpPr/>
          <p:nvPr/>
        </p:nvSpPr>
        <p:spPr>
          <a:xfrm>
            <a:off x="-8159623" y="0"/>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AA006B06-C6EA-DC1C-7173-0EE5A8CF180F}"/>
              </a:ext>
            </a:extLst>
          </p:cNvPr>
          <p:cNvSpPr/>
          <p:nvPr/>
        </p:nvSpPr>
        <p:spPr>
          <a:xfrm>
            <a:off x="-635692" y="234282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EEA625D-D78A-20AF-A5F0-B6D452219069}"/>
              </a:ext>
            </a:extLst>
          </p:cNvPr>
          <p:cNvSpPr txBox="1"/>
          <p:nvPr/>
        </p:nvSpPr>
        <p:spPr>
          <a:xfrm rot="16200000">
            <a:off x="-795638" y="320483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ARR</a:t>
            </a:r>
            <a:endParaRPr lang="en-US" sz="3600" b="1" dirty="0">
              <a:solidFill>
                <a:srgbClr val="F0EEF0"/>
              </a:solidFill>
              <a:latin typeface="Tw Cen MT" panose="020B0602020104020603" pitchFamily="34" charset="0"/>
            </a:endParaRPr>
          </a:p>
        </p:txBody>
      </p:sp>
      <p:sp>
        <p:nvSpPr>
          <p:cNvPr id="15" name="Rectangle: Rounded Corners 14">
            <a:extLst>
              <a:ext uri="{FF2B5EF4-FFF2-40B4-BE49-F238E27FC236}">
                <a16:creationId xmlns:a16="http://schemas.microsoft.com/office/drawing/2014/main" id="{E760B9D1-A5BD-5BBD-98D8-6E2E3A1D7EA0}"/>
              </a:ext>
            </a:extLst>
          </p:cNvPr>
          <p:cNvSpPr/>
          <p:nvPr/>
        </p:nvSpPr>
        <p:spPr>
          <a:xfrm>
            <a:off x="3795307" y="269110"/>
            <a:ext cx="8315660"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l">
              <a:buFont typeface="Wingdings" panose="05000000000000000000" pitchFamily="2" charset="2"/>
              <a:buChar char="§"/>
              <a:defRPr/>
            </a:pP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4" action="ppaction://hlinksldjump">
                  <a:extLst>
                    <a:ext uri="{A12FA001-AC4F-418D-AE19-62706E023703}">
                      <ahyp:hlinkClr xmlns:ahyp="http://schemas.microsoft.com/office/drawing/2018/hyperlinkcolor" val="tx"/>
                    </a:ext>
                  </a:extLst>
                </a:hlinkClick>
              </a:rPr>
              <a:t>Project</a:t>
            </a:r>
            <a:r>
              <a:rPr lang="en-US" sz="2000" dirty="0">
                <a:solidFill>
                  <a:srgbClr val="7030A0"/>
                </a:solidFill>
                <a:latin typeface="Calibri" panose="020F0502020204030204" pitchFamily="34" charset="0"/>
                <a:cs typeface="GE SS Text Light" panose="020A0503020102020204" pitchFamily="18" charset="-78"/>
                <a:hlinkClick r:id="rId4" action="ppaction://hlinksldjump"/>
              </a:rPr>
              <a:t> </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4" action="ppaction://hlinksldjump">
                  <a:extLst>
                    <a:ext uri="{A12FA001-AC4F-418D-AE19-62706E023703}">
                      <ahyp:hlinkClr xmlns:ahyp="http://schemas.microsoft.com/office/drawing/2018/hyperlinkcolor" val="tx"/>
                    </a:ext>
                  </a:extLst>
                </a:hlinkClick>
              </a:rPr>
              <a:t>Building</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rPr>
              <a:t>: 3- Visuals (main+7 Visuals)</a:t>
            </a:r>
            <a:endParaRPr lang="ar-EG"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endParaRPr>
          </a:p>
        </p:txBody>
      </p:sp>
      <p:sp>
        <p:nvSpPr>
          <p:cNvPr id="3" name="Arrow: Up 2">
            <a:hlinkClick r:id="rId5" action="ppaction://hlinksldjump"/>
            <a:extLst>
              <a:ext uri="{FF2B5EF4-FFF2-40B4-BE49-F238E27FC236}">
                <a16:creationId xmlns:a16="http://schemas.microsoft.com/office/drawing/2014/main" id="{C9DB849F-4232-1DC8-84A2-EE483345EBBB}"/>
              </a:ext>
            </a:extLst>
          </p:cNvPr>
          <p:cNvSpPr/>
          <p:nvPr/>
        </p:nvSpPr>
        <p:spPr>
          <a:xfrm>
            <a:off x="11614036" y="301127"/>
            <a:ext cx="301326" cy="505451"/>
          </a:xfrm>
          <a:prstGeom prst="upArrow">
            <a:avLst/>
          </a:prstGeom>
          <a:solidFill>
            <a:schemeClr val="bg1">
              <a:lumMod val="9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6" name="Add-in" descr="Add-in content for Microsoft Power BI.">
                <a:extLst>
                  <a:ext uri="{FF2B5EF4-FFF2-40B4-BE49-F238E27FC236}">
                    <a16:creationId xmlns:a16="http://schemas.microsoft.com/office/drawing/2014/main" id="{CF1077BC-9EFA-63E0-6D11-38C15550EB9B}"/>
                  </a:ext>
                </a:extLst>
              </p:cNvPr>
              <p:cNvGraphicFramePr>
                <a:graphicFrameLocks noGrp="1"/>
              </p:cNvGraphicFramePr>
              <p:nvPr>
                <p:extLst>
                  <p:ext uri="{D42A27DB-BD31-4B8C-83A1-F6EECF244321}">
                    <p14:modId xmlns:p14="http://schemas.microsoft.com/office/powerpoint/2010/main" val="3449692111"/>
                  </p:ext>
                </p:extLst>
              </p:nvPr>
            </p:nvGraphicFramePr>
            <p:xfrm>
              <a:off x="3974344" y="1253067"/>
              <a:ext cx="7796214" cy="4792133"/>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16" name="Add-in" descr="Add-in content for Microsoft Power BI.">
                <a:extLst>
                  <a:ext uri="{FF2B5EF4-FFF2-40B4-BE49-F238E27FC236}">
                    <a16:creationId xmlns:a16="http://schemas.microsoft.com/office/drawing/2014/main" id="{CF1077BC-9EFA-63E0-6D11-38C15550EB9B}"/>
                  </a:ext>
                </a:extLst>
              </p:cNvPr>
              <p:cNvPicPr>
                <a:picLocks noGrp="1" noRot="1" noChangeAspect="1" noMove="1" noResize="1" noEditPoints="1" noAdjustHandles="1" noChangeArrowheads="1" noChangeShapeType="1"/>
              </p:cNvPicPr>
              <p:nvPr/>
            </p:nvPicPr>
            <p:blipFill>
              <a:blip r:embed="rId7"/>
              <a:stretch>
                <a:fillRect/>
              </a:stretch>
            </p:blipFill>
            <p:spPr>
              <a:xfrm>
                <a:off x="3974344" y="1253067"/>
                <a:ext cx="7796214" cy="4792133"/>
              </a:xfrm>
              <a:prstGeom prst="rect">
                <a:avLst/>
              </a:prstGeom>
            </p:spPr>
          </p:pic>
        </mc:Fallback>
      </mc:AlternateContent>
    </p:spTree>
    <p:extLst>
      <p:ext uri="{BB962C8B-B14F-4D97-AF65-F5344CB8AC3E}">
        <p14:creationId xmlns:p14="http://schemas.microsoft.com/office/powerpoint/2010/main" val="758661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08575FA-8FFB-BBDE-7907-4ACBFFA0B998}"/>
              </a:ext>
            </a:extLst>
          </p:cNvPr>
          <p:cNvGrpSpPr/>
          <p:nvPr/>
        </p:nvGrpSpPr>
        <p:grpSpPr>
          <a:xfrm>
            <a:off x="676730" y="-2"/>
            <a:ext cx="11478739" cy="6858000"/>
            <a:chOff x="676730" y="-2"/>
            <a:chExt cx="11478739" cy="6858000"/>
          </a:xfrm>
        </p:grpSpPr>
        <p:sp>
          <p:nvSpPr>
            <p:cNvPr id="39" name="Rectangle 38">
              <a:extLst>
                <a:ext uri="{FF2B5EF4-FFF2-40B4-BE49-F238E27FC236}">
                  <a16:creationId xmlns:a16="http://schemas.microsoft.com/office/drawing/2014/main" id="{5C85080E-7B66-43F0-AB4D-3A69B13C005A}"/>
                </a:ext>
              </a:extLst>
            </p:cNvPr>
            <p:cNvSpPr/>
            <p:nvPr/>
          </p:nvSpPr>
          <p:spPr>
            <a:xfrm>
              <a:off x="676730" y="-2"/>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FC1C14DF-DA56-7CB3-1EB2-4ED8407CF6FC}"/>
                </a:ext>
              </a:extLst>
            </p:cNvPr>
            <p:cNvSpPr/>
            <p:nvPr/>
          </p:nvSpPr>
          <p:spPr>
            <a:xfrm>
              <a:off x="10949230" y="237187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C6C3B0EE-40D0-9F39-5810-6C5D6AC22A28}"/>
                </a:ext>
              </a:extLst>
            </p:cNvPr>
            <p:cNvSpPr txBox="1"/>
            <p:nvPr/>
          </p:nvSpPr>
          <p:spPr>
            <a:xfrm rot="16200000">
              <a:off x="10867039" y="3127839"/>
              <a:ext cx="199208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LIRR</a:t>
              </a:r>
            </a:p>
          </p:txBody>
        </p:sp>
      </p:gr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descr="Add-in content for Microsoft Power BI.">
                <a:extLst>
                  <a:ext uri="{FF2B5EF4-FFF2-40B4-BE49-F238E27FC236}">
                    <a16:creationId xmlns:a16="http://schemas.microsoft.com/office/drawing/2014/main" id="{B8292A98-13B3-FF9E-B398-66F6F84DC80B}"/>
                  </a:ext>
                </a:extLst>
              </p:cNvPr>
              <p:cNvGraphicFramePr>
                <a:graphicFrameLocks noGrp="1"/>
              </p:cNvGraphicFramePr>
              <p:nvPr>
                <p:extLst>
                  <p:ext uri="{D42A27DB-BD31-4B8C-83A1-F6EECF244321}">
                    <p14:modId xmlns:p14="http://schemas.microsoft.com/office/powerpoint/2010/main" val="3416785600"/>
                  </p:ext>
                </p:extLst>
              </p:nvPr>
            </p:nvGraphicFramePr>
            <p:xfrm>
              <a:off x="3456308" y="965197"/>
              <a:ext cx="8058961" cy="487412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descr="Add-in content for Microsoft Power BI.">
                <a:extLst>
                  <a:ext uri="{FF2B5EF4-FFF2-40B4-BE49-F238E27FC236}">
                    <a16:creationId xmlns:a16="http://schemas.microsoft.com/office/drawing/2014/main" id="{B8292A98-13B3-FF9E-B398-66F6F84DC80B}"/>
                  </a:ext>
                </a:extLst>
              </p:cNvPr>
              <p:cNvPicPr>
                <a:picLocks noGrp="1" noRot="1" noChangeAspect="1" noMove="1" noResize="1" noEditPoints="1" noAdjustHandles="1" noChangeArrowheads="1" noChangeShapeType="1"/>
              </p:cNvPicPr>
              <p:nvPr/>
            </p:nvPicPr>
            <p:blipFill>
              <a:blip r:embed="rId3"/>
              <a:stretch>
                <a:fillRect/>
              </a:stretch>
            </p:blipFill>
            <p:spPr>
              <a:xfrm>
                <a:off x="3456308" y="965197"/>
                <a:ext cx="8058961" cy="4874129"/>
              </a:xfrm>
              <a:prstGeom prst="rect">
                <a:avLst/>
              </a:prstGeom>
            </p:spPr>
          </p:pic>
        </mc:Fallback>
      </mc:AlternateContent>
      <p:sp>
        <p:nvSpPr>
          <p:cNvPr id="34" name="TextBox 33">
            <a:extLst>
              <a:ext uri="{FF2B5EF4-FFF2-40B4-BE49-F238E27FC236}">
                <a16:creationId xmlns:a16="http://schemas.microsoft.com/office/drawing/2014/main" id="{030C54A9-DF2F-27FD-89DE-4A98FC3C0ABA}"/>
              </a:ext>
            </a:extLst>
          </p:cNvPr>
          <p:cNvSpPr txBox="1"/>
          <p:nvPr/>
        </p:nvSpPr>
        <p:spPr>
          <a:xfrm rot="16200000">
            <a:off x="181654"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grpSp>
        <p:nvGrpSpPr>
          <p:cNvPr id="38" name="Group 37">
            <a:extLst>
              <a:ext uri="{FF2B5EF4-FFF2-40B4-BE49-F238E27FC236}">
                <a16:creationId xmlns:a16="http://schemas.microsoft.com/office/drawing/2014/main" id="{E2223850-2AF4-7C90-9BAB-2356F5AE1048}"/>
              </a:ext>
            </a:extLst>
          </p:cNvPr>
          <p:cNvGrpSpPr/>
          <p:nvPr/>
        </p:nvGrpSpPr>
        <p:grpSpPr>
          <a:xfrm>
            <a:off x="-6831635" y="0"/>
            <a:ext cx="9961092" cy="6858000"/>
            <a:chOff x="1928485" y="0"/>
            <a:chExt cx="9961092" cy="6858000"/>
          </a:xfrm>
          <a:solidFill>
            <a:schemeClr val="bg1">
              <a:lumMod val="85000"/>
            </a:schemeClr>
          </a:solidFill>
        </p:grpSpPr>
        <p:sp>
          <p:nvSpPr>
            <p:cNvPr id="40" name="Rectangle 39">
              <a:extLst>
                <a:ext uri="{FF2B5EF4-FFF2-40B4-BE49-F238E27FC236}">
                  <a16:creationId xmlns:a16="http://schemas.microsoft.com/office/drawing/2014/main" id="{497D2442-A52B-F131-2C0F-5FF1F3542780}"/>
                </a:ext>
              </a:extLst>
            </p:cNvPr>
            <p:cNvSpPr/>
            <p:nvPr/>
          </p:nvSpPr>
          <p:spPr>
            <a:xfrm>
              <a:off x="1928485" y="0"/>
              <a:ext cx="9961092"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F3B867D7-E5F1-C4D3-7F1A-E37380252D69}"/>
                </a:ext>
              </a:extLst>
            </p:cNvPr>
            <p:cNvSpPr/>
            <p:nvPr/>
          </p:nvSpPr>
          <p:spPr>
            <a:xfrm>
              <a:off x="1072117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398D9D41-F9D2-52F7-6FAE-91DC2FF1B71E}"/>
                </a:ext>
              </a:extLst>
            </p:cNvPr>
            <p:cNvSpPr txBox="1"/>
            <p:nvPr/>
          </p:nvSpPr>
          <p:spPr>
            <a:xfrm rot="16200000">
              <a:off x="1055403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MNR</a:t>
              </a:r>
              <a:endParaRPr lang="en-US" sz="3600" b="1" dirty="0">
                <a:solidFill>
                  <a:srgbClr val="F0EEF0"/>
                </a:solidFill>
                <a:latin typeface="Tw Cen MT" panose="020B0602020104020603" pitchFamily="34" charset="0"/>
              </a:endParaRPr>
            </a:p>
          </p:txBody>
        </p:sp>
        <p:pic>
          <p:nvPicPr>
            <p:cNvPr id="50" name="Picture 49">
              <a:extLst>
                <a:ext uri="{FF2B5EF4-FFF2-40B4-BE49-F238E27FC236}">
                  <a16:creationId xmlns:a16="http://schemas.microsoft.com/office/drawing/2014/main" id="{BD41CDA7-0910-4D42-7F76-F62E3F4F9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a:noFill/>
          </p:spPr>
        </p:pic>
      </p:grpSp>
      <p:grpSp>
        <p:nvGrpSpPr>
          <p:cNvPr id="51" name="Group 50">
            <a:extLst>
              <a:ext uri="{FF2B5EF4-FFF2-40B4-BE49-F238E27FC236}">
                <a16:creationId xmlns:a16="http://schemas.microsoft.com/office/drawing/2014/main" id="{DF0519CC-DDDE-4D87-9AC4-67E8ABF091F4}"/>
              </a:ext>
            </a:extLst>
          </p:cNvPr>
          <p:cNvGrpSpPr/>
          <p:nvPr/>
        </p:nvGrpSpPr>
        <p:grpSpPr>
          <a:xfrm>
            <a:off x="-6954675" y="0"/>
            <a:ext cx="9574094" cy="6858000"/>
            <a:chOff x="1943003" y="0"/>
            <a:chExt cx="9574094" cy="6858000"/>
          </a:xfrm>
          <a:solidFill>
            <a:schemeClr val="bg1">
              <a:lumMod val="85000"/>
            </a:schemeClr>
          </a:solidFill>
        </p:grpSpPr>
        <p:sp>
          <p:nvSpPr>
            <p:cNvPr id="52" name="Rectangle 51">
              <a:extLst>
                <a:ext uri="{FF2B5EF4-FFF2-40B4-BE49-F238E27FC236}">
                  <a16:creationId xmlns:a16="http://schemas.microsoft.com/office/drawing/2014/main" id="{92E2681E-DABF-4C56-9BC1-8E1BFD8404D7}"/>
                </a:ext>
              </a:extLst>
            </p:cNvPr>
            <p:cNvSpPr/>
            <p:nvPr/>
          </p:nvSpPr>
          <p:spPr>
            <a:xfrm>
              <a:off x="1943003" y="0"/>
              <a:ext cx="9574094"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2A54C62F-2863-E20D-5C37-C82873C6794B}"/>
                </a:ext>
              </a:extLst>
            </p:cNvPr>
            <p:cNvSpPr/>
            <p:nvPr/>
          </p:nvSpPr>
          <p:spPr>
            <a:xfrm>
              <a:off x="1034868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20712990-8185-A86A-7B08-8E5E7ADB2E96}"/>
                </a:ext>
              </a:extLst>
            </p:cNvPr>
            <p:cNvSpPr txBox="1"/>
            <p:nvPr/>
          </p:nvSpPr>
          <p:spPr>
            <a:xfrm rot="16200000">
              <a:off x="10197881" y="322038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SIR</a:t>
              </a:r>
              <a:endParaRPr lang="en-US" sz="3600" b="1" dirty="0">
                <a:solidFill>
                  <a:srgbClr val="F0EEF0"/>
                </a:solidFill>
                <a:latin typeface="Tw Cen MT" panose="020B0602020104020603" pitchFamily="34" charset="0"/>
              </a:endParaRPr>
            </a:p>
          </p:txBody>
        </p:sp>
        <p:pic>
          <p:nvPicPr>
            <p:cNvPr id="55" name="Picture 54">
              <a:extLst>
                <a:ext uri="{FF2B5EF4-FFF2-40B4-BE49-F238E27FC236}">
                  <a16:creationId xmlns:a16="http://schemas.microsoft.com/office/drawing/2014/main" id="{8825866A-3C28-5849-A709-8039ADFD3B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a:grpFill/>
          </p:spPr>
        </p:pic>
      </p:grpSp>
      <p:grpSp>
        <p:nvGrpSpPr>
          <p:cNvPr id="56" name="Group 55">
            <a:extLst>
              <a:ext uri="{FF2B5EF4-FFF2-40B4-BE49-F238E27FC236}">
                <a16:creationId xmlns:a16="http://schemas.microsoft.com/office/drawing/2014/main" id="{DE93C8BC-F13A-B06A-474A-7C2627262B62}"/>
              </a:ext>
            </a:extLst>
          </p:cNvPr>
          <p:cNvGrpSpPr/>
          <p:nvPr/>
        </p:nvGrpSpPr>
        <p:grpSpPr>
          <a:xfrm>
            <a:off x="-6593507" y="-1"/>
            <a:ext cx="8692331" cy="6858000"/>
            <a:chOff x="2184447" y="-1"/>
            <a:chExt cx="8692331" cy="6858000"/>
          </a:xfrm>
          <a:solidFill>
            <a:schemeClr val="bg1">
              <a:lumMod val="85000"/>
            </a:schemeClr>
          </a:solidFill>
        </p:grpSpPr>
        <p:sp>
          <p:nvSpPr>
            <p:cNvPr id="57" name="Rectangle 56">
              <a:extLst>
                <a:ext uri="{FF2B5EF4-FFF2-40B4-BE49-F238E27FC236}">
                  <a16:creationId xmlns:a16="http://schemas.microsoft.com/office/drawing/2014/main" id="{EED8BCB4-6A76-5948-E62F-1810B3C0A49B}"/>
                </a:ext>
              </a:extLst>
            </p:cNvPr>
            <p:cNvSpPr/>
            <p:nvPr/>
          </p:nvSpPr>
          <p:spPr>
            <a:xfrm>
              <a:off x="2184447" y="-1"/>
              <a:ext cx="8692331"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1C819159-5A27-B24A-714D-DCC7203908C9}"/>
                </a:ext>
              </a:extLst>
            </p:cNvPr>
            <p:cNvSpPr/>
            <p:nvPr/>
          </p:nvSpPr>
          <p:spPr>
            <a:xfrm>
              <a:off x="970837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49D7E409-3672-8B07-2B6A-172F70781E05}"/>
                </a:ext>
              </a:extLst>
            </p:cNvPr>
            <p:cNvSpPr txBox="1"/>
            <p:nvPr/>
          </p:nvSpPr>
          <p:spPr>
            <a:xfrm rot="16200000">
              <a:off x="9549411" y="31366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NYCT</a:t>
              </a:r>
              <a:endParaRPr lang="en-US" sz="3600" b="1" dirty="0">
                <a:solidFill>
                  <a:srgbClr val="F0EEF0"/>
                </a:solidFill>
                <a:latin typeface="Tw Cen MT" panose="020B0602020104020603" pitchFamily="34" charset="0"/>
              </a:endParaRPr>
            </a:p>
          </p:txBody>
        </p:sp>
      </p:grpSp>
      <p:sp>
        <p:nvSpPr>
          <p:cNvPr id="60" name="Rectangle 59">
            <a:extLst>
              <a:ext uri="{FF2B5EF4-FFF2-40B4-BE49-F238E27FC236}">
                <a16:creationId xmlns:a16="http://schemas.microsoft.com/office/drawing/2014/main" id="{3DE14647-07EB-AEF5-C2AA-5ED024F75CDB}"/>
              </a:ext>
            </a:extLst>
          </p:cNvPr>
          <p:cNvSpPr/>
          <p:nvPr/>
        </p:nvSpPr>
        <p:spPr>
          <a:xfrm>
            <a:off x="-7102489" y="544"/>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A55BAAF1-6563-7270-CC05-AA663C8C8395}"/>
              </a:ext>
            </a:extLst>
          </p:cNvPr>
          <p:cNvSpPr/>
          <p:nvPr/>
        </p:nvSpPr>
        <p:spPr>
          <a:xfrm>
            <a:off x="421442" y="235491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9D261DE6-5DA4-0A21-5F88-BE9D3C85B156}"/>
              </a:ext>
            </a:extLst>
          </p:cNvPr>
          <p:cNvSpPr txBox="1"/>
          <p:nvPr/>
        </p:nvSpPr>
        <p:spPr>
          <a:xfrm rot="16200000">
            <a:off x="261496" y="321692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MTABC</a:t>
            </a:r>
            <a:endParaRPr lang="en-US" sz="3600" b="1" dirty="0">
              <a:solidFill>
                <a:srgbClr val="F0EEF0"/>
              </a:solidFill>
              <a:latin typeface="Tw Cen MT" panose="020B0602020104020603" pitchFamily="34" charset="0"/>
            </a:endParaRPr>
          </a:p>
        </p:txBody>
      </p:sp>
      <p:sp>
        <p:nvSpPr>
          <p:cNvPr id="63" name="Rectangle 62">
            <a:extLst>
              <a:ext uri="{FF2B5EF4-FFF2-40B4-BE49-F238E27FC236}">
                <a16:creationId xmlns:a16="http://schemas.microsoft.com/office/drawing/2014/main" id="{2C1BC67C-64C4-7C7E-BD84-547A0F714C93}"/>
              </a:ext>
            </a:extLst>
          </p:cNvPr>
          <p:cNvSpPr/>
          <p:nvPr/>
        </p:nvSpPr>
        <p:spPr>
          <a:xfrm>
            <a:off x="-7603237" y="-16386"/>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AA74B18E-5DF3-6713-6017-EDB83CA7BA43}"/>
              </a:ext>
            </a:extLst>
          </p:cNvPr>
          <p:cNvSpPr/>
          <p:nvPr/>
        </p:nvSpPr>
        <p:spPr>
          <a:xfrm>
            <a:off x="-79306" y="233798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E3729137-50AF-9DF0-A182-964610C1DC67}"/>
              </a:ext>
            </a:extLst>
          </p:cNvPr>
          <p:cNvSpPr txBox="1"/>
          <p:nvPr/>
        </p:nvSpPr>
        <p:spPr>
          <a:xfrm rot="16200000">
            <a:off x="-239252"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sp>
        <p:nvSpPr>
          <p:cNvPr id="66" name="Rectangle 65">
            <a:extLst>
              <a:ext uri="{FF2B5EF4-FFF2-40B4-BE49-F238E27FC236}">
                <a16:creationId xmlns:a16="http://schemas.microsoft.com/office/drawing/2014/main" id="{D8094FF2-1FE0-D4E7-D3D0-1583081B6D4D}"/>
              </a:ext>
            </a:extLst>
          </p:cNvPr>
          <p:cNvSpPr/>
          <p:nvPr/>
        </p:nvSpPr>
        <p:spPr>
          <a:xfrm>
            <a:off x="-8159623" y="0"/>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592DD558-B52C-A1C0-2DE5-4A007BD724E5}"/>
              </a:ext>
            </a:extLst>
          </p:cNvPr>
          <p:cNvSpPr/>
          <p:nvPr/>
        </p:nvSpPr>
        <p:spPr>
          <a:xfrm>
            <a:off x="-635692" y="234282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AE703D50-15F8-C2FC-EBF4-2C1E8CC031C9}"/>
              </a:ext>
            </a:extLst>
          </p:cNvPr>
          <p:cNvSpPr txBox="1"/>
          <p:nvPr/>
        </p:nvSpPr>
        <p:spPr>
          <a:xfrm rot="16200000">
            <a:off x="-795638" y="320483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ARR</a:t>
            </a:r>
            <a:endParaRPr lang="en-US" sz="36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13969485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73724 0 L -1.04167E-6 0 " pathEditMode="relative" rAng="0" ptsTypes="AA">
                                      <p:cBhvr>
                                        <p:cTn id="6" dur="10" fill="hold"/>
                                        <p:tgtEl>
                                          <p:spTgt spid="7"/>
                                        </p:tgtEl>
                                        <p:attrNameLst>
                                          <p:attrName>ppt_x</p:attrName>
                                          <p:attrName>ppt_y</p:attrName>
                                        </p:attrNameLst>
                                      </p:cBhvr>
                                      <p:rCtr x="3679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1AA79-1FA7-6127-2249-1AEECB98796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0A7C993-81F8-0521-84E4-B3DD5465DE10}"/>
              </a:ext>
            </a:extLst>
          </p:cNvPr>
          <p:cNvSpPr/>
          <p:nvPr/>
        </p:nvSpPr>
        <p:spPr>
          <a:xfrm>
            <a:off x="2141785" y="-16386"/>
            <a:ext cx="10039925"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5E905E8-3132-0F36-EE4A-26A25496A70E}"/>
              </a:ext>
            </a:extLst>
          </p:cNvPr>
          <p:cNvGrpSpPr/>
          <p:nvPr/>
        </p:nvGrpSpPr>
        <p:grpSpPr>
          <a:xfrm>
            <a:off x="10949230" y="2371879"/>
            <a:ext cx="1206239" cy="2360918"/>
            <a:chOff x="10949230" y="2371879"/>
            <a:chExt cx="1206239" cy="2360918"/>
          </a:xfrm>
        </p:grpSpPr>
        <p:sp>
          <p:nvSpPr>
            <p:cNvPr id="21" name="Freeform: Shape 20">
              <a:extLst>
                <a:ext uri="{FF2B5EF4-FFF2-40B4-BE49-F238E27FC236}">
                  <a16:creationId xmlns:a16="http://schemas.microsoft.com/office/drawing/2014/main" id="{F194BD67-BF58-0B4E-FE3D-B8485A2F2000}"/>
                </a:ext>
              </a:extLst>
            </p:cNvPr>
            <p:cNvSpPr/>
            <p:nvPr/>
          </p:nvSpPr>
          <p:spPr>
            <a:xfrm>
              <a:off x="10949230" y="237187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9E65394D-C7C4-FAFB-6C0D-98A640C9E105}"/>
                </a:ext>
              </a:extLst>
            </p:cNvPr>
            <p:cNvSpPr txBox="1"/>
            <p:nvPr/>
          </p:nvSpPr>
          <p:spPr>
            <a:xfrm rot="16200000">
              <a:off x="10867039" y="3127839"/>
              <a:ext cx="199208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LIRR</a:t>
              </a:r>
            </a:p>
          </p:txBody>
        </p:sp>
      </p:grpSp>
      <p:sp>
        <p:nvSpPr>
          <p:cNvPr id="34" name="TextBox 33">
            <a:extLst>
              <a:ext uri="{FF2B5EF4-FFF2-40B4-BE49-F238E27FC236}">
                <a16:creationId xmlns:a16="http://schemas.microsoft.com/office/drawing/2014/main" id="{012F6016-BC90-D071-BEB8-D6CCA0C509A2}"/>
              </a:ext>
            </a:extLst>
          </p:cNvPr>
          <p:cNvSpPr txBox="1"/>
          <p:nvPr/>
        </p:nvSpPr>
        <p:spPr>
          <a:xfrm rot="16200000">
            <a:off x="181654"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grpSp>
        <p:nvGrpSpPr>
          <p:cNvPr id="38" name="Group 37">
            <a:extLst>
              <a:ext uri="{FF2B5EF4-FFF2-40B4-BE49-F238E27FC236}">
                <a16:creationId xmlns:a16="http://schemas.microsoft.com/office/drawing/2014/main" id="{E13C1543-C0E7-48EB-EAD6-7CAF5DE26D72}"/>
              </a:ext>
            </a:extLst>
          </p:cNvPr>
          <p:cNvGrpSpPr/>
          <p:nvPr/>
        </p:nvGrpSpPr>
        <p:grpSpPr>
          <a:xfrm>
            <a:off x="-6831635" y="0"/>
            <a:ext cx="9959846" cy="6858000"/>
            <a:chOff x="1928485" y="0"/>
            <a:chExt cx="9961092" cy="6858000"/>
          </a:xfrm>
          <a:solidFill>
            <a:schemeClr val="bg1">
              <a:lumMod val="85000"/>
            </a:schemeClr>
          </a:solidFill>
        </p:grpSpPr>
        <p:sp>
          <p:nvSpPr>
            <p:cNvPr id="40" name="Rectangle 39">
              <a:extLst>
                <a:ext uri="{FF2B5EF4-FFF2-40B4-BE49-F238E27FC236}">
                  <a16:creationId xmlns:a16="http://schemas.microsoft.com/office/drawing/2014/main" id="{1C7842F3-1A3D-24ED-C2F2-AB0D8064F6D6}"/>
                </a:ext>
              </a:extLst>
            </p:cNvPr>
            <p:cNvSpPr/>
            <p:nvPr/>
          </p:nvSpPr>
          <p:spPr>
            <a:xfrm>
              <a:off x="1928485" y="0"/>
              <a:ext cx="9961092"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755EA519-3132-1BB0-9CDC-DD51222C9E2C}"/>
                </a:ext>
              </a:extLst>
            </p:cNvPr>
            <p:cNvSpPr/>
            <p:nvPr/>
          </p:nvSpPr>
          <p:spPr>
            <a:xfrm>
              <a:off x="1072117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01BCF756-9D0F-066F-3AAC-C2B757B8D416}"/>
                </a:ext>
              </a:extLst>
            </p:cNvPr>
            <p:cNvSpPr txBox="1"/>
            <p:nvPr/>
          </p:nvSpPr>
          <p:spPr>
            <a:xfrm rot="16200000">
              <a:off x="1055403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MNR</a:t>
              </a:r>
              <a:endParaRPr lang="en-US" sz="3600" b="1" dirty="0">
                <a:solidFill>
                  <a:srgbClr val="F0EEF0"/>
                </a:solidFill>
                <a:latin typeface="Tw Cen MT" panose="020B0602020104020603" pitchFamily="34" charset="0"/>
              </a:endParaRPr>
            </a:p>
          </p:txBody>
        </p:sp>
      </p:grpSp>
      <p:grpSp>
        <p:nvGrpSpPr>
          <p:cNvPr id="51" name="Group 50">
            <a:extLst>
              <a:ext uri="{FF2B5EF4-FFF2-40B4-BE49-F238E27FC236}">
                <a16:creationId xmlns:a16="http://schemas.microsoft.com/office/drawing/2014/main" id="{937F4B6F-FCA4-C24E-6EE5-BEDA0EE33C31}"/>
              </a:ext>
            </a:extLst>
          </p:cNvPr>
          <p:cNvGrpSpPr/>
          <p:nvPr/>
        </p:nvGrpSpPr>
        <p:grpSpPr>
          <a:xfrm>
            <a:off x="-6954675" y="0"/>
            <a:ext cx="9574094" cy="6858000"/>
            <a:chOff x="1943003" y="0"/>
            <a:chExt cx="9574094" cy="6858000"/>
          </a:xfrm>
          <a:solidFill>
            <a:schemeClr val="bg1">
              <a:lumMod val="85000"/>
            </a:schemeClr>
          </a:solidFill>
        </p:grpSpPr>
        <p:sp>
          <p:nvSpPr>
            <p:cNvPr id="52" name="Rectangle 51">
              <a:extLst>
                <a:ext uri="{FF2B5EF4-FFF2-40B4-BE49-F238E27FC236}">
                  <a16:creationId xmlns:a16="http://schemas.microsoft.com/office/drawing/2014/main" id="{C1BE6C39-5A0B-A892-ABB9-D6F31A3BFA41}"/>
                </a:ext>
              </a:extLst>
            </p:cNvPr>
            <p:cNvSpPr/>
            <p:nvPr/>
          </p:nvSpPr>
          <p:spPr>
            <a:xfrm>
              <a:off x="1943003" y="0"/>
              <a:ext cx="9574094"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E895ABA0-1608-33A9-1F9D-6CFDD94F5884}"/>
                </a:ext>
              </a:extLst>
            </p:cNvPr>
            <p:cNvSpPr/>
            <p:nvPr/>
          </p:nvSpPr>
          <p:spPr>
            <a:xfrm>
              <a:off x="1034868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014EEF6B-34FB-AF3C-E7F0-F8799F905835}"/>
                </a:ext>
              </a:extLst>
            </p:cNvPr>
            <p:cNvSpPr txBox="1"/>
            <p:nvPr/>
          </p:nvSpPr>
          <p:spPr>
            <a:xfrm rot="16200000">
              <a:off x="10197881" y="322038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SIR</a:t>
              </a:r>
              <a:endParaRPr lang="en-US" sz="3600" b="1" dirty="0">
                <a:solidFill>
                  <a:srgbClr val="F0EEF0"/>
                </a:solidFill>
                <a:latin typeface="Tw Cen MT" panose="020B0602020104020603" pitchFamily="34" charset="0"/>
              </a:endParaRPr>
            </a:p>
          </p:txBody>
        </p:sp>
        <p:pic>
          <p:nvPicPr>
            <p:cNvPr id="55" name="Picture 54">
              <a:extLst>
                <a:ext uri="{FF2B5EF4-FFF2-40B4-BE49-F238E27FC236}">
                  <a16:creationId xmlns:a16="http://schemas.microsoft.com/office/drawing/2014/main" id="{C5837FF8-906B-1AFE-6DA5-DAB68CAEAB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a:grpFill/>
          </p:spPr>
        </p:pic>
      </p:grpSp>
      <p:grpSp>
        <p:nvGrpSpPr>
          <p:cNvPr id="56" name="Group 55">
            <a:extLst>
              <a:ext uri="{FF2B5EF4-FFF2-40B4-BE49-F238E27FC236}">
                <a16:creationId xmlns:a16="http://schemas.microsoft.com/office/drawing/2014/main" id="{F3DF743F-E642-1893-406D-02D1BD9C721A}"/>
              </a:ext>
            </a:extLst>
          </p:cNvPr>
          <p:cNvGrpSpPr/>
          <p:nvPr/>
        </p:nvGrpSpPr>
        <p:grpSpPr>
          <a:xfrm>
            <a:off x="-6593507" y="-1"/>
            <a:ext cx="8692331" cy="6858000"/>
            <a:chOff x="2184447" y="-1"/>
            <a:chExt cx="8692331" cy="6858000"/>
          </a:xfrm>
          <a:solidFill>
            <a:schemeClr val="bg1">
              <a:lumMod val="85000"/>
            </a:schemeClr>
          </a:solidFill>
        </p:grpSpPr>
        <p:sp>
          <p:nvSpPr>
            <p:cNvPr id="57" name="Rectangle 56">
              <a:extLst>
                <a:ext uri="{FF2B5EF4-FFF2-40B4-BE49-F238E27FC236}">
                  <a16:creationId xmlns:a16="http://schemas.microsoft.com/office/drawing/2014/main" id="{1DC6E7B3-0C83-D92C-E7D5-9FE361C27F22}"/>
                </a:ext>
              </a:extLst>
            </p:cNvPr>
            <p:cNvSpPr/>
            <p:nvPr/>
          </p:nvSpPr>
          <p:spPr>
            <a:xfrm>
              <a:off x="2184447" y="-1"/>
              <a:ext cx="8692331"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38F6B1EF-F4BA-A281-8F3E-32B902793E45}"/>
                </a:ext>
              </a:extLst>
            </p:cNvPr>
            <p:cNvSpPr/>
            <p:nvPr/>
          </p:nvSpPr>
          <p:spPr>
            <a:xfrm>
              <a:off x="970837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57DFF335-84D1-DF6C-7A9E-6F9A7DC0A30B}"/>
                </a:ext>
              </a:extLst>
            </p:cNvPr>
            <p:cNvSpPr txBox="1"/>
            <p:nvPr/>
          </p:nvSpPr>
          <p:spPr>
            <a:xfrm rot="16200000">
              <a:off x="9549411" y="31366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NYCT</a:t>
              </a:r>
              <a:endParaRPr lang="en-US" sz="3600" b="1" dirty="0">
                <a:solidFill>
                  <a:srgbClr val="F0EEF0"/>
                </a:solidFill>
                <a:latin typeface="Tw Cen MT" panose="020B0602020104020603" pitchFamily="34" charset="0"/>
              </a:endParaRPr>
            </a:p>
          </p:txBody>
        </p:sp>
      </p:grpSp>
      <p:sp>
        <p:nvSpPr>
          <p:cNvPr id="60" name="Rectangle 59">
            <a:extLst>
              <a:ext uri="{FF2B5EF4-FFF2-40B4-BE49-F238E27FC236}">
                <a16:creationId xmlns:a16="http://schemas.microsoft.com/office/drawing/2014/main" id="{6C2E6BFA-8916-746B-CCBE-A3DB52BBAA01}"/>
              </a:ext>
            </a:extLst>
          </p:cNvPr>
          <p:cNvSpPr/>
          <p:nvPr/>
        </p:nvSpPr>
        <p:spPr>
          <a:xfrm>
            <a:off x="-7102489" y="544"/>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C0CEAE38-4711-2260-17D7-7C1921A9B4F2}"/>
              </a:ext>
            </a:extLst>
          </p:cNvPr>
          <p:cNvSpPr/>
          <p:nvPr/>
        </p:nvSpPr>
        <p:spPr>
          <a:xfrm>
            <a:off x="421442" y="235491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8FD3EFE0-5769-A812-90B5-2CE64E660A62}"/>
              </a:ext>
            </a:extLst>
          </p:cNvPr>
          <p:cNvSpPr txBox="1"/>
          <p:nvPr/>
        </p:nvSpPr>
        <p:spPr>
          <a:xfrm rot="16200000">
            <a:off x="261496" y="321692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MTABC</a:t>
            </a:r>
            <a:endParaRPr lang="en-US" sz="3600" b="1" dirty="0">
              <a:solidFill>
                <a:srgbClr val="F0EEF0"/>
              </a:solidFill>
              <a:latin typeface="Tw Cen MT" panose="020B0602020104020603" pitchFamily="34" charset="0"/>
            </a:endParaRPr>
          </a:p>
        </p:txBody>
      </p:sp>
      <p:sp>
        <p:nvSpPr>
          <p:cNvPr id="63" name="Rectangle 62">
            <a:extLst>
              <a:ext uri="{FF2B5EF4-FFF2-40B4-BE49-F238E27FC236}">
                <a16:creationId xmlns:a16="http://schemas.microsoft.com/office/drawing/2014/main" id="{798155BA-BE22-5FDF-5E66-641A142264B7}"/>
              </a:ext>
            </a:extLst>
          </p:cNvPr>
          <p:cNvSpPr/>
          <p:nvPr/>
        </p:nvSpPr>
        <p:spPr>
          <a:xfrm>
            <a:off x="-7603237" y="-16386"/>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CFBDD128-6C61-117A-DF6F-7F102FE8D08E}"/>
              </a:ext>
            </a:extLst>
          </p:cNvPr>
          <p:cNvSpPr/>
          <p:nvPr/>
        </p:nvSpPr>
        <p:spPr>
          <a:xfrm>
            <a:off x="-79306" y="233798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869C32AF-A97B-4B4A-E219-31243C7C4560}"/>
              </a:ext>
            </a:extLst>
          </p:cNvPr>
          <p:cNvSpPr txBox="1"/>
          <p:nvPr/>
        </p:nvSpPr>
        <p:spPr>
          <a:xfrm rot="16200000">
            <a:off x="-239252"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sp>
        <p:nvSpPr>
          <p:cNvPr id="66" name="Rectangle 65">
            <a:extLst>
              <a:ext uri="{FF2B5EF4-FFF2-40B4-BE49-F238E27FC236}">
                <a16:creationId xmlns:a16="http://schemas.microsoft.com/office/drawing/2014/main" id="{C218B848-D001-9197-9A6E-B28AC10E043A}"/>
              </a:ext>
            </a:extLst>
          </p:cNvPr>
          <p:cNvSpPr/>
          <p:nvPr/>
        </p:nvSpPr>
        <p:spPr>
          <a:xfrm>
            <a:off x="-8159623" y="0"/>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101E0D06-46F9-A0A7-D7DE-92AB0C4A5328}"/>
              </a:ext>
            </a:extLst>
          </p:cNvPr>
          <p:cNvSpPr/>
          <p:nvPr/>
        </p:nvSpPr>
        <p:spPr>
          <a:xfrm>
            <a:off x="-635692" y="234282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0AD9C013-E55A-D4D3-A4D3-1F4703FE558E}"/>
              </a:ext>
            </a:extLst>
          </p:cNvPr>
          <p:cNvSpPr txBox="1"/>
          <p:nvPr/>
        </p:nvSpPr>
        <p:spPr>
          <a:xfrm rot="16200000">
            <a:off x="-795638" y="320483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ARR</a:t>
            </a:r>
            <a:endParaRPr lang="en-US" sz="36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25729938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2.91667E-6 0 L 0.70312 0 " pathEditMode="relative" rAng="0" ptsTypes="AA">
                                      <p:cBhvr>
                                        <p:cTn id="6" dur="1000" fill="hold"/>
                                        <p:tgtEl>
                                          <p:spTgt spid="38"/>
                                        </p:tgtEl>
                                        <p:attrNameLst>
                                          <p:attrName>ppt_x</p:attrName>
                                          <p:attrName>ppt_y</p:attrName>
                                        </p:attrNameLst>
                                      </p:cBhvr>
                                      <p:rCtr x="3515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CD208-A078-AB0C-C004-54C1BAC78C81}"/>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A978B780-AC70-DBEA-6FCE-72F55A54696C}"/>
              </a:ext>
            </a:extLst>
          </p:cNvPr>
          <p:cNvGrpSpPr/>
          <p:nvPr/>
        </p:nvGrpSpPr>
        <p:grpSpPr>
          <a:xfrm>
            <a:off x="10949230" y="2371879"/>
            <a:ext cx="1206239" cy="2360918"/>
            <a:chOff x="10949230" y="2371879"/>
            <a:chExt cx="1206239" cy="2360918"/>
          </a:xfrm>
        </p:grpSpPr>
        <p:sp>
          <p:nvSpPr>
            <p:cNvPr id="21" name="Freeform: Shape 20">
              <a:extLst>
                <a:ext uri="{FF2B5EF4-FFF2-40B4-BE49-F238E27FC236}">
                  <a16:creationId xmlns:a16="http://schemas.microsoft.com/office/drawing/2014/main" id="{95BF2FC1-BC80-D380-75D5-4430524FF528}"/>
                </a:ext>
              </a:extLst>
            </p:cNvPr>
            <p:cNvSpPr/>
            <p:nvPr/>
          </p:nvSpPr>
          <p:spPr>
            <a:xfrm>
              <a:off x="10949230" y="237187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9A4FA84-060B-A330-D7D6-87975C8B4BAA}"/>
                </a:ext>
              </a:extLst>
            </p:cNvPr>
            <p:cNvSpPr txBox="1"/>
            <p:nvPr/>
          </p:nvSpPr>
          <p:spPr>
            <a:xfrm rot="16200000">
              <a:off x="10867039" y="3127839"/>
              <a:ext cx="199208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LIRR</a:t>
              </a:r>
            </a:p>
          </p:txBody>
        </p:sp>
      </p:grpSp>
      <p:sp>
        <p:nvSpPr>
          <p:cNvPr id="34" name="TextBox 33">
            <a:extLst>
              <a:ext uri="{FF2B5EF4-FFF2-40B4-BE49-F238E27FC236}">
                <a16:creationId xmlns:a16="http://schemas.microsoft.com/office/drawing/2014/main" id="{C24535DC-B6B0-4DCF-5D6D-714590CDB9F7}"/>
              </a:ext>
            </a:extLst>
          </p:cNvPr>
          <p:cNvSpPr txBox="1"/>
          <p:nvPr/>
        </p:nvSpPr>
        <p:spPr>
          <a:xfrm rot="16200000">
            <a:off x="181654"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grpSp>
        <p:nvGrpSpPr>
          <p:cNvPr id="38" name="Group 37">
            <a:extLst>
              <a:ext uri="{FF2B5EF4-FFF2-40B4-BE49-F238E27FC236}">
                <a16:creationId xmlns:a16="http://schemas.microsoft.com/office/drawing/2014/main" id="{519D86A5-3ABA-218F-0597-94FE83615686}"/>
              </a:ext>
            </a:extLst>
          </p:cNvPr>
          <p:cNvGrpSpPr/>
          <p:nvPr/>
        </p:nvGrpSpPr>
        <p:grpSpPr>
          <a:xfrm>
            <a:off x="1734844" y="0"/>
            <a:ext cx="9959846" cy="6858000"/>
            <a:chOff x="1928485" y="0"/>
            <a:chExt cx="9961092" cy="6858000"/>
          </a:xfrm>
          <a:solidFill>
            <a:schemeClr val="bg1">
              <a:lumMod val="85000"/>
            </a:schemeClr>
          </a:solidFill>
        </p:grpSpPr>
        <p:sp>
          <p:nvSpPr>
            <p:cNvPr id="40" name="Rectangle 39">
              <a:extLst>
                <a:ext uri="{FF2B5EF4-FFF2-40B4-BE49-F238E27FC236}">
                  <a16:creationId xmlns:a16="http://schemas.microsoft.com/office/drawing/2014/main" id="{57208C29-CF02-3A97-97F7-B9D5FE3545E9}"/>
                </a:ext>
              </a:extLst>
            </p:cNvPr>
            <p:cNvSpPr/>
            <p:nvPr/>
          </p:nvSpPr>
          <p:spPr>
            <a:xfrm>
              <a:off x="1928485" y="0"/>
              <a:ext cx="9961092"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9F08D224-A147-28C1-CE8F-E0FC0997DB3F}"/>
                </a:ext>
              </a:extLst>
            </p:cNvPr>
            <p:cNvSpPr/>
            <p:nvPr/>
          </p:nvSpPr>
          <p:spPr>
            <a:xfrm>
              <a:off x="1072117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7A41F05F-AF12-2578-EA90-A9098010AA30}"/>
                </a:ext>
              </a:extLst>
            </p:cNvPr>
            <p:cNvSpPr txBox="1"/>
            <p:nvPr/>
          </p:nvSpPr>
          <p:spPr>
            <a:xfrm rot="16200000">
              <a:off x="1055403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MNR</a:t>
              </a:r>
              <a:endParaRPr lang="en-US" sz="3600" b="1" dirty="0">
                <a:solidFill>
                  <a:srgbClr val="F0EEF0"/>
                </a:solidFill>
                <a:latin typeface="Tw Cen MT" panose="020B0602020104020603" pitchFamily="34" charset="0"/>
              </a:endParaRPr>
            </a:p>
          </p:txBody>
        </p:sp>
      </p:grpSp>
      <p:grpSp>
        <p:nvGrpSpPr>
          <p:cNvPr id="51" name="Group 50">
            <a:extLst>
              <a:ext uri="{FF2B5EF4-FFF2-40B4-BE49-F238E27FC236}">
                <a16:creationId xmlns:a16="http://schemas.microsoft.com/office/drawing/2014/main" id="{0BF6F2B6-F5B9-9EB9-A43E-136CC82CEC1E}"/>
              </a:ext>
            </a:extLst>
          </p:cNvPr>
          <p:cNvGrpSpPr/>
          <p:nvPr/>
        </p:nvGrpSpPr>
        <p:grpSpPr>
          <a:xfrm>
            <a:off x="-6954675" y="0"/>
            <a:ext cx="9574094" cy="6858000"/>
            <a:chOff x="1943003" y="0"/>
            <a:chExt cx="9574094" cy="6858000"/>
          </a:xfrm>
          <a:solidFill>
            <a:schemeClr val="bg1">
              <a:lumMod val="85000"/>
            </a:schemeClr>
          </a:solidFill>
        </p:grpSpPr>
        <p:sp>
          <p:nvSpPr>
            <p:cNvPr id="52" name="Rectangle 51">
              <a:extLst>
                <a:ext uri="{FF2B5EF4-FFF2-40B4-BE49-F238E27FC236}">
                  <a16:creationId xmlns:a16="http://schemas.microsoft.com/office/drawing/2014/main" id="{B350A0E1-BBB0-648F-8A23-184D881151B5}"/>
                </a:ext>
              </a:extLst>
            </p:cNvPr>
            <p:cNvSpPr/>
            <p:nvPr/>
          </p:nvSpPr>
          <p:spPr>
            <a:xfrm>
              <a:off x="1943003" y="0"/>
              <a:ext cx="9574094"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04DD1DF9-87E8-D2F8-74CD-D5A5F8055D1D}"/>
                </a:ext>
              </a:extLst>
            </p:cNvPr>
            <p:cNvSpPr/>
            <p:nvPr/>
          </p:nvSpPr>
          <p:spPr>
            <a:xfrm>
              <a:off x="1034868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906C3A43-9FF8-887F-68FB-5B7965259C79}"/>
                </a:ext>
              </a:extLst>
            </p:cNvPr>
            <p:cNvSpPr txBox="1"/>
            <p:nvPr/>
          </p:nvSpPr>
          <p:spPr>
            <a:xfrm rot="16200000">
              <a:off x="10197881" y="322038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SIR</a:t>
              </a:r>
              <a:endParaRPr lang="en-US" sz="3600" b="1" dirty="0">
                <a:solidFill>
                  <a:srgbClr val="F0EEF0"/>
                </a:solidFill>
                <a:latin typeface="Tw Cen MT" panose="020B0602020104020603" pitchFamily="34" charset="0"/>
              </a:endParaRPr>
            </a:p>
          </p:txBody>
        </p:sp>
        <p:pic>
          <p:nvPicPr>
            <p:cNvPr id="55" name="Picture 54">
              <a:extLst>
                <a:ext uri="{FF2B5EF4-FFF2-40B4-BE49-F238E27FC236}">
                  <a16:creationId xmlns:a16="http://schemas.microsoft.com/office/drawing/2014/main" id="{83550CD0-C2BD-7C47-28C0-74A22374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a:grpFill/>
          </p:spPr>
        </p:pic>
      </p:grpSp>
      <p:grpSp>
        <p:nvGrpSpPr>
          <p:cNvPr id="56" name="Group 55">
            <a:extLst>
              <a:ext uri="{FF2B5EF4-FFF2-40B4-BE49-F238E27FC236}">
                <a16:creationId xmlns:a16="http://schemas.microsoft.com/office/drawing/2014/main" id="{9B243B32-8299-5364-5D7B-16F4E24831B2}"/>
              </a:ext>
            </a:extLst>
          </p:cNvPr>
          <p:cNvGrpSpPr/>
          <p:nvPr/>
        </p:nvGrpSpPr>
        <p:grpSpPr>
          <a:xfrm>
            <a:off x="-6593507" y="-1"/>
            <a:ext cx="8692331" cy="6858000"/>
            <a:chOff x="2184447" y="-1"/>
            <a:chExt cx="8692331" cy="6858000"/>
          </a:xfrm>
          <a:solidFill>
            <a:schemeClr val="bg1">
              <a:lumMod val="85000"/>
            </a:schemeClr>
          </a:solidFill>
        </p:grpSpPr>
        <p:sp>
          <p:nvSpPr>
            <p:cNvPr id="57" name="Rectangle 56">
              <a:extLst>
                <a:ext uri="{FF2B5EF4-FFF2-40B4-BE49-F238E27FC236}">
                  <a16:creationId xmlns:a16="http://schemas.microsoft.com/office/drawing/2014/main" id="{F49FE5BB-B1C3-B384-1B5E-7513FC9683E8}"/>
                </a:ext>
              </a:extLst>
            </p:cNvPr>
            <p:cNvSpPr/>
            <p:nvPr/>
          </p:nvSpPr>
          <p:spPr>
            <a:xfrm>
              <a:off x="2184447" y="-1"/>
              <a:ext cx="8692331"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B4F804CD-AC97-6CE7-CE03-874DE25C9187}"/>
                </a:ext>
              </a:extLst>
            </p:cNvPr>
            <p:cNvSpPr/>
            <p:nvPr/>
          </p:nvSpPr>
          <p:spPr>
            <a:xfrm>
              <a:off x="970837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2522D2A4-51A7-2CA2-DDED-D13E2DF8204E}"/>
                </a:ext>
              </a:extLst>
            </p:cNvPr>
            <p:cNvSpPr txBox="1"/>
            <p:nvPr/>
          </p:nvSpPr>
          <p:spPr>
            <a:xfrm rot="16200000">
              <a:off x="9549411" y="31366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NYCT</a:t>
              </a:r>
              <a:endParaRPr lang="en-US" sz="3600" b="1" dirty="0">
                <a:solidFill>
                  <a:srgbClr val="F0EEF0"/>
                </a:solidFill>
                <a:latin typeface="Tw Cen MT" panose="020B0602020104020603" pitchFamily="34" charset="0"/>
              </a:endParaRPr>
            </a:p>
          </p:txBody>
        </p:sp>
      </p:grpSp>
      <p:sp>
        <p:nvSpPr>
          <p:cNvPr id="60" name="Rectangle 59">
            <a:extLst>
              <a:ext uri="{FF2B5EF4-FFF2-40B4-BE49-F238E27FC236}">
                <a16:creationId xmlns:a16="http://schemas.microsoft.com/office/drawing/2014/main" id="{5D3B3551-7F13-6B26-749A-107668309517}"/>
              </a:ext>
            </a:extLst>
          </p:cNvPr>
          <p:cNvSpPr/>
          <p:nvPr/>
        </p:nvSpPr>
        <p:spPr>
          <a:xfrm>
            <a:off x="-7102489" y="544"/>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B2395A1A-6ACD-CAB1-064F-8FBDF33F5AFA}"/>
              </a:ext>
            </a:extLst>
          </p:cNvPr>
          <p:cNvSpPr/>
          <p:nvPr/>
        </p:nvSpPr>
        <p:spPr>
          <a:xfrm>
            <a:off x="421442" y="235491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C75BFB6B-2EF4-CE4C-E974-DFFC458AF1B1}"/>
              </a:ext>
            </a:extLst>
          </p:cNvPr>
          <p:cNvSpPr txBox="1"/>
          <p:nvPr/>
        </p:nvSpPr>
        <p:spPr>
          <a:xfrm rot="16200000">
            <a:off x="261496" y="321692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MTABC</a:t>
            </a:r>
            <a:endParaRPr lang="en-US" sz="3600" b="1" dirty="0">
              <a:solidFill>
                <a:srgbClr val="F0EEF0"/>
              </a:solidFill>
              <a:latin typeface="Tw Cen MT" panose="020B0602020104020603" pitchFamily="34" charset="0"/>
            </a:endParaRPr>
          </a:p>
        </p:txBody>
      </p:sp>
      <p:sp>
        <p:nvSpPr>
          <p:cNvPr id="63" name="Rectangle 62">
            <a:extLst>
              <a:ext uri="{FF2B5EF4-FFF2-40B4-BE49-F238E27FC236}">
                <a16:creationId xmlns:a16="http://schemas.microsoft.com/office/drawing/2014/main" id="{83294724-30F3-3D61-0B20-00DF43A96DAD}"/>
              </a:ext>
            </a:extLst>
          </p:cNvPr>
          <p:cNvSpPr/>
          <p:nvPr/>
        </p:nvSpPr>
        <p:spPr>
          <a:xfrm>
            <a:off x="-7603237" y="-16386"/>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A20A96DB-3A67-EE06-346E-79944ED502B4}"/>
              </a:ext>
            </a:extLst>
          </p:cNvPr>
          <p:cNvSpPr/>
          <p:nvPr/>
        </p:nvSpPr>
        <p:spPr>
          <a:xfrm>
            <a:off x="-79306" y="233798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29C7E36D-DF0A-B639-4D73-8C70FB61273F}"/>
              </a:ext>
            </a:extLst>
          </p:cNvPr>
          <p:cNvSpPr txBox="1"/>
          <p:nvPr/>
        </p:nvSpPr>
        <p:spPr>
          <a:xfrm rot="16200000">
            <a:off x="-239252"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sp>
        <p:nvSpPr>
          <p:cNvPr id="66" name="Rectangle 65">
            <a:extLst>
              <a:ext uri="{FF2B5EF4-FFF2-40B4-BE49-F238E27FC236}">
                <a16:creationId xmlns:a16="http://schemas.microsoft.com/office/drawing/2014/main" id="{52162EEF-EEEE-6090-F883-00F3CCB13486}"/>
              </a:ext>
            </a:extLst>
          </p:cNvPr>
          <p:cNvSpPr/>
          <p:nvPr/>
        </p:nvSpPr>
        <p:spPr>
          <a:xfrm>
            <a:off x="-8159623" y="0"/>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9E28ECE8-552F-A478-0873-19E71FB2EAF5}"/>
              </a:ext>
            </a:extLst>
          </p:cNvPr>
          <p:cNvSpPr/>
          <p:nvPr/>
        </p:nvSpPr>
        <p:spPr>
          <a:xfrm>
            <a:off x="-635692" y="234282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DE263990-C486-7AC5-958A-C6A9A0AAC54F}"/>
              </a:ext>
            </a:extLst>
          </p:cNvPr>
          <p:cNvSpPr txBox="1"/>
          <p:nvPr/>
        </p:nvSpPr>
        <p:spPr>
          <a:xfrm rot="16200000">
            <a:off x="-795638" y="320483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ARR</a:t>
            </a:r>
            <a:endParaRPr lang="en-US" sz="3600" b="1" dirty="0">
              <a:solidFill>
                <a:srgbClr val="F0EEF0"/>
              </a:solidFill>
              <a:latin typeface="Tw Cen MT" panose="020B0602020104020603"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CF380869-9452-7F06-EB10-088D2F0ED797}"/>
                  </a:ext>
                </a:extLst>
              </p:cNvPr>
              <p:cNvGraphicFramePr>
                <a:graphicFrameLocks noGrp="1"/>
              </p:cNvGraphicFramePr>
              <p:nvPr>
                <p:extLst>
                  <p:ext uri="{D42A27DB-BD31-4B8C-83A1-F6EECF244321}">
                    <p14:modId xmlns:p14="http://schemas.microsoft.com/office/powerpoint/2010/main" val="3347219187"/>
                  </p:ext>
                </p:extLst>
              </p:nvPr>
            </p:nvGraphicFramePr>
            <p:xfrm>
              <a:off x="2793316" y="965197"/>
              <a:ext cx="8354439" cy="487412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CF380869-9452-7F06-EB10-088D2F0ED797}"/>
                  </a:ext>
                </a:extLst>
              </p:cNvPr>
              <p:cNvPicPr>
                <a:picLocks noGrp="1" noRot="1" noChangeAspect="1" noMove="1" noResize="1" noEditPoints="1" noAdjustHandles="1" noChangeArrowheads="1" noChangeShapeType="1"/>
              </p:cNvPicPr>
              <p:nvPr/>
            </p:nvPicPr>
            <p:blipFill>
              <a:blip r:embed="rId5"/>
              <a:stretch>
                <a:fillRect/>
              </a:stretch>
            </p:blipFill>
            <p:spPr>
              <a:xfrm>
                <a:off x="2793316" y="965197"/>
                <a:ext cx="8354439" cy="4874129"/>
              </a:xfrm>
              <a:prstGeom prst="rect">
                <a:avLst/>
              </a:prstGeom>
            </p:spPr>
          </p:pic>
        </mc:Fallback>
      </mc:AlternateContent>
    </p:spTree>
    <p:extLst>
      <p:ext uri="{BB962C8B-B14F-4D97-AF65-F5344CB8AC3E}">
        <p14:creationId xmlns:p14="http://schemas.microsoft.com/office/powerpoint/2010/main" val="10859424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C7B20-FE94-81F3-8745-4972C31F39E5}"/>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DBF2E7C-49B7-E0AC-58C4-3B97C4C022B9}"/>
              </a:ext>
            </a:extLst>
          </p:cNvPr>
          <p:cNvGrpSpPr/>
          <p:nvPr/>
        </p:nvGrpSpPr>
        <p:grpSpPr>
          <a:xfrm>
            <a:off x="10949230" y="2371879"/>
            <a:ext cx="1206239" cy="2360918"/>
            <a:chOff x="10949230" y="2371879"/>
            <a:chExt cx="1206239" cy="2360918"/>
          </a:xfrm>
        </p:grpSpPr>
        <p:sp>
          <p:nvSpPr>
            <p:cNvPr id="21" name="Freeform: Shape 20">
              <a:extLst>
                <a:ext uri="{FF2B5EF4-FFF2-40B4-BE49-F238E27FC236}">
                  <a16:creationId xmlns:a16="http://schemas.microsoft.com/office/drawing/2014/main" id="{4E44A85B-50EE-6652-4102-D6E0AFECBBBA}"/>
                </a:ext>
              </a:extLst>
            </p:cNvPr>
            <p:cNvSpPr/>
            <p:nvPr/>
          </p:nvSpPr>
          <p:spPr>
            <a:xfrm>
              <a:off x="10949230" y="237187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E40E99E9-8197-F54C-337F-482DC19B21DF}"/>
                </a:ext>
              </a:extLst>
            </p:cNvPr>
            <p:cNvSpPr txBox="1"/>
            <p:nvPr/>
          </p:nvSpPr>
          <p:spPr>
            <a:xfrm rot="16200000">
              <a:off x="10867039" y="3127839"/>
              <a:ext cx="199208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LIRR</a:t>
              </a:r>
            </a:p>
          </p:txBody>
        </p:sp>
      </p:grpSp>
      <p:sp>
        <p:nvSpPr>
          <p:cNvPr id="34" name="TextBox 33">
            <a:extLst>
              <a:ext uri="{FF2B5EF4-FFF2-40B4-BE49-F238E27FC236}">
                <a16:creationId xmlns:a16="http://schemas.microsoft.com/office/drawing/2014/main" id="{1B4BC2D5-DEE9-786F-6F2A-06D56634A6AB}"/>
              </a:ext>
            </a:extLst>
          </p:cNvPr>
          <p:cNvSpPr txBox="1"/>
          <p:nvPr/>
        </p:nvSpPr>
        <p:spPr>
          <a:xfrm rot="16200000">
            <a:off x="181654"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grpSp>
        <p:nvGrpSpPr>
          <p:cNvPr id="38" name="Group 37">
            <a:extLst>
              <a:ext uri="{FF2B5EF4-FFF2-40B4-BE49-F238E27FC236}">
                <a16:creationId xmlns:a16="http://schemas.microsoft.com/office/drawing/2014/main" id="{41E56E46-37BD-2F1A-971E-0EBE05AF6D9C}"/>
              </a:ext>
            </a:extLst>
          </p:cNvPr>
          <p:cNvGrpSpPr/>
          <p:nvPr/>
        </p:nvGrpSpPr>
        <p:grpSpPr>
          <a:xfrm>
            <a:off x="1734844" y="0"/>
            <a:ext cx="9959846" cy="6858000"/>
            <a:chOff x="1928485" y="0"/>
            <a:chExt cx="9961092" cy="6858000"/>
          </a:xfrm>
          <a:solidFill>
            <a:schemeClr val="bg1">
              <a:lumMod val="85000"/>
            </a:schemeClr>
          </a:solidFill>
        </p:grpSpPr>
        <p:sp>
          <p:nvSpPr>
            <p:cNvPr id="40" name="Rectangle 39">
              <a:extLst>
                <a:ext uri="{FF2B5EF4-FFF2-40B4-BE49-F238E27FC236}">
                  <a16:creationId xmlns:a16="http://schemas.microsoft.com/office/drawing/2014/main" id="{06D28422-8A48-6D40-A268-F7BF01A85AE7}"/>
                </a:ext>
              </a:extLst>
            </p:cNvPr>
            <p:cNvSpPr/>
            <p:nvPr/>
          </p:nvSpPr>
          <p:spPr>
            <a:xfrm>
              <a:off x="1928485" y="0"/>
              <a:ext cx="9961092"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39A73A78-69E8-BFAB-E64E-637564C97291}"/>
                </a:ext>
              </a:extLst>
            </p:cNvPr>
            <p:cNvSpPr/>
            <p:nvPr/>
          </p:nvSpPr>
          <p:spPr>
            <a:xfrm>
              <a:off x="1072117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565A50CB-A6D3-5EBD-FE9E-887A657AF1A5}"/>
                </a:ext>
              </a:extLst>
            </p:cNvPr>
            <p:cNvSpPr txBox="1"/>
            <p:nvPr/>
          </p:nvSpPr>
          <p:spPr>
            <a:xfrm rot="16200000">
              <a:off x="1055403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MNR</a:t>
              </a:r>
              <a:endParaRPr lang="en-US" sz="3600" b="1" dirty="0">
                <a:solidFill>
                  <a:srgbClr val="F0EEF0"/>
                </a:solidFill>
                <a:latin typeface="Tw Cen MT" panose="020B0602020104020603" pitchFamily="34" charset="0"/>
              </a:endParaRPr>
            </a:p>
          </p:txBody>
        </p:sp>
      </p:grpSp>
      <p:grpSp>
        <p:nvGrpSpPr>
          <p:cNvPr id="51" name="Group 50">
            <a:extLst>
              <a:ext uri="{FF2B5EF4-FFF2-40B4-BE49-F238E27FC236}">
                <a16:creationId xmlns:a16="http://schemas.microsoft.com/office/drawing/2014/main" id="{49D9AE5A-3D62-E5EE-EA3E-ABB5D2331D04}"/>
              </a:ext>
            </a:extLst>
          </p:cNvPr>
          <p:cNvGrpSpPr/>
          <p:nvPr/>
        </p:nvGrpSpPr>
        <p:grpSpPr>
          <a:xfrm>
            <a:off x="-6973725" y="0"/>
            <a:ext cx="9574094" cy="6858000"/>
            <a:chOff x="1943003" y="0"/>
            <a:chExt cx="9574094" cy="6858000"/>
          </a:xfrm>
          <a:solidFill>
            <a:schemeClr val="bg1">
              <a:lumMod val="85000"/>
            </a:schemeClr>
          </a:solidFill>
        </p:grpSpPr>
        <p:sp>
          <p:nvSpPr>
            <p:cNvPr id="52" name="Rectangle 51">
              <a:extLst>
                <a:ext uri="{FF2B5EF4-FFF2-40B4-BE49-F238E27FC236}">
                  <a16:creationId xmlns:a16="http://schemas.microsoft.com/office/drawing/2014/main" id="{CF0938EB-B836-10BF-6D97-885651DF88B2}"/>
                </a:ext>
              </a:extLst>
            </p:cNvPr>
            <p:cNvSpPr/>
            <p:nvPr/>
          </p:nvSpPr>
          <p:spPr>
            <a:xfrm>
              <a:off x="1943003" y="0"/>
              <a:ext cx="9574094"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74B4BEF2-0B7A-C249-FE24-FE8C0478BA52}"/>
                </a:ext>
              </a:extLst>
            </p:cNvPr>
            <p:cNvSpPr/>
            <p:nvPr/>
          </p:nvSpPr>
          <p:spPr>
            <a:xfrm>
              <a:off x="1034868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CE0C6804-A900-E657-7AA6-846B8819443A}"/>
                </a:ext>
              </a:extLst>
            </p:cNvPr>
            <p:cNvSpPr txBox="1"/>
            <p:nvPr/>
          </p:nvSpPr>
          <p:spPr>
            <a:xfrm rot="16200000">
              <a:off x="10197881" y="322038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SIR</a:t>
              </a:r>
              <a:endParaRPr lang="en-US" sz="3600" b="1" dirty="0">
                <a:solidFill>
                  <a:srgbClr val="F0EEF0"/>
                </a:solidFill>
                <a:latin typeface="Tw Cen MT" panose="020B0602020104020603" pitchFamily="34" charset="0"/>
              </a:endParaRPr>
            </a:p>
          </p:txBody>
        </p:sp>
      </p:grpSp>
      <p:grpSp>
        <p:nvGrpSpPr>
          <p:cNvPr id="56" name="Group 55">
            <a:extLst>
              <a:ext uri="{FF2B5EF4-FFF2-40B4-BE49-F238E27FC236}">
                <a16:creationId xmlns:a16="http://schemas.microsoft.com/office/drawing/2014/main" id="{6E02259D-E07A-98DA-F1CA-DB6D8588076F}"/>
              </a:ext>
            </a:extLst>
          </p:cNvPr>
          <p:cNvGrpSpPr/>
          <p:nvPr/>
        </p:nvGrpSpPr>
        <p:grpSpPr>
          <a:xfrm>
            <a:off x="-6593507" y="-1"/>
            <a:ext cx="8692331" cy="6858000"/>
            <a:chOff x="2184447" y="-1"/>
            <a:chExt cx="8692331" cy="6858000"/>
          </a:xfrm>
          <a:solidFill>
            <a:schemeClr val="bg1">
              <a:lumMod val="85000"/>
            </a:schemeClr>
          </a:solidFill>
        </p:grpSpPr>
        <p:sp>
          <p:nvSpPr>
            <p:cNvPr id="57" name="Rectangle 56">
              <a:extLst>
                <a:ext uri="{FF2B5EF4-FFF2-40B4-BE49-F238E27FC236}">
                  <a16:creationId xmlns:a16="http://schemas.microsoft.com/office/drawing/2014/main" id="{0F0BF303-1E90-33DC-1F5E-0382E37E96B6}"/>
                </a:ext>
              </a:extLst>
            </p:cNvPr>
            <p:cNvSpPr/>
            <p:nvPr/>
          </p:nvSpPr>
          <p:spPr>
            <a:xfrm>
              <a:off x="2184447" y="-1"/>
              <a:ext cx="8692331"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38CA9B02-B0AC-9644-1704-AE1D822C5311}"/>
                </a:ext>
              </a:extLst>
            </p:cNvPr>
            <p:cNvSpPr/>
            <p:nvPr/>
          </p:nvSpPr>
          <p:spPr>
            <a:xfrm>
              <a:off x="970837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CE529A26-244F-8F2C-BE2F-01CFBD3AD0C8}"/>
                </a:ext>
              </a:extLst>
            </p:cNvPr>
            <p:cNvSpPr txBox="1"/>
            <p:nvPr/>
          </p:nvSpPr>
          <p:spPr>
            <a:xfrm rot="16200000">
              <a:off x="9549411" y="31366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NYCT</a:t>
              </a:r>
              <a:endParaRPr lang="en-US" sz="3600" b="1" dirty="0">
                <a:solidFill>
                  <a:srgbClr val="F0EEF0"/>
                </a:solidFill>
                <a:latin typeface="Tw Cen MT" panose="020B0602020104020603" pitchFamily="34" charset="0"/>
              </a:endParaRPr>
            </a:p>
          </p:txBody>
        </p:sp>
      </p:grpSp>
      <p:sp>
        <p:nvSpPr>
          <p:cNvPr id="60" name="Rectangle 59">
            <a:extLst>
              <a:ext uri="{FF2B5EF4-FFF2-40B4-BE49-F238E27FC236}">
                <a16:creationId xmlns:a16="http://schemas.microsoft.com/office/drawing/2014/main" id="{A78CDFEE-B51A-6E7F-E605-6E372029DF87}"/>
              </a:ext>
            </a:extLst>
          </p:cNvPr>
          <p:cNvSpPr/>
          <p:nvPr/>
        </p:nvSpPr>
        <p:spPr>
          <a:xfrm>
            <a:off x="-7102489" y="544"/>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79BA4E07-6709-4DDC-E0B4-7D87F18C5B61}"/>
              </a:ext>
            </a:extLst>
          </p:cNvPr>
          <p:cNvSpPr/>
          <p:nvPr/>
        </p:nvSpPr>
        <p:spPr>
          <a:xfrm>
            <a:off x="421442" y="235491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B9840831-E94E-1C5B-C589-2615EBA31405}"/>
              </a:ext>
            </a:extLst>
          </p:cNvPr>
          <p:cNvSpPr txBox="1"/>
          <p:nvPr/>
        </p:nvSpPr>
        <p:spPr>
          <a:xfrm rot="16200000">
            <a:off x="261496" y="321692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MTABC</a:t>
            </a:r>
            <a:endParaRPr lang="en-US" sz="3600" b="1" dirty="0">
              <a:solidFill>
                <a:srgbClr val="F0EEF0"/>
              </a:solidFill>
              <a:latin typeface="Tw Cen MT" panose="020B0602020104020603" pitchFamily="34" charset="0"/>
            </a:endParaRPr>
          </a:p>
        </p:txBody>
      </p:sp>
      <p:sp>
        <p:nvSpPr>
          <p:cNvPr id="63" name="Rectangle 62">
            <a:extLst>
              <a:ext uri="{FF2B5EF4-FFF2-40B4-BE49-F238E27FC236}">
                <a16:creationId xmlns:a16="http://schemas.microsoft.com/office/drawing/2014/main" id="{12718C19-AB72-8D83-3003-77FD0C3A1B4E}"/>
              </a:ext>
            </a:extLst>
          </p:cNvPr>
          <p:cNvSpPr/>
          <p:nvPr/>
        </p:nvSpPr>
        <p:spPr>
          <a:xfrm>
            <a:off x="-7603237" y="-16386"/>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0AFFAF95-129D-7DC5-697C-2127F8C07356}"/>
              </a:ext>
            </a:extLst>
          </p:cNvPr>
          <p:cNvSpPr/>
          <p:nvPr/>
        </p:nvSpPr>
        <p:spPr>
          <a:xfrm>
            <a:off x="-79306" y="233798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28B35F6B-3717-212B-8CA6-B8FD06DA94C1}"/>
              </a:ext>
            </a:extLst>
          </p:cNvPr>
          <p:cNvSpPr txBox="1"/>
          <p:nvPr/>
        </p:nvSpPr>
        <p:spPr>
          <a:xfrm rot="16200000">
            <a:off x="-239252"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sp>
        <p:nvSpPr>
          <p:cNvPr id="66" name="Rectangle 65">
            <a:extLst>
              <a:ext uri="{FF2B5EF4-FFF2-40B4-BE49-F238E27FC236}">
                <a16:creationId xmlns:a16="http://schemas.microsoft.com/office/drawing/2014/main" id="{B5C39DA9-B04A-8569-EAC6-E9CF7E779D68}"/>
              </a:ext>
            </a:extLst>
          </p:cNvPr>
          <p:cNvSpPr/>
          <p:nvPr/>
        </p:nvSpPr>
        <p:spPr>
          <a:xfrm>
            <a:off x="-8159623" y="0"/>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5538903C-B0C0-81E1-A1DB-033970E1AD08}"/>
              </a:ext>
            </a:extLst>
          </p:cNvPr>
          <p:cNvSpPr/>
          <p:nvPr/>
        </p:nvSpPr>
        <p:spPr>
          <a:xfrm>
            <a:off x="-635692" y="234282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5046B2F3-F519-AC17-F501-30A7972083A7}"/>
              </a:ext>
            </a:extLst>
          </p:cNvPr>
          <p:cNvSpPr txBox="1"/>
          <p:nvPr/>
        </p:nvSpPr>
        <p:spPr>
          <a:xfrm rot="16200000">
            <a:off x="-795638" y="320483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ARR</a:t>
            </a:r>
            <a:endParaRPr lang="en-US" sz="36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368955947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3.125E-6 0 L 0.70274 0 " pathEditMode="relative" rAng="0" ptsTypes="AA">
                                      <p:cBhvr>
                                        <p:cTn id="6" dur="1000" fill="hold"/>
                                        <p:tgtEl>
                                          <p:spTgt spid="51"/>
                                        </p:tgtEl>
                                        <p:attrNameLst>
                                          <p:attrName>ppt_x</p:attrName>
                                          <p:attrName>ppt_y</p:attrName>
                                        </p:attrNameLst>
                                      </p:cBhvr>
                                      <p:rCtr x="3513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373AB86-3CE7-3E9E-8AAA-EC13A155E2D5}"/>
              </a:ext>
            </a:extLst>
          </p:cNvPr>
          <p:cNvSpPr/>
          <p:nvPr/>
        </p:nvSpPr>
        <p:spPr>
          <a:xfrm>
            <a:off x="611163" y="309488"/>
            <a:ext cx="11226018" cy="773723"/>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endParaRPr lang="en-US" sz="3600" b="1"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endParaRPr>
          </a:p>
        </p:txBody>
      </p:sp>
      <p:sp>
        <p:nvSpPr>
          <p:cNvPr id="6" name="Rectangle: Rounded Corners 5">
            <a:extLst>
              <a:ext uri="{FF2B5EF4-FFF2-40B4-BE49-F238E27FC236}">
                <a16:creationId xmlns:a16="http://schemas.microsoft.com/office/drawing/2014/main" id="{51EA4565-DD8B-D8DC-AEED-F0B5CDD9434C}"/>
              </a:ext>
            </a:extLst>
          </p:cNvPr>
          <p:cNvSpPr/>
          <p:nvPr/>
        </p:nvSpPr>
        <p:spPr>
          <a:xfrm>
            <a:off x="2250831" y="1491175"/>
            <a:ext cx="8975188"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l" fontAlgn="auto">
              <a:spcAft>
                <a:spcPts val="0"/>
              </a:spcAft>
              <a:buFont typeface="Wingdings" panose="05000000000000000000" pitchFamily="2" charset="2"/>
              <a:buChar char="§"/>
              <a:defRPr/>
            </a:pPr>
            <a:r>
              <a:rPr lang="en-US"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2" action="ppaction://hlinksldjump">
                  <a:extLst>
                    <a:ext uri="{A12FA001-AC4F-418D-AE19-62706E023703}">
                      <ahyp:hlinkClr xmlns:ahyp="http://schemas.microsoft.com/office/drawing/2018/hyperlinkcolor" val="tx"/>
                    </a:ext>
                  </a:extLst>
                </a:hlinkClick>
              </a:rPr>
              <a:t>Team</a:t>
            </a:r>
            <a:endParaRPr lang="ar-EG"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endParaRPr>
          </a:p>
        </p:txBody>
      </p:sp>
      <p:sp>
        <p:nvSpPr>
          <p:cNvPr id="7" name="Rectangle: Rounded Corners 6">
            <a:extLst>
              <a:ext uri="{FF2B5EF4-FFF2-40B4-BE49-F238E27FC236}">
                <a16:creationId xmlns:a16="http://schemas.microsoft.com/office/drawing/2014/main" id="{015D719C-07EC-1C9E-2187-4DA513CEFFEA}"/>
              </a:ext>
            </a:extLst>
          </p:cNvPr>
          <p:cNvSpPr/>
          <p:nvPr/>
        </p:nvSpPr>
        <p:spPr>
          <a:xfrm>
            <a:off x="2250831" y="2222695"/>
            <a:ext cx="8975188"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hlinkClick r:id="rId3" action="ppaction://hlinksldjump">
                  <a:extLst>
                    <a:ext uri="{A12FA001-AC4F-418D-AE19-62706E023703}">
                      <ahyp:hlinkClr xmlns:ahyp="http://schemas.microsoft.com/office/drawing/2018/hyperlinkcolor" val="tx"/>
                    </a:ext>
                  </a:extLst>
                </a:hlinkClick>
              </a:rPr>
              <a:t>Introduction</a:t>
            </a:r>
            <a:r>
              <a:rPr lang="en-US"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hlinkClick r:id="rId3" action="ppaction://hlinksldjump"/>
              </a:rPr>
              <a:t> </a:t>
            </a:r>
            <a:r>
              <a:rPr lang="en-US"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hlinkClick r:id="rId3" action="ppaction://hlinksldjump">
                  <a:extLst>
                    <a:ext uri="{A12FA001-AC4F-418D-AE19-62706E023703}">
                      <ahyp:hlinkClr xmlns:ahyp="http://schemas.microsoft.com/office/drawing/2018/hyperlinkcolor" val="tx"/>
                    </a:ext>
                  </a:extLst>
                </a:hlinkClick>
              </a:rPr>
              <a:t>&amp; project objectives</a:t>
            </a:r>
            <a:endParaRPr lang="en-US"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endParaRPr>
          </a:p>
        </p:txBody>
      </p:sp>
      <p:sp>
        <p:nvSpPr>
          <p:cNvPr id="10" name="Rectangle: Rounded Corners 9">
            <a:extLst>
              <a:ext uri="{FF2B5EF4-FFF2-40B4-BE49-F238E27FC236}">
                <a16:creationId xmlns:a16="http://schemas.microsoft.com/office/drawing/2014/main" id="{5A7B53A8-A437-40DB-B7FE-D4C5366A607D}"/>
              </a:ext>
            </a:extLst>
          </p:cNvPr>
          <p:cNvSpPr/>
          <p:nvPr/>
        </p:nvSpPr>
        <p:spPr>
          <a:xfrm>
            <a:off x="2250831" y="2937802"/>
            <a:ext cx="8975188"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hlinkClick r:id="rId4" action="ppaction://hlinksldjump">
                  <a:extLst>
                    <a:ext uri="{A12FA001-AC4F-418D-AE19-62706E023703}">
                      <ahyp:hlinkClr xmlns:ahyp="http://schemas.microsoft.com/office/drawing/2018/hyperlinkcolor" val="tx"/>
                    </a:ext>
                  </a:extLst>
                </a:hlinkClick>
              </a:rPr>
              <a:t>Dataset</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hlinkClick r:id="rId4" action="ppaction://hlinksldjump"/>
              </a:rPr>
              <a:t> </a:t>
            </a:r>
            <a:r>
              <a:rPr lang="en-US"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hlinkClick r:id="rId4" action="ppaction://hlinksldjump">
                  <a:extLst>
                    <a:ext uri="{A12FA001-AC4F-418D-AE19-62706E023703}">
                      <ahyp:hlinkClr xmlns:ahyp="http://schemas.microsoft.com/office/drawing/2018/hyperlinkcolor" val="tx"/>
                    </a:ext>
                  </a:extLst>
                </a:hlinkClick>
              </a:rPr>
              <a:t>Overview</a:t>
            </a:r>
            <a:endParaRPr lang="en-US"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endParaRPr>
          </a:p>
        </p:txBody>
      </p:sp>
      <p:sp>
        <p:nvSpPr>
          <p:cNvPr id="11" name="Rectangle: Rounded Corners 10">
            <a:extLst>
              <a:ext uri="{FF2B5EF4-FFF2-40B4-BE49-F238E27FC236}">
                <a16:creationId xmlns:a16="http://schemas.microsoft.com/office/drawing/2014/main" id="{C25603D9-386A-1260-A3D2-FE59637A00BC}"/>
              </a:ext>
            </a:extLst>
          </p:cNvPr>
          <p:cNvSpPr/>
          <p:nvPr/>
        </p:nvSpPr>
        <p:spPr>
          <a:xfrm>
            <a:off x="2250831" y="3664635"/>
            <a:ext cx="8975188"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l">
              <a:buFont typeface="Wingdings" panose="05000000000000000000" pitchFamily="2" charset="2"/>
              <a:buChar char="§"/>
              <a:defRPr/>
            </a:pPr>
            <a:r>
              <a:rPr lang="en-US"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5" action="ppaction://hlinksldjump">
                  <a:extLst>
                    <a:ext uri="{A12FA001-AC4F-418D-AE19-62706E023703}">
                      <ahyp:hlinkClr xmlns:ahyp="http://schemas.microsoft.com/office/drawing/2018/hyperlinkcolor" val="tx"/>
                    </a:ext>
                  </a:extLst>
                </a:hlinkClick>
              </a:rPr>
              <a:t>Project</a:t>
            </a:r>
            <a:r>
              <a:rPr lang="en-US" sz="2400" dirty="0">
                <a:solidFill>
                  <a:srgbClr val="7030A0"/>
                </a:solidFill>
                <a:latin typeface="Calibri" panose="020F0502020204030204" pitchFamily="34" charset="0"/>
                <a:cs typeface="GE SS Text Light" panose="020A0503020102020204" pitchFamily="18" charset="-78"/>
                <a:hlinkClick r:id="rId5" action="ppaction://hlinksldjump"/>
              </a:rPr>
              <a:t> </a:t>
            </a:r>
            <a:r>
              <a:rPr lang="en-US"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5" action="ppaction://hlinksldjump">
                  <a:extLst>
                    <a:ext uri="{A12FA001-AC4F-418D-AE19-62706E023703}">
                      <ahyp:hlinkClr xmlns:ahyp="http://schemas.microsoft.com/office/drawing/2018/hyperlinkcolor" val="tx"/>
                    </a:ext>
                  </a:extLst>
                </a:hlinkClick>
              </a:rPr>
              <a:t>Building</a:t>
            </a:r>
            <a:endParaRPr lang="ar-EG"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endParaRPr>
          </a:p>
        </p:txBody>
      </p:sp>
      <p:sp>
        <p:nvSpPr>
          <p:cNvPr id="12" name="Rectangle: Rounded Corners 11">
            <a:extLst>
              <a:ext uri="{FF2B5EF4-FFF2-40B4-BE49-F238E27FC236}">
                <a16:creationId xmlns:a16="http://schemas.microsoft.com/office/drawing/2014/main" id="{55F8FFEE-5039-3446-BB83-66D74ABE00C3}"/>
              </a:ext>
            </a:extLst>
          </p:cNvPr>
          <p:cNvSpPr/>
          <p:nvPr/>
        </p:nvSpPr>
        <p:spPr>
          <a:xfrm>
            <a:off x="2250831" y="4384429"/>
            <a:ext cx="8975188"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6" action="ppaction://hlinksldjump">
                  <a:extLst>
                    <a:ext uri="{A12FA001-AC4F-418D-AE19-62706E023703}">
                      <ahyp:hlinkClr xmlns:ahyp="http://schemas.microsoft.com/office/drawing/2018/hyperlinkcolor" val="tx"/>
                    </a:ext>
                  </a:extLst>
                </a:hlinkClick>
              </a:rPr>
              <a:t>Key</a:t>
            </a:r>
            <a:r>
              <a:rPr lang="en-US"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6" action="ppaction://hlinksldjump"/>
              </a:rPr>
              <a:t> </a:t>
            </a:r>
            <a:r>
              <a:rPr lang="en-US"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6" action="ppaction://hlinksldjump">
                  <a:extLst>
                    <a:ext uri="{A12FA001-AC4F-418D-AE19-62706E023703}">
                      <ahyp:hlinkClr xmlns:ahyp="http://schemas.microsoft.com/office/drawing/2018/hyperlinkcolor" val="tx"/>
                    </a:ext>
                  </a:extLst>
                </a:hlinkClick>
              </a:rPr>
              <a:t>Insights</a:t>
            </a:r>
            <a:endParaRPr lang="en-US"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endParaRPr>
          </a:p>
        </p:txBody>
      </p:sp>
      <p:pic>
        <p:nvPicPr>
          <p:cNvPr id="3" name="Picture 2">
            <a:extLst>
              <a:ext uri="{FF2B5EF4-FFF2-40B4-BE49-F238E27FC236}">
                <a16:creationId xmlns:a16="http://schemas.microsoft.com/office/drawing/2014/main" id="{63EA0C1B-C535-A1E6-4DE5-7712296D242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0372" y="5714999"/>
            <a:ext cx="1215571" cy="1088193"/>
          </a:xfrm>
          <a:prstGeom prst="rect">
            <a:avLst/>
          </a:prstGeom>
        </p:spPr>
      </p:pic>
      <p:sp>
        <p:nvSpPr>
          <p:cNvPr id="4" name="Rectangle 1">
            <a:extLst>
              <a:ext uri="{FF2B5EF4-FFF2-40B4-BE49-F238E27FC236}">
                <a16:creationId xmlns:a16="http://schemas.microsoft.com/office/drawing/2014/main" id="{68B9BF73-287D-020F-FD4C-2E17F28CCD7F}"/>
              </a:ext>
            </a:extLst>
          </p:cNvPr>
          <p:cNvSpPr>
            <a:spLocks noChangeArrowheads="1"/>
          </p:cNvSpPr>
          <p:nvPr/>
        </p:nvSpPr>
        <p:spPr bwMode="auto">
          <a:xfrm>
            <a:off x="675696" y="465518"/>
            <a:ext cx="11226018" cy="461665"/>
          </a:xfrm>
          <a:prstGeom prst="rect">
            <a:avLst/>
          </a:prstGeom>
          <a:no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altLang="en-US" sz="28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rPr>
              <a:t>Content</a:t>
            </a:r>
            <a:r>
              <a:rPr lang="en-US" alt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rPr>
              <a:t> :</a:t>
            </a:r>
          </a:p>
        </p:txBody>
      </p:sp>
    </p:spTree>
    <p:extLst>
      <p:ext uri="{BB962C8B-B14F-4D97-AF65-F5344CB8AC3E}">
        <p14:creationId xmlns:p14="http://schemas.microsoft.com/office/powerpoint/2010/main" val="378444025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5544E-6974-E10B-CC49-C114D4151CD4}"/>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745481C8-A6EB-8D69-5AA7-F5F0F4F18E38}"/>
              </a:ext>
            </a:extLst>
          </p:cNvPr>
          <p:cNvGrpSpPr/>
          <p:nvPr/>
        </p:nvGrpSpPr>
        <p:grpSpPr>
          <a:xfrm>
            <a:off x="10949230" y="2371879"/>
            <a:ext cx="1206239" cy="2360918"/>
            <a:chOff x="10949230" y="2371879"/>
            <a:chExt cx="1206239" cy="2360918"/>
          </a:xfrm>
        </p:grpSpPr>
        <p:sp>
          <p:nvSpPr>
            <p:cNvPr id="21" name="Freeform: Shape 20">
              <a:extLst>
                <a:ext uri="{FF2B5EF4-FFF2-40B4-BE49-F238E27FC236}">
                  <a16:creationId xmlns:a16="http://schemas.microsoft.com/office/drawing/2014/main" id="{A85CAC5B-176C-69C5-AFFF-6A0B73ACB142}"/>
                </a:ext>
              </a:extLst>
            </p:cNvPr>
            <p:cNvSpPr/>
            <p:nvPr/>
          </p:nvSpPr>
          <p:spPr>
            <a:xfrm>
              <a:off x="10949230" y="237187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1E0CC734-7F9A-B65B-3397-489C7A9BBA85}"/>
                </a:ext>
              </a:extLst>
            </p:cNvPr>
            <p:cNvSpPr txBox="1"/>
            <p:nvPr/>
          </p:nvSpPr>
          <p:spPr>
            <a:xfrm rot="16200000">
              <a:off x="10867039" y="3127839"/>
              <a:ext cx="199208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LIRR</a:t>
              </a:r>
            </a:p>
          </p:txBody>
        </p:sp>
      </p:grpSp>
      <p:sp>
        <p:nvSpPr>
          <p:cNvPr id="34" name="TextBox 33">
            <a:extLst>
              <a:ext uri="{FF2B5EF4-FFF2-40B4-BE49-F238E27FC236}">
                <a16:creationId xmlns:a16="http://schemas.microsoft.com/office/drawing/2014/main" id="{BFD95EF7-ACB7-69E4-1AE1-AC8E85264FDE}"/>
              </a:ext>
            </a:extLst>
          </p:cNvPr>
          <p:cNvSpPr txBox="1"/>
          <p:nvPr/>
        </p:nvSpPr>
        <p:spPr>
          <a:xfrm rot="16200000">
            <a:off x="181654"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grpSp>
        <p:nvGrpSpPr>
          <p:cNvPr id="38" name="Group 37">
            <a:extLst>
              <a:ext uri="{FF2B5EF4-FFF2-40B4-BE49-F238E27FC236}">
                <a16:creationId xmlns:a16="http://schemas.microsoft.com/office/drawing/2014/main" id="{61511624-610B-140A-6528-D62E9F5392C2}"/>
              </a:ext>
            </a:extLst>
          </p:cNvPr>
          <p:cNvGrpSpPr/>
          <p:nvPr/>
        </p:nvGrpSpPr>
        <p:grpSpPr>
          <a:xfrm>
            <a:off x="1734844" y="0"/>
            <a:ext cx="9959846" cy="6858000"/>
            <a:chOff x="1928485" y="0"/>
            <a:chExt cx="9961092" cy="6858000"/>
          </a:xfrm>
          <a:solidFill>
            <a:schemeClr val="bg1">
              <a:lumMod val="85000"/>
            </a:schemeClr>
          </a:solidFill>
        </p:grpSpPr>
        <p:sp>
          <p:nvSpPr>
            <p:cNvPr id="40" name="Rectangle 39">
              <a:extLst>
                <a:ext uri="{FF2B5EF4-FFF2-40B4-BE49-F238E27FC236}">
                  <a16:creationId xmlns:a16="http://schemas.microsoft.com/office/drawing/2014/main" id="{58824B6B-F99A-3875-A268-12BFB4E5D5EF}"/>
                </a:ext>
              </a:extLst>
            </p:cNvPr>
            <p:cNvSpPr/>
            <p:nvPr/>
          </p:nvSpPr>
          <p:spPr>
            <a:xfrm>
              <a:off x="1928485" y="0"/>
              <a:ext cx="9961092"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D9F640A8-FA78-6C5A-D187-77286A2994C0}"/>
                </a:ext>
              </a:extLst>
            </p:cNvPr>
            <p:cNvSpPr/>
            <p:nvPr/>
          </p:nvSpPr>
          <p:spPr>
            <a:xfrm>
              <a:off x="1072117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3787FDD7-6812-4BD4-AC88-343BACB2A70D}"/>
                </a:ext>
              </a:extLst>
            </p:cNvPr>
            <p:cNvSpPr txBox="1"/>
            <p:nvPr/>
          </p:nvSpPr>
          <p:spPr>
            <a:xfrm rot="16200000">
              <a:off x="1055403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MNR</a:t>
              </a:r>
              <a:endParaRPr lang="en-US" sz="3600" b="1" dirty="0">
                <a:solidFill>
                  <a:srgbClr val="F0EEF0"/>
                </a:solidFill>
                <a:latin typeface="Tw Cen MT" panose="020B0602020104020603" pitchFamily="34" charset="0"/>
              </a:endParaRPr>
            </a:p>
          </p:txBody>
        </p:sp>
      </p:grpSp>
      <p:grpSp>
        <p:nvGrpSpPr>
          <p:cNvPr id="51" name="Group 50">
            <a:extLst>
              <a:ext uri="{FF2B5EF4-FFF2-40B4-BE49-F238E27FC236}">
                <a16:creationId xmlns:a16="http://schemas.microsoft.com/office/drawing/2014/main" id="{FF5C306C-DF0F-E38E-B6B9-D848AC31C51E}"/>
              </a:ext>
            </a:extLst>
          </p:cNvPr>
          <p:cNvGrpSpPr/>
          <p:nvPr/>
        </p:nvGrpSpPr>
        <p:grpSpPr>
          <a:xfrm>
            <a:off x="1611805" y="0"/>
            <a:ext cx="9574094" cy="6858000"/>
            <a:chOff x="1943003" y="0"/>
            <a:chExt cx="9574094" cy="6858000"/>
          </a:xfrm>
          <a:solidFill>
            <a:schemeClr val="bg1">
              <a:lumMod val="85000"/>
            </a:schemeClr>
          </a:solidFill>
        </p:grpSpPr>
        <p:sp>
          <p:nvSpPr>
            <p:cNvPr id="52" name="Rectangle 51">
              <a:extLst>
                <a:ext uri="{FF2B5EF4-FFF2-40B4-BE49-F238E27FC236}">
                  <a16:creationId xmlns:a16="http://schemas.microsoft.com/office/drawing/2014/main" id="{D2C837E2-E6A0-5EAA-3909-F0444BDB759B}"/>
                </a:ext>
              </a:extLst>
            </p:cNvPr>
            <p:cNvSpPr/>
            <p:nvPr/>
          </p:nvSpPr>
          <p:spPr>
            <a:xfrm>
              <a:off x="1943003" y="0"/>
              <a:ext cx="9574094"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88456588-209C-0901-68F7-C7AF61465529}"/>
                </a:ext>
              </a:extLst>
            </p:cNvPr>
            <p:cNvSpPr/>
            <p:nvPr/>
          </p:nvSpPr>
          <p:spPr>
            <a:xfrm>
              <a:off x="1034868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83042012-6294-3147-5081-7F6143E1EFCC}"/>
                </a:ext>
              </a:extLst>
            </p:cNvPr>
            <p:cNvSpPr txBox="1"/>
            <p:nvPr/>
          </p:nvSpPr>
          <p:spPr>
            <a:xfrm rot="16200000">
              <a:off x="10197881" y="322038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SIR</a:t>
              </a:r>
              <a:endParaRPr lang="en-US" sz="3600" b="1" dirty="0">
                <a:solidFill>
                  <a:srgbClr val="F0EEF0"/>
                </a:solidFill>
                <a:latin typeface="Tw Cen MT" panose="020B0602020104020603" pitchFamily="34" charset="0"/>
              </a:endParaRPr>
            </a:p>
          </p:txBody>
        </p:sp>
      </p:grpSp>
      <p:grpSp>
        <p:nvGrpSpPr>
          <p:cNvPr id="56" name="Group 55">
            <a:extLst>
              <a:ext uri="{FF2B5EF4-FFF2-40B4-BE49-F238E27FC236}">
                <a16:creationId xmlns:a16="http://schemas.microsoft.com/office/drawing/2014/main" id="{10368B77-49EE-D069-5BB7-CFBFA2F53364}"/>
              </a:ext>
            </a:extLst>
          </p:cNvPr>
          <p:cNvGrpSpPr/>
          <p:nvPr/>
        </p:nvGrpSpPr>
        <p:grpSpPr>
          <a:xfrm>
            <a:off x="-6593507" y="-1"/>
            <a:ext cx="8692331" cy="6858000"/>
            <a:chOff x="2184447" y="-1"/>
            <a:chExt cx="8692331" cy="6858000"/>
          </a:xfrm>
          <a:solidFill>
            <a:schemeClr val="bg1">
              <a:lumMod val="85000"/>
            </a:schemeClr>
          </a:solidFill>
        </p:grpSpPr>
        <p:sp>
          <p:nvSpPr>
            <p:cNvPr id="57" name="Rectangle 56">
              <a:extLst>
                <a:ext uri="{FF2B5EF4-FFF2-40B4-BE49-F238E27FC236}">
                  <a16:creationId xmlns:a16="http://schemas.microsoft.com/office/drawing/2014/main" id="{5B14DBD1-81D2-97F5-6778-8444FF734513}"/>
                </a:ext>
              </a:extLst>
            </p:cNvPr>
            <p:cNvSpPr/>
            <p:nvPr/>
          </p:nvSpPr>
          <p:spPr>
            <a:xfrm>
              <a:off x="2184447" y="-1"/>
              <a:ext cx="8692331"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45AA08D3-E430-198C-FFC7-9A4B09467267}"/>
                </a:ext>
              </a:extLst>
            </p:cNvPr>
            <p:cNvSpPr/>
            <p:nvPr/>
          </p:nvSpPr>
          <p:spPr>
            <a:xfrm>
              <a:off x="9708378"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a:extLst>
                <a:ext uri="{FF2B5EF4-FFF2-40B4-BE49-F238E27FC236}">
                  <a16:creationId xmlns:a16="http://schemas.microsoft.com/office/drawing/2014/main" id="{2B4CF187-B67E-49C9-887C-96C7F33AF8FF}"/>
                </a:ext>
              </a:extLst>
            </p:cNvPr>
            <p:cNvSpPr txBox="1"/>
            <p:nvPr/>
          </p:nvSpPr>
          <p:spPr>
            <a:xfrm rot="16200000">
              <a:off x="9549411" y="31366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NYCT</a:t>
              </a:r>
              <a:endParaRPr lang="en-US" sz="3600" b="1" dirty="0">
                <a:solidFill>
                  <a:srgbClr val="F0EEF0"/>
                </a:solidFill>
                <a:latin typeface="Tw Cen MT" panose="020B0602020104020603" pitchFamily="34" charset="0"/>
              </a:endParaRPr>
            </a:p>
          </p:txBody>
        </p:sp>
      </p:grpSp>
      <p:sp>
        <p:nvSpPr>
          <p:cNvPr id="60" name="Rectangle 59">
            <a:extLst>
              <a:ext uri="{FF2B5EF4-FFF2-40B4-BE49-F238E27FC236}">
                <a16:creationId xmlns:a16="http://schemas.microsoft.com/office/drawing/2014/main" id="{250CE0FF-6B92-EACA-07FF-A265485D039A}"/>
              </a:ext>
            </a:extLst>
          </p:cNvPr>
          <p:cNvSpPr/>
          <p:nvPr/>
        </p:nvSpPr>
        <p:spPr>
          <a:xfrm>
            <a:off x="-7102489" y="544"/>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B1A406DF-1538-8AB3-7B52-42F5147A5CED}"/>
              </a:ext>
            </a:extLst>
          </p:cNvPr>
          <p:cNvSpPr/>
          <p:nvPr/>
        </p:nvSpPr>
        <p:spPr>
          <a:xfrm>
            <a:off x="421442" y="235491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289B4084-B3C6-E71A-A193-CA95B8BD5D61}"/>
              </a:ext>
            </a:extLst>
          </p:cNvPr>
          <p:cNvSpPr txBox="1"/>
          <p:nvPr/>
        </p:nvSpPr>
        <p:spPr>
          <a:xfrm rot="16200000">
            <a:off x="261496" y="321692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MTABC</a:t>
            </a:r>
            <a:endParaRPr lang="en-US" sz="3600" b="1" dirty="0">
              <a:solidFill>
                <a:srgbClr val="F0EEF0"/>
              </a:solidFill>
              <a:latin typeface="Tw Cen MT" panose="020B0602020104020603" pitchFamily="34" charset="0"/>
            </a:endParaRPr>
          </a:p>
        </p:txBody>
      </p:sp>
      <p:sp>
        <p:nvSpPr>
          <p:cNvPr id="63" name="Rectangle 62">
            <a:extLst>
              <a:ext uri="{FF2B5EF4-FFF2-40B4-BE49-F238E27FC236}">
                <a16:creationId xmlns:a16="http://schemas.microsoft.com/office/drawing/2014/main" id="{A5F3F91A-9079-8DFB-DB38-573458FCBABB}"/>
              </a:ext>
            </a:extLst>
          </p:cNvPr>
          <p:cNvSpPr/>
          <p:nvPr/>
        </p:nvSpPr>
        <p:spPr>
          <a:xfrm>
            <a:off x="-7603237" y="-16386"/>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846E7752-B8FC-BEC5-785A-BA392241C8B4}"/>
              </a:ext>
            </a:extLst>
          </p:cNvPr>
          <p:cNvSpPr/>
          <p:nvPr/>
        </p:nvSpPr>
        <p:spPr>
          <a:xfrm>
            <a:off x="-79306" y="233798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a:extLst>
              <a:ext uri="{FF2B5EF4-FFF2-40B4-BE49-F238E27FC236}">
                <a16:creationId xmlns:a16="http://schemas.microsoft.com/office/drawing/2014/main" id="{7F7003A9-7663-F0BA-8F3E-7910EA5C7CE8}"/>
              </a:ext>
            </a:extLst>
          </p:cNvPr>
          <p:cNvSpPr txBox="1"/>
          <p:nvPr/>
        </p:nvSpPr>
        <p:spPr>
          <a:xfrm rot="16200000">
            <a:off x="-239252"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sp>
        <p:nvSpPr>
          <p:cNvPr id="66" name="Rectangle 65">
            <a:extLst>
              <a:ext uri="{FF2B5EF4-FFF2-40B4-BE49-F238E27FC236}">
                <a16:creationId xmlns:a16="http://schemas.microsoft.com/office/drawing/2014/main" id="{B3B4469C-F0E0-DF95-5FE2-0FCEC9063B5F}"/>
              </a:ext>
            </a:extLst>
          </p:cNvPr>
          <p:cNvSpPr/>
          <p:nvPr/>
        </p:nvSpPr>
        <p:spPr>
          <a:xfrm>
            <a:off x="-8159623" y="0"/>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2B2D5206-0320-A718-E5D2-759CD7A459C8}"/>
              </a:ext>
            </a:extLst>
          </p:cNvPr>
          <p:cNvSpPr/>
          <p:nvPr/>
        </p:nvSpPr>
        <p:spPr>
          <a:xfrm>
            <a:off x="-635692" y="234282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TextBox 67">
            <a:extLst>
              <a:ext uri="{FF2B5EF4-FFF2-40B4-BE49-F238E27FC236}">
                <a16:creationId xmlns:a16="http://schemas.microsoft.com/office/drawing/2014/main" id="{C1EF47B7-489C-978E-1788-318FD1CAC2E2}"/>
              </a:ext>
            </a:extLst>
          </p:cNvPr>
          <p:cNvSpPr txBox="1"/>
          <p:nvPr/>
        </p:nvSpPr>
        <p:spPr>
          <a:xfrm rot="16200000">
            <a:off x="-795638" y="320483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ARR</a:t>
            </a:r>
            <a:endParaRPr lang="en-US" sz="3600" b="1" dirty="0">
              <a:solidFill>
                <a:srgbClr val="F0EEF0"/>
              </a:solidFill>
              <a:latin typeface="Tw Cen MT" panose="020B0602020104020603"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descr="Add-in content for Microsoft Power BI.">
                <a:extLst>
                  <a:ext uri="{FF2B5EF4-FFF2-40B4-BE49-F238E27FC236}">
                    <a16:creationId xmlns:a16="http://schemas.microsoft.com/office/drawing/2014/main" id="{CE25BB17-813E-E399-9A60-946302CED770}"/>
                  </a:ext>
                </a:extLst>
              </p:cNvPr>
              <p:cNvGraphicFramePr>
                <a:graphicFrameLocks noGrp="1"/>
              </p:cNvGraphicFramePr>
              <p:nvPr>
                <p:extLst>
                  <p:ext uri="{D42A27DB-BD31-4B8C-83A1-F6EECF244321}">
                    <p14:modId xmlns:p14="http://schemas.microsoft.com/office/powerpoint/2010/main" val="1742014830"/>
                  </p:ext>
                </p:extLst>
              </p:nvPr>
            </p:nvGraphicFramePr>
            <p:xfrm>
              <a:off x="2221863" y="965197"/>
              <a:ext cx="8418083" cy="4874129"/>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3" name="Add-in" descr="Add-in content for Microsoft Power BI.">
                <a:extLst>
                  <a:ext uri="{FF2B5EF4-FFF2-40B4-BE49-F238E27FC236}">
                    <a16:creationId xmlns:a16="http://schemas.microsoft.com/office/drawing/2014/main" id="{CE25BB17-813E-E399-9A60-946302CED770}"/>
                  </a:ext>
                </a:extLst>
              </p:cNvPr>
              <p:cNvPicPr>
                <a:picLocks noGrp="1" noRot="1" noChangeAspect="1" noMove="1" noResize="1" noEditPoints="1" noAdjustHandles="1" noChangeArrowheads="1" noChangeShapeType="1"/>
              </p:cNvPicPr>
              <p:nvPr/>
            </p:nvPicPr>
            <p:blipFill>
              <a:blip r:embed="rId4"/>
              <a:stretch>
                <a:fillRect/>
              </a:stretch>
            </p:blipFill>
            <p:spPr>
              <a:xfrm>
                <a:off x="2221863" y="965197"/>
                <a:ext cx="8418083" cy="4874129"/>
              </a:xfrm>
              <a:prstGeom prst="rect">
                <a:avLst/>
              </a:prstGeom>
            </p:spPr>
          </p:pic>
        </mc:Fallback>
      </mc:AlternateContent>
    </p:spTree>
    <p:extLst>
      <p:ext uri="{BB962C8B-B14F-4D97-AF65-F5344CB8AC3E}">
        <p14:creationId xmlns:p14="http://schemas.microsoft.com/office/powerpoint/2010/main" val="15996448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42A41-356D-B2F9-61C6-DBD7263F7A87}"/>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03F55478-0882-874D-250C-874F0696E4B0}"/>
              </a:ext>
            </a:extLst>
          </p:cNvPr>
          <p:cNvGrpSpPr/>
          <p:nvPr/>
        </p:nvGrpSpPr>
        <p:grpSpPr>
          <a:xfrm>
            <a:off x="10949230" y="2371879"/>
            <a:ext cx="1206239" cy="2360918"/>
            <a:chOff x="10949230" y="2371879"/>
            <a:chExt cx="1206239" cy="2360918"/>
          </a:xfrm>
        </p:grpSpPr>
        <p:sp>
          <p:nvSpPr>
            <p:cNvPr id="21" name="Freeform: Shape 20">
              <a:extLst>
                <a:ext uri="{FF2B5EF4-FFF2-40B4-BE49-F238E27FC236}">
                  <a16:creationId xmlns:a16="http://schemas.microsoft.com/office/drawing/2014/main" id="{0CDA1C89-80E0-2963-AF68-39AA53B02806}"/>
                </a:ext>
              </a:extLst>
            </p:cNvPr>
            <p:cNvSpPr/>
            <p:nvPr/>
          </p:nvSpPr>
          <p:spPr>
            <a:xfrm>
              <a:off x="10949230" y="237187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206C9F8D-2154-00BA-DF17-124F80C805AB}"/>
                </a:ext>
              </a:extLst>
            </p:cNvPr>
            <p:cNvSpPr txBox="1"/>
            <p:nvPr/>
          </p:nvSpPr>
          <p:spPr>
            <a:xfrm rot="16200000">
              <a:off x="10867039" y="3127839"/>
              <a:ext cx="199208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LIRR</a:t>
              </a:r>
            </a:p>
          </p:txBody>
        </p:sp>
      </p:grpSp>
      <p:grpSp>
        <p:nvGrpSpPr>
          <p:cNvPr id="38" name="Group 37">
            <a:extLst>
              <a:ext uri="{FF2B5EF4-FFF2-40B4-BE49-F238E27FC236}">
                <a16:creationId xmlns:a16="http://schemas.microsoft.com/office/drawing/2014/main" id="{4FDC2751-E145-2048-5FAD-720D0971B2F2}"/>
              </a:ext>
            </a:extLst>
          </p:cNvPr>
          <p:cNvGrpSpPr/>
          <p:nvPr/>
        </p:nvGrpSpPr>
        <p:grpSpPr>
          <a:xfrm>
            <a:off x="1734844" y="0"/>
            <a:ext cx="9959846" cy="6858000"/>
            <a:chOff x="1928485" y="0"/>
            <a:chExt cx="9961092" cy="6858000"/>
          </a:xfrm>
          <a:solidFill>
            <a:schemeClr val="bg1">
              <a:lumMod val="85000"/>
            </a:schemeClr>
          </a:solidFill>
        </p:grpSpPr>
        <p:sp>
          <p:nvSpPr>
            <p:cNvPr id="40" name="Rectangle 39">
              <a:extLst>
                <a:ext uri="{FF2B5EF4-FFF2-40B4-BE49-F238E27FC236}">
                  <a16:creationId xmlns:a16="http://schemas.microsoft.com/office/drawing/2014/main" id="{03B9559B-71FC-CB57-DD67-6EB1EEE76717}"/>
                </a:ext>
              </a:extLst>
            </p:cNvPr>
            <p:cNvSpPr/>
            <p:nvPr/>
          </p:nvSpPr>
          <p:spPr>
            <a:xfrm>
              <a:off x="1928485" y="0"/>
              <a:ext cx="9961092"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A5B8610E-EEA1-91E0-CA5C-B5EC2BE9F20D}"/>
                </a:ext>
              </a:extLst>
            </p:cNvPr>
            <p:cNvSpPr/>
            <p:nvPr/>
          </p:nvSpPr>
          <p:spPr>
            <a:xfrm>
              <a:off x="1072117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30706C8B-5A52-A503-AACF-C6BD38E105BB}"/>
                </a:ext>
              </a:extLst>
            </p:cNvPr>
            <p:cNvSpPr txBox="1"/>
            <p:nvPr/>
          </p:nvSpPr>
          <p:spPr>
            <a:xfrm rot="16200000">
              <a:off x="10554039" y="3220389"/>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MNR</a:t>
              </a:r>
              <a:endParaRPr lang="en-US" sz="3600" b="1" dirty="0">
                <a:solidFill>
                  <a:srgbClr val="F0EEF0"/>
                </a:solidFill>
                <a:latin typeface="Tw Cen MT" panose="020B0602020104020603" pitchFamily="34" charset="0"/>
              </a:endParaRPr>
            </a:p>
          </p:txBody>
        </p:sp>
      </p:grpSp>
      <p:grpSp>
        <p:nvGrpSpPr>
          <p:cNvPr id="51" name="Group 50">
            <a:extLst>
              <a:ext uri="{FF2B5EF4-FFF2-40B4-BE49-F238E27FC236}">
                <a16:creationId xmlns:a16="http://schemas.microsoft.com/office/drawing/2014/main" id="{E9D56849-C804-96C7-158F-FD9FC03DDBD2}"/>
              </a:ext>
            </a:extLst>
          </p:cNvPr>
          <p:cNvGrpSpPr/>
          <p:nvPr/>
        </p:nvGrpSpPr>
        <p:grpSpPr>
          <a:xfrm>
            <a:off x="1611805" y="0"/>
            <a:ext cx="9574094" cy="6858000"/>
            <a:chOff x="1943003" y="0"/>
            <a:chExt cx="9574094" cy="6858000"/>
          </a:xfrm>
          <a:solidFill>
            <a:schemeClr val="bg1">
              <a:lumMod val="85000"/>
            </a:schemeClr>
          </a:solidFill>
        </p:grpSpPr>
        <p:sp>
          <p:nvSpPr>
            <p:cNvPr id="52" name="Rectangle 51">
              <a:extLst>
                <a:ext uri="{FF2B5EF4-FFF2-40B4-BE49-F238E27FC236}">
                  <a16:creationId xmlns:a16="http://schemas.microsoft.com/office/drawing/2014/main" id="{D9413516-5DA8-EAA5-6F35-FDE14C8FED6B}"/>
                </a:ext>
              </a:extLst>
            </p:cNvPr>
            <p:cNvSpPr/>
            <p:nvPr/>
          </p:nvSpPr>
          <p:spPr>
            <a:xfrm>
              <a:off x="1943003" y="0"/>
              <a:ext cx="9574094" cy="6858000"/>
            </a:xfrm>
            <a:prstGeom prst="rect">
              <a:avLst/>
            </a:prstGeom>
            <a:grp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602EE869-733D-A43B-8AA3-74F93BF46D2C}"/>
                </a:ext>
              </a:extLst>
            </p:cNvPr>
            <p:cNvSpPr/>
            <p:nvPr/>
          </p:nvSpPr>
          <p:spPr>
            <a:xfrm>
              <a:off x="10348688"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Box 53">
              <a:extLst>
                <a:ext uri="{FF2B5EF4-FFF2-40B4-BE49-F238E27FC236}">
                  <a16:creationId xmlns:a16="http://schemas.microsoft.com/office/drawing/2014/main" id="{13FE9751-C8D2-C44C-69E2-DEB5CADDD6A5}"/>
                </a:ext>
              </a:extLst>
            </p:cNvPr>
            <p:cNvSpPr txBox="1"/>
            <p:nvPr/>
          </p:nvSpPr>
          <p:spPr>
            <a:xfrm rot="16200000">
              <a:off x="10197881" y="3220388"/>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SIR</a:t>
              </a:r>
              <a:endParaRPr lang="en-US" sz="3600" b="1" dirty="0">
                <a:solidFill>
                  <a:srgbClr val="F0EEF0"/>
                </a:solidFill>
                <a:latin typeface="Tw Cen MT" panose="020B0602020104020603" pitchFamily="34" charset="0"/>
              </a:endParaRPr>
            </a:p>
          </p:txBody>
        </p:sp>
      </p:grpSp>
      <p:grpSp>
        <p:nvGrpSpPr>
          <p:cNvPr id="35" name="Group 34">
            <a:extLst>
              <a:ext uri="{FF2B5EF4-FFF2-40B4-BE49-F238E27FC236}">
                <a16:creationId xmlns:a16="http://schemas.microsoft.com/office/drawing/2014/main" id="{3135974A-06CA-3785-1518-F0885394B747}"/>
              </a:ext>
            </a:extLst>
          </p:cNvPr>
          <p:cNvGrpSpPr/>
          <p:nvPr/>
        </p:nvGrpSpPr>
        <p:grpSpPr>
          <a:xfrm>
            <a:off x="-7102497" y="-1"/>
            <a:ext cx="9201322" cy="6858000"/>
            <a:chOff x="-7102497" y="-1"/>
            <a:chExt cx="9201322" cy="6858000"/>
          </a:xfrm>
        </p:grpSpPr>
        <p:sp>
          <p:nvSpPr>
            <p:cNvPr id="20" name="Rectangle 19">
              <a:extLst>
                <a:ext uri="{FF2B5EF4-FFF2-40B4-BE49-F238E27FC236}">
                  <a16:creationId xmlns:a16="http://schemas.microsoft.com/office/drawing/2014/main" id="{39462C27-277E-ECAE-3D69-C7586C0EF46A}"/>
                </a:ext>
              </a:extLst>
            </p:cNvPr>
            <p:cNvSpPr/>
            <p:nvPr/>
          </p:nvSpPr>
          <p:spPr>
            <a:xfrm>
              <a:off x="-7102497" y="-1"/>
              <a:ext cx="9201322"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F1E2C33C-B5EC-4307-7BB1-BD3465793482}"/>
                </a:ext>
              </a:extLst>
            </p:cNvPr>
            <p:cNvSpPr/>
            <p:nvPr/>
          </p:nvSpPr>
          <p:spPr>
            <a:xfrm>
              <a:off x="862007" y="2337439"/>
              <a:ext cx="1236817"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B2201E1A-A6A2-437C-7124-82BDA5DBAA3A}"/>
                </a:ext>
              </a:extLst>
            </p:cNvPr>
            <p:cNvSpPr txBox="1"/>
            <p:nvPr/>
          </p:nvSpPr>
          <p:spPr>
            <a:xfrm rot="16200000">
              <a:off x="771457" y="3136612"/>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NYCT</a:t>
              </a:r>
              <a:endParaRPr lang="en-US" sz="3600" b="1" dirty="0">
                <a:solidFill>
                  <a:srgbClr val="F0EEF0"/>
                </a:solidFill>
                <a:latin typeface="Tw Cen MT" panose="020B0602020104020603" pitchFamily="34" charset="0"/>
              </a:endParaRPr>
            </a:p>
          </p:txBody>
        </p:sp>
      </p:grpSp>
      <p:sp>
        <p:nvSpPr>
          <p:cNvPr id="25" name="Rectangle 24">
            <a:extLst>
              <a:ext uri="{FF2B5EF4-FFF2-40B4-BE49-F238E27FC236}">
                <a16:creationId xmlns:a16="http://schemas.microsoft.com/office/drawing/2014/main" id="{80EC9A3D-3D5C-E7E3-6326-AABF36215F6A}"/>
              </a:ext>
            </a:extLst>
          </p:cNvPr>
          <p:cNvSpPr/>
          <p:nvPr/>
        </p:nvSpPr>
        <p:spPr>
          <a:xfrm>
            <a:off x="-7102489" y="544"/>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44C4B401-3728-66DF-B4BD-4022A3CAC328}"/>
              </a:ext>
            </a:extLst>
          </p:cNvPr>
          <p:cNvSpPr/>
          <p:nvPr/>
        </p:nvSpPr>
        <p:spPr>
          <a:xfrm>
            <a:off x="421442" y="235491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E140F8F1-580C-0A9E-6468-A9DA84114C1B}"/>
              </a:ext>
            </a:extLst>
          </p:cNvPr>
          <p:cNvSpPr txBox="1"/>
          <p:nvPr/>
        </p:nvSpPr>
        <p:spPr>
          <a:xfrm rot="16200000">
            <a:off x="261496" y="321692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MTABC</a:t>
            </a:r>
            <a:endParaRPr lang="en-US" sz="3600" b="1" dirty="0">
              <a:solidFill>
                <a:srgbClr val="F0EEF0"/>
              </a:solidFill>
              <a:latin typeface="Tw Cen MT" panose="020B0602020104020603" pitchFamily="34" charset="0"/>
            </a:endParaRPr>
          </a:p>
        </p:txBody>
      </p:sp>
      <p:sp>
        <p:nvSpPr>
          <p:cNvPr id="28" name="Rectangle 27">
            <a:extLst>
              <a:ext uri="{FF2B5EF4-FFF2-40B4-BE49-F238E27FC236}">
                <a16:creationId xmlns:a16="http://schemas.microsoft.com/office/drawing/2014/main" id="{69C7A751-E83E-B97D-1430-9A298DBE3A2C}"/>
              </a:ext>
            </a:extLst>
          </p:cNvPr>
          <p:cNvSpPr/>
          <p:nvPr/>
        </p:nvSpPr>
        <p:spPr>
          <a:xfrm>
            <a:off x="-7603237" y="-16386"/>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2F00289-19AF-67D1-303C-91696B0661BF}"/>
              </a:ext>
            </a:extLst>
          </p:cNvPr>
          <p:cNvSpPr/>
          <p:nvPr/>
        </p:nvSpPr>
        <p:spPr>
          <a:xfrm>
            <a:off x="-79306" y="233798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a:extLst>
              <a:ext uri="{FF2B5EF4-FFF2-40B4-BE49-F238E27FC236}">
                <a16:creationId xmlns:a16="http://schemas.microsoft.com/office/drawing/2014/main" id="{B26FA26D-9E5C-269E-E16E-4EBF64A11FFC}"/>
              </a:ext>
            </a:extLst>
          </p:cNvPr>
          <p:cNvSpPr txBox="1"/>
          <p:nvPr/>
        </p:nvSpPr>
        <p:spPr>
          <a:xfrm rot="16200000">
            <a:off x="-239252"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sp>
        <p:nvSpPr>
          <p:cNvPr id="31" name="Rectangle 30">
            <a:extLst>
              <a:ext uri="{FF2B5EF4-FFF2-40B4-BE49-F238E27FC236}">
                <a16:creationId xmlns:a16="http://schemas.microsoft.com/office/drawing/2014/main" id="{E89F1DAB-721E-1347-A872-4A0195A79B25}"/>
              </a:ext>
            </a:extLst>
          </p:cNvPr>
          <p:cNvSpPr/>
          <p:nvPr/>
        </p:nvSpPr>
        <p:spPr>
          <a:xfrm>
            <a:off x="-8159623" y="0"/>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557D4648-BFC4-D205-5AC5-745752E6DF6B}"/>
              </a:ext>
            </a:extLst>
          </p:cNvPr>
          <p:cNvSpPr/>
          <p:nvPr/>
        </p:nvSpPr>
        <p:spPr>
          <a:xfrm>
            <a:off x="-635692" y="234282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2EC32AAF-592D-A493-9606-872F4228673F}"/>
              </a:ext>
            </a:extLst>
          </p:cNvPr>
          <p:cNvSpPr txBox="1"/>
          <p:nvPr/>
        </p:nvSpPr>
        <p:spPr>
          <a:xfrm rot="16200000">
            <a:off x="-795638" y="320483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ARR</a:t>
            </a:r>
            <a:endParaRPr lang="en-US" sz="36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12766274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2.5E-6 0 L 0.70521 0 " pathEditMode="relative" rAng="0" ptsTypes="AA">
                                      <p:cBhvr>
                                        <p:cTn id="6" dur="1000" fill="hold"/>
                                        <p:tgtEl>
                                          <p:spTgt spid="35"/>
                                        </p:tgtEl>
                                        <p:attrNameLst>
                                          <p:attrName>ppt_x</p:attrName>
                                          <p:attrName>ppt_y</p:attrName>
                                        </p:attrNameLst>
                                      </p:cBhvr>
                                      <p:rCtr x="35078"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pSp>
        <p:nvGrpSpPr>
          <p:cNvPr id="55" name="Group 54">
            <a:extLst>
              <a:ext uri="{FF2B5EF4-FFF2-40B4-BE49-F238E27FC236}">
                <a16:creationId xmlns:a16="http://schemas.microsoft.com/office/drawing/2014/main" id="{F00A67C9-4929-4EFF-9CB6-292640CD2738}"/>
              </a:ext>
            </a:extLst>
          </p:cNvPr>
          <p:cNvGrpSpPr/>
          <p:nvPr/>
        </p:nvGrpSpPr>
        <p:grpSpPr>
          <a:xfrm>
            <a:off x="675964" y="-2"/>
            <a:ext cx="11447503" cy="6858000"/>
            <a:chOff x="213096" y="0"/>
            <a:chExt cx="11447503" cy="6858000"/>
          </a:xfrm>
        </p:grpSpPr>
        <p:sp>
          <p:nvSpPr>
            <p:cNvPr id="56" name="Rectangle 55">
              <a:extLst>
                <a:ext uri="{FF2B5EF4-FFF2-40B4-BE49-F238E27FC236}">
                  <a16:creationId xmlns:a16="http://schemas.microsoft.com/office/drawing/2014/main" id="{3E8CDB02-4760-4298-BC44-93A18EB02F13}"/>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7C0FD50-5E69-463E-A01B-65E9D864A38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04CBFB1D-37FD-419F-B98C-860BF5217905}"/>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0B383F7-52C5-4FB7-AEC3-35A48D735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6F7667A6-1C16-4F0A-A162-61BD16E6BE6B}"/>
              </a:ext>
            </a:extLst>
          </p:cNvPr>
          <p:cNvGrpSpPr/>
          <p:nvPr/>
        </p:nvGrpSpPr>
        <p:grpSpPr>
          <a:xfrm>
            <a:off x="1633309" y="0"/>
            <a:ext cx="9961092" cy="6858000"/>
            <a:chOff x="491575" y="0"/>
            <a:chExt cx="9961092" cy="6858000"/>
          </a:xfrm>
        </p:grpSpPr>
        <p:sp>
          <p:nvSpPr>
            <p:cNvPr id="61" name="Rectangle 60">
              <a:extLst>
                <a:ext uri="{FF2B5EF4-FFF2-40B4-BE49-F238E27FC236}">
                  <a16:creationId xmlns:a16="http://schemas.microsoft.com/office/drawing/2014/main" id="{0E8C29A9-4AAB-442C-A7A4-40DCCE0A969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81520FE7-5699-4290-9C3C-51E0C60ECC6B}"/>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AFD50D6F-822B-4109-8B0C-BA004A0B7145}"/>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0376C61F-147B-441E-B32E-45D5BC1B6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4E70D3F9-D583-4ACD-8480-0F4A65ED3C83}"/>
              </a:ext>
            </a:extLst>
          </p:cNvPr>
          <p:cNvGrpSpPr/>
          <p:nvPr/>
        </p:nvGrpSpPr>
        <p:grpSpPr>
          <a:xfrm>
            <a:off x="1498238" y="0"/>
            <a:ext cx="9574094" cy="6858000"/>
            <a:chOff x="491575" y="0"/>
            <a:chExt cx="9574094" cy="6858000"/>
          </a:xfrm>
        </p:grpSpPr>
        <p:sp>
          <p:nvSpPr>
            <p:cNvPr id="96" name="Rectangle 95">
              <a:extLst>
                <a:ext uri="{FF2B5EF4-FFF2-40B4-BE49-F238E27FC236}">
                  <a16:creationId xmlns:a16="http://schemas.microsoft.com/office/drawing/2014/main" id="{321108FC-08B5-45CC-AB47-1104119B25FD}"/>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96A47C8C-7F88-484E-817B-572BEDC2BC69}"/>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3DB5570-AC77-4396-9748-4183DF7C8396}"/>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F6ED4041-CDD9-443D-802E-47D438790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E7044FAB-DB4A-4E59-B111-8CA4168E7FA4}"/>
              </a:ext>
            </a:extLst>
          </p:cNvPr>
          <p:cNvGrpSpPr/>
          <p:nvPr/>
        </p:nvGrpSpPr>
        <p:grpSpPr>
          <a:xfrm>
            <a:off x="-1331188" y="-1"/>
            <a:ext cx="11860720" cy="6858000"/>
            <a:chOff x="-2449883" y="-1"/>
            <a:chExt cx="11860720" cy="6858000"/>
          </a:xfrm>
        </p:grpSpPr>
        <p:sp>
          <p:nvSpPr>
            <p:cNvPr id="72" name="Rectangle 71">
              <a:extLst>
                <a:ext uri="{FF2B5EF4-FFF2-40B4-BE49-F238E27FC236}">
                  <a16:creationId xmlns:a16="http://schemas.microsoft.com/office/drawing/2014/main" id="{824F072A-08CC-4CC6-B5EF-C1833A244FA3}"/>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A3C6C4A9-8B6A-429B-980E-26CD0C3A573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858AC381-BFD1-4A89-AE49-8ADC853A6849}"/>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9DF2E944-82FA-495B-8A5C-9BDE26355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 name="Freeform: Shape 5">
            <a:extLst>
              <a:ext uri="{FF2B5EF4-FFF2-40B4-BE49-F238E27FC236}">
                <a16:creationId xmlns:a16="http://schemas.microsoft.com/office/drawing/2014/main" id="{2A756E5F-5BC3-9275-B08C-D33DB6F50A28}"/>
              </a:ext>
            </a:extLst>
          </p:cNvPr>
          <p:cNvSpPr/>
          <p:nvPr/>
        </p:nvSpPr>
        <p:spPr>
          <a:xfrm>
            <a:off x="10967442" y="2342562"/>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8684998B-0BE5-CCAA-EF0C-3C999CFE785D}"/>
              </a:ext>
            </a:extLst>
          </p:cNvPr>
          <p:cNvSpPr/>
          <p:nvPr/>
        </p:nvSpPr>
        <p:spPr>
          <a:xfrm>
            <a:off x="10432986" y="2332312"/>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D025F0C5-A66E-5346-8115-6943ECB596AE}"/>
              </a:ext>
            </a:extLst>
          </p:cNvPr>
          <p:cNvSpPr txBox="1"/>
          <p:nvPr/>
        </p:nvSpPr>
        <p:spPr>
          <a:xfrm rot="16200000">
            <a:off x="10265848" y="3215261"/>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MNR</a:t>
            </a:r>
            <a:endParaRPr lang="en-US" sz="3600" b="1" dirty="0">
              <a:solidFill>
                <a:srgbClr val="F0EEF0"/>
              </a:solidFill>
              <a:latin typeface="Tw Cen MT" panose="020B0602020104020603" pitchFamily="34" charset="0"/>
            </a:endParaRPr>
          </a:p>
        </p:txBody>
      </p:sp>
      <p:sp>
        <p:nvSpPr>
          <p:cNvPr id="14" name="Freeform: Shape 13">
            <a:extLst>
              <a:ext uri="{FF2B5EF4-FFF2-40B4-BE49-F238E27FC236}">
                <a16:creationId xmlns:a16="http://schemas.microsoft.com/office/drawing/2014/main" id="{D68BB7CA-C5AD-3586-50DE-3A5A32A91BE2}"/>
              </a:ext>
            </a:extLst>
          </p:cNvPr>
          <p:cNvSpPr/>
          <p:nvPr/>
        </p:nvSpPr>
        <p:spPr>
          <a:xfrm>
            <a:off x="9894576" y="233743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1507F5B-EB85-63D8-5864-4CE7642F5E02}"/>
              </a:ext>
            </a:extLst>
          </p:cNvPr>
          <p:cNvSpPr txBox="1"/>
          <p:nvPr/>
        </p:nvSpPr>
        <p:spPr>
          <a:xfrm rot="16200000">
            <a:off x="9743769" y="3220385"/>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SIR</a:t>
            </a:r>
            <a:endParaRPr lang="en-US" sz="3600" b="1" dirty="0">
              <a:solidFill>
                <a:srgbClr val="F0EEF0"/>
              </a:solidFill>
              <a:latin typeface="Tw Cen MT" panose="020B0602020104020603" pitchFamily="34" charset="0"/>
            </a:endParaRPr>
          </a:p>
        </p:txBody>
      </p:sp>
      <p:sp>
        <p:nvSpPr>
          <p:cNvPr id="16" name="Freeform: Shape 15">
            <a:extLst>
              <a:ext uri="{FF2B5EF4-FFF2-40B4-BE49-F238E27FC236}">
                <a16:creationId xmlns:a16="http://schemas.microsoft.com/office/drawing/2014/main" id="{C33BF996-5845-AB68-F02E-21AA022E324A}"/>
              </a:ext>
            </a:extLst>
          </p:cNvPr>
          <p:cNvSpPr/>
          <p:nvPr/>
        </p:nvSpPr>
        <p:spPr>
          <a:xfrm>
            <a:off x="9373034" y="233743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EAD8ECFF-B4E2-EAFF-7869-8CA976444F91}"/>
              </a:ext>
            </a:extLst>
          </p:cNvPr>
          <p:cNvSpPr txBox="1"/>
          <p:nvPr/>
        </p:nvSpPr>
        <p:spPr>
          <a:xfrm rot="16200000">
            <a:off x="9061496" y="3207391"/>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NYCT</a:t>
            </a:r>
            <a:endParaRPr lang="en-US" sz="3600" b="1" dirty="0">
              <a:solidFill>
                <a:srgbClr val="F0EEF0"/>
              </a:solidFill>
              <a:latin typeface="Tw Cen MT" panose="020B0602020104020603" pitchFamily="34" charset="0"/>
            </a:endParaRPr>
          </a:p>
        </p:txBody>
      </p:sp>
      <p:sp>
        <p:nvSpPr>
          <p:cNvPr id="19" name="TextBox 18">
            <a:extLst>
              <a:ext uri="{FF2B5EF4-FFF2-40B4-BE49-F238E27FC236}">
                <a16:creationId xmlns:a16="http://schemas.microsoft.com/office/drawing/2014/main" id="{2C774E12-8760-F2EF-D885-430135D52166}"/>
              </a:ext>
            </a:extLst>
          </p:cNvPr>
          <p:cNvSpPr txBox="1"/>
          <p:nvPr/>
        </p:nvSpPr>
        <p:spPr>
          <a:xfrm rot="16200000">
            <a:off x="10896069" y="3226811"/>
            <a:ext cx="199208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LIRR</a:t>
            </a:r>
          </a:p>
        </p:txBody>
      </p:sp>
      <p:sp>
        <p:nvSpPr>
          <p:cNvPr id="2" name="Rectangle 1">
            <a:extLst>
              <a:ext uri="{FF2B5EF4-FFF2-40B4-BE49-F238E27FC236}">
                <a16:creationId xmlns:a16="http://schemas.microsoft.com/office/drawing/2014/main" id="{E77704E7-159E-0E25-BC06-947F85FB70F9}"/>
              </a:ext>
            </a:extLst>
          </p:cNvPr>
          <p:cNvSpPr/>
          <p:nvPr/>
        </p:nvSpPr>
        <p:spPr>
          <a:xfrm>
            <a:off x="-7102489" y="544"/>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942CEA11-F520-1637-0A48-047A0E5AF3FF}"/>
              </a:ext>
            </a:extLst>
          </p:cNvPr>
          <p:cNvSpPr/>
          <p:nvPr/>
        </p:nvSpPr>
        <p:spPr>
          <a:xfrm>
            <a:off x="421442" y="235491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BC08855-DA43-E10F-3E2D-AA12BD4313E0}"/>
              </a:ext>
            </a:extLst>
          </p:cNvPr>
          <p:cNvSpPr txBox="1"/>
          <p:nvPr/>
        </p:nvSpPr>
        <p:spPr>
          <a:xfrm rot="16200000">
            <a:off x="261496" y="321692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MTABC</a:t>
            </a:r>
            <a:endParaRPr lang="en-US" sz="3600" b="1" dirty="0">
              <a:solidFill>
                <a:srgbClr val="F0EEF0"/>
              </a:solidFill>
              <a:latin typeface="Tw Cen MT" panose="020B0602020104020603" pitchFamily="34" charset="0"/>
            </a:endParaRPr>
          </a:p>
        </p:txBody>
      </p:sp>
      <p:sp>
        <p:nvSpPr>
          <p:cNvPr id="5" name="Rectangle 4">
            <a:extLst>
              <a:ext uri="{FF2B5EF4-FFF2-40B4-BE49-F238E27FC236}">
                <a16:creationId xmlns:a16="http://schemas.microsoft.com/office/drawing/2014/main" id="{F5124712-1048-CD06-8DF9-AC7A456BB0C5}"/>
              </a:ext>
            </a:extLst>
          </p:cNvPr>
          <p:cNvSpPr/>
          <p:nvPr/>
        </p:nvSpPr>
        <p:spPr>
          <a:xfrm>
            <a:off x="-7603237" y="-16386"/>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524A3633-E36C-192C-576A-63E3049E5DE9}"/>
              </a:ext>
            </a:extLst>
          </p:cNvPr>
          <p:cNvSpPr/>
          <p:nvPr/>
        </p:nvSpPr>
        <p:spPr>
          <a:xfrm>
            <a:off x="-79306" y="233798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74F3B427-D060-E1E0-D4ED-B130EE6013F3}"/>
              </a:ext>
            </a:extLst>
          </p:cNvPr>
          <p:cNvSpPr txBox="1"/>
          <p:nvPr/>
        </p:nvSpPr>
        <p:spPr>
          <a:xfrm rot="16200000">
            <a:off x="-239252"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sp>
        <p:nvSpPr>
          <p:cNvPr id="11" name="Rectangle 10">
            <a:extLst>
              <a:ext uri="{FF2B5EF4-FFF2-40B4-BE49-F238E27FC236}">
                <a16:creationId xmlns:a16="http://schemas.microsoft.com/office/drawing/2014/main" id="{A68A2B2E-15CE-225F-DDEB-95D42EB6E8FA}"/>
              </a:ext>
            </a:extLst>
          </p:cNvPr>
          <p:cNvSpPr/>
          <p:nvPr/>
        </p:nvSpPr>
        <p:spPr>
          <a:xfrm>
            <a:off x="-8159623" y="0"/>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B8DA169-65BB-3652-E67A-A1311AC5F1E2}"/>
              </a:ext>
            </a:extLst>
          </p:cNvPr>
          <p:cNvSpPr/>
          <p:nvPr/>
        </p:nvSpPr>
        <p:spPr>
          <a:xfrm>
            <a:off x="-635692" y="234282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784249D-E3BD-66C6-9C4F-BD1AA408CEDB}"/>
              </a:ext>
            </a:extLst>
          </p:cNvPr>
          <p:cNvSpPr txBox="1"/>
          <p:nvPr/>
        </p:nvSpPr>
        <p:spPr>
          <a:xfrm rot="16200000">
            <a:off x="-795638" y="320483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ARR</a:t>
            </a:r>
            <a:endParaRPr lang="en-US" sz="3600" b="1" dirty="0">
              <a:solidFill>
                <a:srgbClr val="F0EEF0"/>
              </a:solidFill>
              <a:latin typeface="Tw Cen MT" panose="020B0602020104020603"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1" name="Add-in" descr="Add-in content for Microsoft Power BI.">
                <a:extLst>
                  <a:ext uri="{FF2B5EF4-FFF2-40B4-BE49-F238E27FC236}">
                    <a16:creationId xmlns:a16="http://schemas.microsoft.com/office/drawing/2014/main" id="{31E8B78F-19E5-037A-3F92-3BDD1213D2EE}"/>
                  </a:ext>
                </a:extLst>
              </p:cNvPr>
              <p:cNvGraphicFramePr>
                <a:graphicFrameLocks noGrp="1"/>
              </p:cNvGraphicFramePr>
              <p:nvPr>
                <p:extLst>
                  <p:ext uri="{D42A27DB-BD31-4B8C-83A1-F6EECF244321}">
                    <p14:modId xmlns:p14="http://schemas.microsoft.com/office/powerpoint/2010/main" val="2866058699"/>
                  </p:ext>
                </p:extLst>
              </p:nvPr>
            </p:nvGraphicFramePr>
            <p:xfrm>
              <a:off x="1839114" y="965197"/>
              <a:ext cx="7895261" cy="487412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1" name="Add-in" descr="Add-in content for Microsoft Power BI.">
                <a:extLst>
                  <a:ext uri="{FF2B5EF4-FFF2-40B4-BE49-F238E27FC236}">
                    <a16:creationId xmlns:a16="http://schemas.microsoft.com/office/drawing/2014/main" id="{31E8B78F-19E5-037A-3F92-3BDD1213D2EE}"/>
                  </a:ext>
                </a:extLst>
              </p:cNvPr>
              <p:cNvPicPr>
                <a:picLocks noGrp="1" noRot="1" noChangeAspect="1" noMove="1" noResize="1" noEditPoints="1" noAdjustHandles="1" noChangeArrowheads="1" noChangeShapeType="1"/>
              </p:cNvPicPr>
              <p:nvPr/>
            </p:nvPicPr>
            <p:blipFill>
              <a:blip r:embed="rId5"/>
              <a:stretch>
                <a:fillRect/>
              </a:stretch>
            </p:blipFill>
            <p:spPr>
              <a:xfrm>
                <a:off x="1839114" y="965197"/>
                <a:ext cx="7895261" cy="4874129"/>
              </a:xfrm>
              <a:prstGeom prst="rect">
                <a:avLst/>
              </a:prstGeom>
            </p:spPr>
          </p:pic>
        </mc:Fallback>
      </mc:AlternateContent>
    </p:spTree>
    <p:extLst>
      <p:ext uri="{BB962C8B-B14F-4D97-AF65-F5344CB8AC3E}">
        <p14:creationId xmlns:p14="http://schemas.microsoft.com/office/powerpoint/2010/main" val="35579595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81782-1EC9-BE0C-8878-8AC3CA7ABC65}"/>
            </a:ext>
          </a:extLst>
        </p:cNvPr>
        <p:cNvGrpSpPr/>
        <p:nvPr/>
      </p:nvGrpSpPr>
      <p:grpSpPr>
        <a:xfrm>
          <a:off x="0" y="0"/>
          <a:ext cx="0" cy="0"/>
          <a:chOff x="0" y="0"/>
          <a:chExt cx="0" cy="0"/>
        </a:xfrm>
      </p:grpSpPr>
      <p:grpSp>
        <p:nvGrpSpPr>
          <p:cNvPr id="55" name="Group 54">
            <a:extLst>
              <a:ext uri="{FF2B5EF4-FFF2-40B4-BE49-F238E27FC236}">
                <a16:creationId xmlns:a16="http://schemas.microsoft.com/office/drawing/2014/main" id="{B85D5E5A-4617-4E6F-6A2E-3BF16617056E}"/>
              </a:ext>
            </a:extLst>
          </p:cNvPr>
          <p:cNvGrpSpPr/>
          <p:nvPr/>
        </p:nvGrpSpPr>
        <p:grpSpPr>
          <a:xfrm>
            <a:off x="675964" y="-2"/>
            <a:ext cx="11447503" cy="6858000"/>
            <a:chOff x="213096" y="0"/>
            <a:chExt cx="11447503" cy="6858000"/>
          </a:xfrm>
        </p:grpSpPr>
        <p:sp>
          <p:nvSpPr>
            <p:cNvPr id="56" name="Rectangle 55">
              <a:extLst>
                <a:ext uri="{FF2B5EF4-FFF2-40B4-BE49-F238E27FC236}">
                  <a16:creationId xmlns:a16="http://schemas.microsoft.com/office/drawing/2014/main" id="{90DD6A19-2CFF-B6A0-64C4-A08D6A635A26}"/>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4BFC567B-9B18-D6BD-5E89-110D7A21E0F2}"/>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6FFE8201-98D0-A659-1C58-2F9F21A0D20B}"/>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63DBF66F-86CF-1500-D7A5-49A9596538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D2842900-4732-D5CE-078A-C2BE870F2D15}"/>
              </a:ext>
            </a:extLst>
          </p:cNvPr>
          <p:cNvGrpSpPr/>
          <p:nvPr/>
        </p:nvGrpSpPr>
        <p:grpSpPr>
          <a:xfrm>
            <a:off x="1633309" y="0"/>
            <a:ext cx="9961092" cy="6858000"/>
            <a:chOff x="491575" y="0"/>
            <a:chExt cx="9961092" cy="6858000"/>
          </a:xfrm>
        </p:grpSpPr>
        <p:sp>
          <p:nvSpPr>
            <p:cNvPr id="61" name="Rectangle 60">
              <a:extLst>
                <a:ext uri="{FF2B5EF4-FFF2-40B4-BE49-F238E27FC236}">
                  <a16:creationId xmlns:a16="http://schemas.microsoft.com/office/drawing/2014/main" id="{863B3F15-492D-5235-469C-7D298894DF03}"/>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3077F8FA-A8D3-0F22-E7B2-FA189182D5A7}"/>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03F09CE2-9BB1-8458-50B5-382D312B3BE9}"/>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69E496B5-F315-34BE-804B-3E68E59382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74B9D198-9F7A-B5A9-5E71-A8B9A13483D5}"/>
              </a:ext>
            </a:extLst>
          </p:cNvPr>
          <p:cNvGrpSpPr/>
          <p:nvPr/>
        </p:nvGrpSpPr>
        <p:grpSpPr>
          <a:xfrm>
            <a:off x="1498238" y="0"/>
            <a:ext cx="9574094" cy="6858000"/>
            <a:chOff x="491575" y="0"/>
            <a:chExt cx="9574094" cy="6858000"/>
          </a:xfrm>
        </p:grpSpPr>
        <p:sp>
          <p:nvSpPr>
            <p:cNvPr id="96" name="Rectangle 95">
              <a:extLst>
                <a:ext uri="{FF2B5EF4-FFF2-40B4-BE49-F238E27FC236}">
                  <a16:creationId xmlns:a16="http://schemas.microsoft.com/office/drawing/2014/main" id="{8A393A3B-ECD7-4FF2-980A-FC0EF020C6D2}"/>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E970FC86-71B8-7BF3-47D2-03794B481078}"/>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32942313-95BC-0E07-C4E7-9ADE63CF908C}"/>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69550396-3D49-8245-603B-69853DF42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F837F293-3D09-C974-DCAD-A12F8AEE5B33}"/>
              </a:ext>
            </a:extLst>
          </p:cNvPr>
          <p:cNvGrpSpPr/>
          <p:nvPr/>
        </p:nvGrpSpPr>
        <p:grpSpPr>
          <a:xfrm>
            <a:off x="-1331188" y="-1"/>
            <a:ext cx="11860720" cy="6858000"/>
            <a:chOff x="-2449883" y="-1"/>
            <a:chExt cx="11860720" cy="6858000"/>
          </a:xfrm>
        </p:grpSpPr>
        <p:sp>
          <p:nvSpPr>
            <p:cNvPr id="72" name="Rectangle 71">
              <a:extLst>
                <a:ext uri="{FF2B5EF4-FFF2-40B4-BE49-F238E27FC236}">
                  <a16:creationId xmlns:a16="http://schemas.microsoft.com/office/drawing/2014/main" id="{791B2476-BB52-6ABB-648D-5324408D84A9}"/>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4508C5E4-4EB2-3310-BDB4-A9B54054CD6E}"/>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2EC1A1B-9D41-3972-5534-77A89094B4B8}"/>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E7D6971A-1A56-A09B-2EB7-70B1516B6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 name="Freeform: Shape 5">
            <a:extLst>
              <a:ext uri="{FF2B5EF4-FFF2-40B4-BE49-F238E27FC236}">
                <a16:creationId xmlns:a16="http://schemas.microsoft.com/office/drawing/2014/main" id="{772C418C-003E-ED25-0F18-8BA61997E2FE}"/>
              </a:ext>
            </a:extLst>
          </p:cNvPr>
          <p:cNvSpPr/>
          <p:nvPr/>
        </p:nvSpPr>
        <p:spPr>
          <a:xfrm>
            <a:off x="10967442" y="2342562"/>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FA0A6238-EF15-81C6-A286-2E27135FD22A}"/>
              </a:ext>
            </a:extLst>
          </p:cNvPr>
          <p:cNvSpPr/>
          <p:nvPr/>
        </p:nvSpPr>
        <p:spPr>
          <a:xfrm>
            <a:off x="10432986" y="2332312"/>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62C457D-9012-E730-51F7-B1C2E56B87CD}"/>
              </a:ext>
            </a:extLst>
          </p:cNvPr>
          <p:cNvSpPr txBox="1"/>
          <p:nvPr/>
        </p:nvSpPr>
        <p:spPr>
          <a:xfrm rot="16200000">
            <a:off x="10265848" y="3215261"/>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MNR</a:t>
            </a:r>
            <a:endParaRPr lang="en-US" sz="3600" b="1" dirty="0">
              <a:solidFill>
                <a:srgbClr val="F0EEF0"/>
              </a:solidFill>
              <a:latin typeface="Tw Cen MT" panose="020B0602020104020603" pitchFamily="34" charset="0"/>
            </a:endParaRPr>
          </a:p>
        </p:txBody>
      </p:sp>
      <p:sp>
        <p:nvSpPr>
          <p:cNvPr id="14" name="Freeform: Shape 13">
            <a:extLst>
              <a:ext uri="{FF2B5EF4-FFF2-40B4-BE49-F238E27FC236}">
                <a16:creationId xmlns:a16="http://schemas.microsoft.com/office/drawing/2014/main" id="{80100310-14C3-CBF3-688B-DF7C49DC2780}"/>
              </a:ext>
            </a:extLst>
          </p:cNvPr>
          <p:cNvSpPr/>
          <p:nvPr/>
        </p:nvSpPr>
        <p:spPr>
          <a:xfrm>
            <a:off x="9894576" y="233743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1832DC7D-2814-DB19-7973-F03B5A36595C}"/>
              </a:ext>
            </a:extLst>
          </p:cNvPr>
          <p:cNvSpPr txBox="1"/>
          <p:nvPr/>
        </p:nvSpPr>
        <p:spPr>
          <a:xfrm rot="16200000">
            <a:off x="9743769" y="3220385"/>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SIR</a:t>
            </a:r>
            <a:endParaRPr lang="en-US" sz="3600" b="1" dirty="0">
              <a:solidFill>
                <a:srgbClr val="F0EEF0"/>
              </a:solidFill>
              <a:latin typeface="Tw Cen MT" panose="020B0602020104020603" pitchFamily="34" charset="0"/>
            </a:endParaRPr>
          </a:p>
        </p:txBody>
      </p:sp>
      <p:sp>
        <p:nvSpPr>
          <p:cNvPr id="16" name="Freeform: Shape 15">
            <a:extLst>
              <a:ext uri="{FF2B5EF4-FFF2-40B4-BE49-F238E27FC236}">
                <a16:creationId xmlns:a16="http://schemas.microsoft.com/office/drawing/2014/main" id="{1C34FEF4-23B5-60B3-C4D6-7B65AFAD0EC6}"/>
              </a:ext>
            </a:extLst>
          </p:cNvPr>
          <p:cNvSpPr/>
          <p:nvPr/>
        </p:nvSpPr>
        <p:spPr>
          <a:xfrm>
            <a:off x="9373034" y="233743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A184CED-1DAE-2709-BC7E-EABC637CBAEF}"/>
              </a:ext>
            </a:extLst>
          </p:cNvPr>
          <p:cNvSpPr txBox="1"/>
          <p:nvPr/>
        </p:nvSpPr>
        <p:spPr>
          <a:xfrm rot="16200000">
            <a:off x="9061496" y="3207391"/>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NYCT</a:t>
            </a:r>
            <a:endParaRPr lang="en-US" sz="3600" b="1" dirty="0">
              <a:solidFill>
                <a:srgbClr val="F0EEF0"/>
              </a:solidFill>
              <a:latin typeface="Tw Cen MT" panose="020B0602020104020603" pitchFamily="34" charset="0"/>
            </a:endParaRPr>
          </a:p>
        </p:txBody>
      </p:sp>
      <p:sp>
        <p:nvSpPr>
          <p:cNvPr id="19" name="TextBox 18">
            <a:extLst>
              <a:ext uri="{FF2B5EF4-FFF2-40B4-BE49-F238E27FC236}">
                <a16:creationId xmlns:a16="http://schemas.microsoft.com/office/drawing/2014/main" id="{A0ECC22A-B3C4-A509-D4D1-F09083EA9B38}"/>
              </a:ext>
            </a:extLst>
          </p:cNvPr>
          <p:cNvSpPr txBox="1"/>
          <p:nvPr/>
        </p:nvSpPr>
        <p:spPr>
          <a:xfrm rot="16200000">
            <a:off x="10896069" y="3226811"/>
            <a:ext cx="199208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LIRR</a:t>
            </a:r>
          </a:p>
        </p:txBody>
      </p:sp>
      <p:grpSp>
        <p:nvGrpSpPr>
          <p:cNvPr id="12" name="Group 11">
            <a:extLst>
              <a:ext uri="{FF2B5EF4-FFF2-40B4-BE49-F238E27FC236}">
                <a16:creationId xmlns:a16="http://schemas.microsoft.com/office/drawing/2014/main" id="{482E0B0F-B60F-1D9A-E42B-6BA80124B98E}"/>
              </a:ext>
            </a:extLst>
          </p:cNvPr>
          <p:cNvGrpSpPr/>
          <p:nvPr/>
        </p:nvGrpSpPr>
        <p:grpSpPr>
          <a:xfrm>
            <a:off x="-7102489" y="544"/>
            <a:ext cx="8692331" cy="6858000"/>
            <a:chOff x="-7102489" y="544"/>
            <a:chExt cx="8692331" cy="6858000"/>
          </a:xfrm>
        </p:grpSpPr>
        <p:sp>
          <p:nvSpPr>
            <p:cNvPr id="2" name="Rectangle 1">
              <a:extLst>
                <a:ext uri="{FF2B5EF4-FFF2-40B4-BE49-F238E27FC236}">
                  <a16:creationId xmlns:a16="http://schemas.microsoft.com/office/drawing/2014/main" id="{607D16F2-9B0F-7D8A-E263-F0C744BD3129}"/>
                </a:ext>
              </a:extLst>
            </p:cNvPr>
            <p:cNvSpPr/>
            <p:nvPr/>
          </p:nvSpPr>
          <p:spPr>
            <a:xfrm>
              <a:off x="-7102489" y="544"/>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6B80F9E3-FD15-57AE-CF6B-220EA97053D4}"/>
                </a:ext>
              </a:extLst>
            </p:cNvPr>
            <p:cNvSpPr/>
            <p:nvPr/>
          </p:nvSpPr>
          <p:spPr>
            <a:xfrm>
              <a:off x="421442" y="235491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9C6A052D-2FBC-FD81-D41A-7F423C2721AE}"/>
                </a:ext>
              </a:extLst>
            </p:cNvPr>
            <p:cNvSpPr txBox="1"/>
            <p:nvPr/>
          </p:nvSpPr>
          <p:spPr>
            <a:xfrm rot="16200000">
              <a:off x="261496" y="321692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MTABC</a:t>
              </a:r>
              <a:endParaRPr lang="en-US" sz="3600" b="1" dirty="0">
                <a:solidFill>
                  <a:srgbClr val="F0EEF0"/>
                </a:solidFill>
                <a:latin typeface="Tw Cen MT" panose="020B0602020104020603" pitchFamily="34" charset="0"/>
              </a:endParaRPr>
            </a:p>
          </p:txBody>
        </p:sp>
      </p:grpSp>
      <p:sp>
        <p:nvSpPr>
          <p:cNvPr id="5" name="Rectangle 4">
            <a:extLst>
              <a:ext uri="{FF2B5EF4-FFF2-40B4-BE49-F238E27FC236}">
                <a16:creationId xmlns:a16="http://schemas.microsoft.com/office/drawing/2014/main" id="{6F7274B5-CA4C-BBC8-3399-8F51F327AF9C}"/>
              </a:ext>
            </a:extLst>
          </p:cNvPr>
          <p:cNvSpPr/>
          <p:nvPr/>
        </p:nvSpPr>
        <p:spPr>
          <a:xfrm>
            <a:off x="-7603237" y="-16386"/>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939FE78B-55E6-9A41-53CF-E0BF659E44E7}"/>
              </a:ext>
            </a:extLst>
          </p:cNvPr>
          <p:cNvSpPr/>
          <p:nvPr/>
        </p:nvSpPr>
        <p:spPr>
          <a:xfrm>
            <a:off x="-79306" y="233798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25C87B49-3D91-26B9-0360-3B016C1EB10D}"/>
              </a:ext>
            </a:extLst>
          </p:cNvPr>
          <p:cNvSpPr txBox="1"/>
          <p:nvPr/>
        </p:nvSpPr>
        <p:spPr>
          <a:xfrm rot="16200000">
            <a:off x="-239252"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sp>
        <p:nvSpPr>
          <p:cNvPr id="11" name="Rectangle 10">
            <a:extLst>
              <a:ext uri="{FF2B5EF4-FFF2-40B4-BE49-F238E27FC236}">
                <a16:creationId xmlns:a16="http://schemas.microsoft.com/office/drawing/2014/main" id="{D06659E4-E62E-9031-2354-1AE451503938}"/>
              </a:ext>
            </a:extLst>
          </p:cNvPr>
          <p:cNvSpPr/>
          <p:nvPr/>
        </p:nvSpPr>
        <p:spPr>
          <a:xfrm>
            <a:off x="-8159623" y="0"/>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61AB6918-FAD9-0939-E283-2FCF234D41A1}"/>
              </a:ext>
            </a:extLst>
          </p:cNvPr>
          <p:cNvSpPr/>
          <p:nvPr/>
        </p:nvSpPr>
        <p:spPr>
          <a:xfrm>
            <a:off x="-635692" y="234282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20DC09FA-516C-AB13-C23B-332BFEE2B661}"/>
              </a:ext>
            </a:extLst>
          </p:cNvPr>
          <p:cNvSpPr txBox="1"/>
          <p:nvPr/>
        </p:nvSpPr>
        <p:spPr>
          <a:xfrm rot="16200000">
            <a:off x="-795638" y="320483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ARR</a:t>
            </a:r>
            <a:endParaRPr lang="en-US" sz="36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329696189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4.79167E-6 0 L 0.68294 -0.00231 " pathEditMode="relative" rAng="0" ptsTypes="AA">
                                      <p:cBhvr>
                                        <p:cTn id="6" dur="1000" fill="hold"/>
                                        <p:tgtEl>
                                          <p:spTgt spid="12"/>
                                        </p:tgtEl>
                                        <p:attrNameLst>
                                          <p:attrName>ppt_x</p:attrName>
                                          <p:attrName>ppt_y</p:attrName>
                                        </p:attrNameLst>
                                      </p:cBhvr>
                                      <p:rCtr x="33633"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2BAE4-0A9F-F05E-3CE2-C5F686A92ACE}"/>
            </a:ext>
          </a:extLst>
        </p:cNvPr>
        <p:cNvGrpSpPr/>
        <p:nvPr/>
      </p:nvGrpSpPr>
      <p:grpSpPr>
        <a:xfrm>
          <a:off x="0" y="0"/>
          <a:ext cx="0" cy="0"/>
          <a:chOff x="0" y="0"/>
          <a:chExt cx="0" cy="0"/>
        </a:xfrm>
      </p:grpSpPr>
      <p:grpSp>
        <p:nvGrpSpPr>
          <p:cNvPr id="55" name="Group 54">
            <a:extLst>
              <a:ext uri="{FF2B5EF4-FFF2-40B4-BE49-F238E27FC236}">
                <a16:creationId xmlns:a16="http://schemas.microsoft.com/office/drawing/2014/main" id="{52D6630D-A828-C468-E010-63BD1D172178}"/>
              </a:ext>
            </a:extLst>
          </p:cNvPr>
          <p:cNvGrpSpPr/>
          <p:nvPr/>
        </p:nvGrpSpPr>
        <p:grpSpPr>
          <a:xfrm>
            <a:off x="675964" y="-2"/>
            <a:ext cx="11447503" cy="6858000"/>
            <a:chOff x="213096" y="0"/>
            <a:chExt cx="11447503" cy="6858000"/>
          </a:xfrm>
        </p:grpSpPr>
        <p:sp>
          <p:nvSpPr>
            <p:cNvPr id="56" name="Rectangle 55">
              <a:extLst>
                <a:ext uri="{FF2B5EF4-FFF2-40B4-BE49-F238E27FC236}">
                  <a16:creationId xmlns:a16="http://schemas.microsoft.com/office/drawing/2014/main" id="{E4203823-8387-C095-1E54-CF0444C8EDA4}"/>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5A39908E-7E8F-C518-55A1-A0F99D2B8B7E}"/>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6B71F6AF-9C63-F281-81B0-DF576D35FEFD}"/>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08AEEA53-763F-882F-636B-887A68FBA2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03D55429-B706-A3F4-1B2B-7FB8EF1D0C35}"/>
              </a:ext>
            </a:extLst>
          </p:cNvPr>
          <p:cNvGrpSpPr/>
          <p:nvPr/>
        </p:nvGrpSpPr>
        <p:grpSpPr>
          <a:xfrm>
            <a:off x="1633309" y="0"/>
            <a:ext cx="9961092" cy="6858000"/>
            <a:chOff x="491575" y="0"/>
            <a:chExt cx="9961092" cy="6858000"/>
          </a:xfrm>
        </p:grpSpPr>
        <p:sp>
          <p:nvSpPr>
            <p:cNvPr id="61" name="Rectangle 60">
              <a:extLst>
                <a:ext uri="{FF2B5EF4-FFF2-40B4-BE49-F238E27FC236}">
                  <a16:creationId xmlns:a16="http://schemas.microsoft.com/office/drawing/2014/main" id="{0B91CF06-645E-B301-08B3-E1FB64B4B2D1}"/>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57E40985-B630-EB7C-2614-38CA2582D200}"/>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6D166A1E-8BFE-0AF6-638B-4912A16F8583}"/>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B6C65495-8AD5-EF94-D922-1425C8A54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0816AF95-DE70-76A4-B977-5A987FE70E01}"/>
              </a:ext>
            </a:extLst>
          </p:cNvPr>
          <p:cNvGrpSpPr/>
          <p:nvPr/>
        </p:nvGrpSpPr>
        <p:grpSpPr>
          <a:xfrm>
            <a:off x="1498238" y="0"/>
            <a:ext cx="9574094" cy="6858000"/>
            <a:chOff x="491575" y="0"/>
            <a:chExt cx="9574094" cy="6858000"/>
          </a:xfrm>
        </p:grpSpPr>
        <p:sp>
          <p:nvSpPr>
            <p:cNvPr id="96" name="Rectangle 95">
              <a:extLst>
                <a:ext uri="{FF2B5EF4-FFF2-40B4-BE49-F238E27FC236}">
                  <a16:creationId xmlns:a16="http://schemas.microsoft.com/office/drawing/2014/main" id="{F355D534-29BF-4FC6-B75C-ED4D98D11982}"/>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3742832B-B330-4994-11B4-7EB5B5C78C2D}"/>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EA7CAABF-DC8F-6477-C7AA-B62A3B6CB12A}"/>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3F75A39B-1508-A456-F71E-3167D1850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236CD891-4BBF-3B8C-0D9C-9962C8227D26}"/>
              </a:ext>
            </a:extLst>
          </p:cNvPr>
          <p:cNvGrpSpPr/>
          <p:nvPr/>
        </p:nvGrpSpPr>
        <p:grpSpPr>
          <a:xfrm>
            <a:off x="-1331188" y="-1"/>
            <a:ext cx="11860720" cy="6858000"/>
            <a:chOff x="-2449883" y="-1"/>
            <a:chExt cx="11860720" cy="6858000"/>
          </a:xfrm>
        </p:grpSpPr>
        <p:sp>
          <p:nvSpPr>
            <p:cNvPr id="72" name="Rectangle 71">
              <a:extLst>
                <a:ext uri="{FF2B5EF4-FFF2-40B4-BE49-F238E27FC236}">
                  <a16:creationId xmlns:a16="http://schemas.microsoft.com/office/drawing/2014/main" id="{63236CEF-5C1C-3DCF-32F6-1AC9630EFB81}"/>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8E980F5D-F8AA-DA2C-4FF0-602DDFB465A8}"/>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B61F91B7-EA59-001D-3A12-41704222FC98}"/>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D66315FE-4BCF-659C-BFA0-3376A9811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 name="Freeform: Shape 5">
            <a:extLst>
              <a:ext uri="{FF2B5EF4-FFF2-40B4-BE49-F238E27FC236}">
                <a16:creationId xmlns:a16="http://schemas.microsoft.com/office/drawing/2014/main" id="{B8A48220-4816-86FE-D7A5-ACD27FE8EA1C}"/>
              </a:ext>
            </a:extLst>
          </p:cNvPr>
          <p:cNvSpPr/>
          <p:nvPr/>
        </p:nvSpPr>
        <p:spPr>
          <a:xfrm>
            <a:off x="10967442" y="2342562"/>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8B8320F3-E57E-A91B-B4A2-1DEC9B97627E}"/>
              </a:ext>
            </a:extLst>
          </p:cNvPr>
          <p:cNvSpPr/>
          <p:nvPr/>
        </p:nvSpPr>
        <p:spPr>
          <a:xfrm>
            <a:off x="10432986" y="2332312"/>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4F7DC72B-1FA7-C37A-30F9-7C932153B854}"/>
              </a:ext>
            </a:extLst>
          </p:cNvPr>
          <p:cNvSpPr txBox="1"/>
          <p:nvPr/>
        </p:nvSpPr>
        <p:spPr>
          <a:xfrm rot="16200000">
            <a:off x="10265848" y="3215261"/>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MNR</a:t>
            </a:r>
            <a:endParaRPr lang="en-US" sz="3600" b="1" dirty="0">
              <a:solidFill>
                <a:srgbClr val="F0EEF0"/>
              </a:solidFill>
              <a:latin typeface="Tw Cen MT" panose="020B0602020104020603" pitchFamily="34" charset="0"/>
            </a:endParaRPr>
          </a:p>
        </p:txBody>
      </p:sp>
      <p:sp>
        <p:nvSpPr>
          <p:cNvPr id="14" name="Freeform: Shape 13">
            <a:extLst>
              <a:ext uri="{FF2B5EF4-FFF2-40B4-BE49-F238E27FC236}">
                <a16:creationId xmlns:a16="http://schemas.microsoft.com/office/drawing/2014/main" id="{667218AD-9A02-5038-623C-6B8F62FECBBC}"/>
              </a:ext>
            </a:extLst>
          </p:cNvPr>
          <p:cNvSpPr/>
          <p:nvPr/>
        </p:nvSpPr>
        <p:spPr>
          <a:xfrm>
            <a:off x="9894576" y="233743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01AAA63A-94F4-8550-9D26-67B8CDE6427C}"/>
              </a:ext>
            </a:extLst>
          </p:cNvPr>
          <p:cNvSpPr txBox="1"/>
          <p:nvPr/>
        </p:nvSpPr>
        <p:spPr>
          <a:xfrm rot="16200000">
            <a:off x="9743769" y="3220385"/>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SIR</a:t>
            </a:r>
            <a:endParaRPr lang="en-US" sz="3600" b="1" dirty="0">
              <a:solidFill>
                <a:srgbClr val="F0EEF0"/>
              </a:solidFill>
              <a:latin typeface="Tw Cen MT" panose="020B0602020104020603" pitchFamily="34" charset="0"/>
            </a:endParaRPr>
          </a:p>
        </p:txBody>
      </p:sp>
      <p:sp>
        <p:nvSpPr>
          <p:cNvPr id="16" name="Freeform: Shape 15">
            <a:extLst>
              <a:ext uri="{FF2B5EF4-FFF2-40B4-BE49-F238E27FC236}">
                <a16:creationId xmlns:a16="http://schemas.microsoft.com/office/drawing/2014/main" id="{8D82A851-E805-AAB1-2279-E5A0DAAD8F17}"/>
              </a:ext>
            </a:extLst>
          </p:cNvPr>
          <p:cNvSpPr/>
          <p:nvPr/>
        </p:nvSpPr>
        <p:spPr>
          <a:xfrm>
            <a:off x="9373034" y="233743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1E98CCFC-9A15-EB3C-6200-CB047A231F24}"/>
              </a:ext>
            </a:extLst>
          </p:cNvPr>
          <p:cNvSpPr txBox="1"/>
          <p:nvPr/>
        </p:nvSpPr>
        <p:spPr>
          <a:xfrm rot="16200000">
            <a:off x="9141706" y="3207391"/>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NYCT</a:t>
            </a:r>
            <a:endParaRPr lang="en-US" sz="3600" b="1" dirty="0">
              <a:solidFill>
                <a:srgbClr val="F0EEF0"/>
              </a:solidFill>
              <a:latin typeface="Tw Cen MT" panose="020B0602020104020603" pitchFamily="34" charset="0"/>
            </a:endParaRPr>
          </a:p>
        </p:txBody>
      </p:sp>
      <p:sp>
        <p:nvSpPr>
          <p:cNvPr id="19" name="TextBox 18">
            <a:extLst>
              <a:ext uri="{FF2B5EF4-FFF2-40B4-BE49-F238E27FC236}">
                <a16:creationId xmlns:a16="http://schemas.microsoft.com/office/drawing/2014/main" id="{DA1A9BC4-0CC6-5B07-8E58-BE26DFB15CCF}"/>
              </a:ext>
            </a:extLst>
          </p:cNvPr>
          <p:cNvSpPr txBox="1"/>
          <p:nvPr/>
        </p:nvSpPr>
        <p:spPr>
          <a:xfrm rot="16200000">
            <a:off x="10896069" y="3226811"/>
            <a:ext cx="199208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LIRR</a:t>
            </a:r>
          </a:p>
        </p:txBody>
      </p:sp>
      <p:grpSp>
        <p:nvGrpSpPr>
          <p:cNvPr id="12" name="Group 11">
            <a:extLst>
              <a:ext uri="{FF2B5EF4-FFF2-40B4-BE49-F238E27FC236}">
                <a16:creationId xmlns:a16="http://schemas.microsoft.com/office/drawing/2014/main" id="{7A49357E-D655-8C0A-9AB6-A1372E19B700}"/>
              </a:ext>
            </a:extLst>
          </p:cNvPr>
          <p:cNvGrpSpPr/>
          <p:nvPr/>
        </p:nvGrpSpPr>
        <p:grpSpPr>
          <a:xfrm>
            <a:off x="224589" y="544"/>
            <a:ext cx="9739229" cy="6858000"/>
            <a:chOff x="1255445" y="544"/>
            <a:chExt cx="8708373" cy="6858000"/>
          </a:xfrm>
        </p:grpSpPr>
        <p:sp>
          <p:nvSpPr>
            <p:cNvPr id="2" name="Rectangle 1">
              <a:extLst>
                <a:ext uri="{FF2B5EF4-FFF2-40B4-BE49-F238E27FC236}">
                  <a16:creationId xmlns:a16="http://schemas.microsoft.com/office/drawing/2014/main" id="{51704924-9491-93E6-3DA0-D65994C3D49B}"/>
                </a:ext>
              </a:extLst>
            </p:cNvPr>
            <p:cNvSpPr/>
            <p:nvPr/>
          </p:nvSpPr>
          <p:spPr>
            <a:xfrm>
              <a:off x="1255445" y="544"/>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9E8CC2FC-5D5B-7D05-70E2-2F54E2DE9D22}"/>
                </a:ext>
              </a:extLst>
            </p:cNvPr>
            <p:cNvSpPr/>
            <p:nvPr/>
          </p:nvSpPr>
          <p:spPr>
            <a:xfrm>
              <a:off x="8795418" y="235491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18FD2DE-72CD-95F5-1537-E9C52301B57F}"/>
                </a:ext>
              </a:extLst>
            </p:cNvPr>
            <p:cNvSpPr txBox="1"/>
            <p:nvPr/>
          </p:nvSpPr>
          <p:spPr>
            <a:xfrm rot="16200000">
              <a:off x="8635472" y="321692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MTABC</a:t>
              </a:r>
              <a:endParaRPr lang="en-US" sz="3600" b="1" dirty="0">
                <a:solidFill>
                  <a:srgbClr val="F0EEF0"/>
                </a:solidFill>
                <a:latin typeface="Tw Cen MT" panose="020B0602020104020603" pitchFamily="34" charset="0"/>
              </a:endParaRPr>
            </a:p>
          </p:txBody>
        </p:sp>
      </p:grpSp>
      <p:sp>
        <p:nvSpPr>
          <p:cNvPr id="5" name="Rectangle 4">
            <a:extLst>
              <a:ext uri="{FF2B5EF4-FFF2-40B4-BE49-F238E27FC236}">
                <a16:creationId xmlns:a16="http://schemas.microsoft.com/office/drawing/2014/main" id="{081A1F72-FEEB-F048-BDD6-1E62A4F2FA4F}"/>
              </a:ext>
            </a:extLst>
          </p:cNvPr>
          <p:cNvSpPr/>
          <p:nvPr/>
        </p:nvSpPr>
        <p:spPr>
          <a:xfrm>
            <a:off x="-7603237" y="-16386"/>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B89099D1-1AAA-56A1-3020-1CB32C4CE901}"/>
              </a:ext>
            </a:extLst>
          </p:cNvPr>
          <p:cNvSpPr/>
          <p:nvPr/>
        </p:nvSpPr>
        <p:spPr>
          <a:xfrm>
            <a:off x="-79306" y="233798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A195D17-363F-8CB5-9798-08B82E475F4F}"/>
              </a:ext>
            </a:extLst>
          </p:cNvPr>
          <p:cNvSpPr txBox="1"/>
          <p:nvPr/>
        </p:nvSpPr>
        <p:spPr>
          <a:xfrm rot="16200000">
            <a:off x="-239252"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sp>
        <p:nvSpPr>
          <p:cNvPr id="11" name="Rectangle 10">
            <a:extLst>
              <a:ext uri="{FF2B5EF4-FFF2-40B4-BE49-F238E27FC236}">
                <a16:creationId xmlns:a16="http://schemas.microsoft.com/office/drawing/2014/main" id="{293A2438-A389-E1D4-4678-65713386435E}"/>
              </a:ext>
            </a:extLst>
          </p:cNvPr>
          <p:cNvSpPr/>
          <p:nvPr/>
        </p:nvSpPr>
        <p:spPr>
          <a:xfrm>
            <a:off x="-8159623" y="0"/>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81DC3D64-6B11-39CB-554E-348233728AB6}"/>
              </a:ext>
            </a:extLst>
          </p:cNvPr>
          <p:cNvSpPr/>
          <p:nvPr/>
        </p:nvSpPr>
        <p:spPr>
          <a:xfrm>
            <a:off x="-635692" y="234282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C84E91D8-A163-A52E-8995-7B25AEC20F6E}"/>
              </a:ext>
            </a:extLst>
          </p:cNvPr>
          <p:cNvSpPr txBox="1"/>
          <p:nvPr/>
        </p:nvSpPr>
        <p:spPr>
          <a:xfrm rot="16200000">
            <a:off x="-795638" y="320483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ARR</a:t>
            </a:r>
            <a:endParaRPr lang="en-US" sz="3600" b="1" dirty="0">
              <a:solidFill>
                <a:srgbClr val="F0EEF0"/>
              </a:solidFill>
              <a:latin typeface="Tw Cen MT" panose="020B0602020104020603"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3" name="Add-in" descr="Add-in content for Microsoft Power BI.">
                <a:extLst>
                  <a:ext uri="{FF2B5EF4-FFF2-40B4-BE49-F238E27FC236}">
                    <a16:creationId xmlns:a16="http://schemas.microsoft.com/office/drawing/2014/main" id="{7C06A86B-9987-9D5D-20F8-F12B8286E240}"/>
                  </a:ext>
                </a:extLst>
              </p:cNvPr>
              <p:cNvGraphicFramePr>
                <a:graphicFrameLocks noGrp="1"/>
              </p:cNvGraphicFramePr>
              <p:nvPr>
                <p:extLst>
                  <p:ext uri="{D42A27DB-BD31-4B8C-83A1-F6EECF244321}">
                    <p14:modId xmlns:p14="http://schemas.microsoft.com/office/powerpoint/2010/main" val="4209061886"/>
                  </p:ext>
                </p:extLst>
              </p:nvPr>
            </p:nvGraphicFramePr>
            <p:xfrm>
              <a:off x="1192436" y="965197"/>
              <a:ext cx="7861927" cy="487412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3" name="Add-in" descr="Add-in content for Microsoft Power BI.">
                <a:extLst>
                  <a:ext uri="{FF2B5EF4-FFF2-40B4-BE49-F238E27FC236}">
                    <a16:creationId xmlns:a16="http://schemas.microsoft.com/office/drawing/2014/main" id="{7C06A86B-9987-9D5D-20F8-F12B8286E240}"/>
                  </a:ext>
                </a:extLst>
              </p:cNvPr>
              <p:cNvPicPr>
                <a:picLocks noGrp="1" noRot="1" noChangeAspect="1" noMove="1" noResize="1" noEditPoints="1" noAdjustHandles="1" noChangeArrowheads="1" noChangeShapeType="1"/>
              </p:cNvPicPr>
              <p:nvPr/>
            </p:nvPicPr>
            <p:blipFill>
              <a:blip r:embed="rId5"/>
              <a:stretch>
                <a:fillRect/>
              </a:stretch>
            </p:blipFill>
            <p:spPr>
              <a:xfrm>
                <a:off x="1192436" y="965197"/>
                <a:ext cx="7861927" cy="4874129"/>
              </a:xfrm>
              <a:prstGeom prst="rect">
                <a:avLst/>
              </a:prstGeom>
            </p:spPr>
          </p:pic>
        </mc:Fallback>
      </mc:AlternateContent>
    </p:spTree>
    <p:extLst>
      <p:ext uri="{BB962C8B-B14F-4D97-AF65-F5344CB8AC3E}">
        <p14:creationId xmlns:p14="http://schemas.microsoft.com/office/powerpoint/2010/main" val="40715666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35507-46CB-2CBE-0350-9B8371FC2B05}"/>
            </a:ext>
          </a:extLst>
        </p:cNvPr>
        <p:cNvGrpSpPr/>
        <p:nvPr/>
      </p:nvGrpSpPr>
      <p:grpSpPr>
        <a:xfrm>
          <a:off x="0" y="0"/>
          <a:ext cx="0" cy="0"/>
          <a:chOff x="0" y="0"/>
          <a:chExt cx="0" cy="0"/>
        </a:xfrm>
      </p:grpSpPr>
      <p:grpSp>
        <p:nvGrpSpPr>
          <p:cNvPr id="55" name="Group 54">
            <a:extLst>
              <a:ext uri="{FF2B5EF4-FFF2-40B4-BE49-F238E27FC236}">
                <a16:creationId xmlns:a16="http://schemas.microsoft.com/office/drawing/2014/main" id="{8C040739-480C-9BBE-E1B5-AE734582484F}"/>
              </a:ext>
            </a:extLst>
          </p:cNvPr>
          <p:cNvGrpSpPr/>
          <p:nvPr/>
        </p:nvGrpSpPr>
        <p:grpSpPr>
          <a:xfrm>
            <a:off x="675964" y="-2"/>
            <a:ext cx="11447503" cy="6858000"/>
            <a:chOff x="213096" y="0"/>
            <a:chExt cx="11447503" cy="6858000"/>
          </a:xfrm>
        </p:grpSpPr>
        <p:sp>
          <p:nvSpPr>
            <p:cNvPr id="56" name="Rectangle 55">
              <a:extLst>
                <a:ext uri="{FF2B5EF4-FFF2-40B4-BE49-F238E27FC236}">
                  <a16:creationId xmlns:a16="http://schemas.microsoft.com/office/drawing/2014/main" id="{9C121D5C-35C3-662D-6FC5-4344E5483669}"/>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E142C932-1A18-5503-F3AC-F441280F3BA7}"/>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5A16709D-5855-BDAE-1381-4E8E0126EBA0}"/>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9F69270B-6314-F3DD-666F-7CF878352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E0CCCD0C-5D30-A7EF-1E0F-285949A7900B}"/>
              </a:ext>
            </a:extLst>
          </p:cNvPr>
          <p:cNvGrpSpPr/>
          <p:nvPr/>
        </p:nvGrpSpPr>
        <p:grpSpPr>
          <a:xfrm>
            <a:off x="1633309" y="0"/>
            <a:ext cx="9961092" cy="6858000"/>
            <a:chOff x="491575" y="0"/>
            <a:chExt cx="9961092" cy="6858000"/>
          </a:xfrm>
        </p:grpSpPr>
        <p:sp>
          <p:nvSpPr>
            <p:cNvPr id="61" name="Rectangle 60">
              <a:extLst>
                <a:ext uri="{FF2B5EF4-FFF2-40B4-BE49-F238E27FC236}">
                  <a16:creationId xmlns:a16="http://schemas.microsoft.com/office/drawing/2014/main" id="{47BA31FB-3883-63FF-FA35-5AACB338852A}"/>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4F4B09D-7C64-1E2E-AECF-E671F57478FD}"/>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95E7E4AF-2232-AB51-1250-6054EAF1BB0E}"/>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7EB2891C-69A2-536E-F2EF-D48E69930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7D3FA8CA-B6EF-4141-5F2A-96ADCAA1BFC4}"/>
              </a:ext>
            </a:extLst>
          </p:cNvPr>
          <p:cNvGrpSpPr/>
          <p:nvPr/>
        </p:nvGrpSpPr>
        <p:grpSpPr>
          <a:xfrm>
            <a:off x="1498238" y="0"/>
            <a:ext cx="9574094" cy="6858000"/>
            <a:chOff x="491575" y="0"/>
            <a:chExt cx="9574094" cy="6858000"/>
          </a:xfrm>
        </p:grpSpPr>
        <p:sp>
          <p:nvSpPr>
            <p:cNvPr id="96" name="Rectangle 95">
              <a:extLst>
                <a:ext uri="{FF2B5EF4-FFF2-40B4-BE49-F238E27FC236}">
                  <a16:creationId xmlns:a16="http://schemas.microsoft.com/office/drawing/2014/main" id="{A9B995F9-F850-5587-8970-FD4D45996DA6}"/>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2642B4DC-4D75-D59C-8842-B15988785397}"/>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1BA761D2-0362-F8C8-1488-618D08695B7D}"/>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B4E82FAA-0B2C-4320-7555-A819614A3D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DE5212B2-134D-8495-2858-370FF8428A7D}"/>
              </a:ext>
            </a:extLst>
          </p:cNvPr>
          <p:cNvGrpSpPr/>
          <p:nvPr/>
        </p:nvGrpSpPr>
        <p:grpSpPr>
          <a:xfrm>
            <a:off x="-1331188" y="-1"/>
            <a:ext cx="11860720" cy="6858000"/>
            <a:chOff x="-2449883" y="-1"/>
            <a:chExt cx="11860720" cy="6858000"/>
          </a:xfrm>
        </p:grpSpPr>
        <p:sp>
          <p:nvSpPr>
            <p:cNvPr id="72" name="Rectangle 71">
              <a:extLst>
                <a:ext uri="{FF2B5EF4-FFF2-40B4-BE49-F238E27FC236}">
                  <a16:creationId xmlns:a16="http://schemas.microsoft.com/office/drawing/2014/main" id="{57713428-A1D3-43D0-0E88-C1F00E966ECB}"/>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86623A44-9CB3-F8B9-FC36-7ADD7FD5AFFF}"/>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9D30D3B2-B07D-892E-D23B-9D5CA13981CA}"/>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AEDA6EC2-848D-50A6-C8E0-22CFEA32E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 name="Freeform: Shape 5">
            <a:extLst>
              <a:ext uri="{FF2B5EF4-FFF2-40B4-BE49-F238E27FC236}">
                <a16:creationId xmlns:a16="http://schemas.microsoft.com/office/drawing/2014/main" id="{900F417B-B12D-314D-DD56-9A9CF1E18D56}"/>
              </a:ext>
            </a:extLst>
          </p:cNvPr>
          <p:cNvSpPr/>
          <p:nvPr/>
        </p:nvSpPr>
        <p:spPr>
          <a:xfrm>
            <a:off x="10967442" y="2342562"/>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3C9DAF20-DA83-AB63-F14D-D35DD6927F73}"/>
              </a:ext>
            </a:extLst>
          </p:cNvPr>
          <p:cNvSpPr/>
          <p:nvPr/>
        </p:nvSpPr>
        <p:spPr>
          <a:xfrm>
            <a:off x="10432986" y="2332312"/>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B237E8B-62ED-A1C1-BD3E-DE5ACBA0CE55}"/>
              </a:ext>
            </a:extLst>
          </p:cNvPr>
          <p:cNvSpPr txBox="1"/>
          <p:nvPr/>
        </p:nvSpPr>
        <p:spPr>
          <a:xfrm rot="16200000">
            <a:off x="10265848" y="3215261"/>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MNR</a:t>
            </a:r>
            <a:endParaRPr lang="en-US" sz="3600" b="1" dirty="0">
              <a:solidFill>
                <a:srgbClr val="F0EEF0"/>
              </a:solidFill>
              <a:latin typeface="Tw Cen MT" panose="020B0602020104020603" pitchFamily="34" charset="0"/>
            </a:endParaRPr>
          </a:p>
        </p:txBody>
      </p:sp>
      <p:sp>
        <p:nvSpPr>
          <p:cNvPr id="14" name="Freeform: Shape 13">
            <a:extLst>
              <a:ext uri="{FF2B5EF4-FFF2-40B4-BE49-F238E27FC236}">
                <a16:creationId xmlns:a16="http://schemas.microsoft.com/office/drawing/2014/main" id="{30AC6874-F6B6-02B2-342A-B4D57CF9EA98}"/>
              </a:ext>
            </a:extLst>
          </p:cNvPr>
          <p:cNvSpPr/>
          <p:nvPr/>
        </p:nvSpPr>
        <p:spPr>
          <a:xfrm>
            <a:off x="9894576" y="233743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6E999BD8-608D-493C-95C7-FDC81CF64702}"/>
              </a:ext>
            </a:extLst>
          </p:cNvPr>
          <p:cNvSpPr txBox="1"/>
          <p:nvPr/>
        </p:nvSpPr>
        <p:spPr>
          <a:xfrm rot="16200000">
            <a:off x="9743769" y="3220385"/>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SIR</a:t>
            </a:r>
            <a:endParaRPr lang="en-US" sz="3600" b="1" dirty="0">
              <a:solidFill>
                <a:srgbClr val="F0EEF0"/>
              </a:solidFill>
              <a:latin typeface="Tw Cen MT" panose="020B0602020104020603" pitchFamily="34" charset="0"/>
            </a:endParaRPr>
          </a:p>
        </p:txBody>
      </p:sp>
      <p:sp>
        <p:nvSpPr>
          <p:cNvPr id="16" name="Freeform: Shape 15">
            <a:extLst>
              <a:ext uri="{FF2B5EF4-FFF2-40B4-BE49-F238E27FC236}">
                <a16:creationId xmlns:a16="http://schemas.microsoft.com/office/drawing/2014/main" id="{AF2E8E31-F31A-FEED-A82A-FBBD5B443F47}"/>
              </a:ext>
            </a:extLst>
          </p:cNvPr>
          <p:cNvSpPr/>
          <p:nvPr/>
        </p:nvSpPr>
        <p:spPr>
          <a:xfrm>
            <a:off x="9373034" y="233743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FE904884-FEAD-7265-A632-AC7A4D369658}"/>
              </a:ext>
            </a:extLst>
          </p:cNvPr>
          <p:cNvSpPr txBox="1"/>
          <p:nvPr/>
        </p:nvSpPr>
        <p:spPr>
          <a:xfrm rot="16200000">
            <a:off x="9141706" y="3207391"/>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NYCT</a:t>
            </a:r>
            <a:endParaRPr lang="en-US" sz="3600" b="1" dirty="0">
              <a:solidFill>
                <a:srgbClr val="F0EEF0"/>
              </a:solidFill>
              <a:latin typeface="Tw Cen MT" panose="020B0602020104020603" pitchFamily="34" charset="0"/>
            </a:endParaRPr>
          </a:p>
        </p:txBody>
      </p:sp>
      <p:sp>
        <p:nvSpPr>
          <p:cNvPr id="19" name="TextBox 18">
            <a:extLst>
              <a:ext uri="{FF2B5EF4-FFF2-40B4-BE49-F238E27FC236}">
                <a16:creationId xmlns:a16="http://schemas.microsoft.com/office/drawing/2014/main" id="{F6F4E5EF-EFB4-F967-BFB8-B9B0B01911ED}"/>
              </a:ext>
            </a:extLst>
          </p:cNvPr>
          <p:cNvSpPr txBox="1"/>
          <p:nvPr/>
        </p:nvSpPr>
        <p:spPr>
          <a:xfrm rot="16200000">
            <a:off x="10896069" y="3226811"/>
            <a:ext cx="199208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LIRR</a:t>
            </a:r>
          </a:p>
        </p:txBody>
      </p:sp>
      <p:grpSp>
        <p:nvGrpSpPr>
          <p:cNvPr id="12" name="Group 11">
            <a:extLst>
              <a:ext uri="{FF2B5EF4-FFF2-40B4-BE49-F238E27FC236}">
                <a16:creationId xmlns:a16="http://schemas.microsoft.com/office/drawing/2014/main" id="{F150C248-C4F3-FA6D-1917-DF32B41FB49B}"/>
              </a:ext>
            </a:extLst>
          </p:cNvPr>
          <p:cNvGrpSpPr/>
          <p:nvPr/>
        </p:nvGrpSpPr>
        <p:grpSpPr>
          <a:xfrm>
            <a:off x="224589" y="544"/>
            <a:ext cx="9739229" cy="6858000"/>
            <a:chOff x="1255445" y="544"/>
            <a:chExt cx="8708373" cy="6858000"/>
          </a:xfrm>
        </p:grpSpPr>
        <p:sp>
          <p:nvSpPr>
            <p:cNvPr id="2" name="Rectangle 1">
              <a:extLst>
                <a:ext uri="{FF2B5EF4-FFF2-40B4-BE49-F238E27FC236}">
                  <a16:creationId xmlns:a16="http://schemas.microsoft.com/office/drawing/2014/main" id="{11DB65EA-68C6-9419-822B-6E7A50AD92F7}"/>
                </a:ext>
              </a:extLst>
            </p:cNvPr>
            <p:cNvSpPr/>
            <p:nvPr/>
          </p:nvSpPr>
          <p:spPr>
            <a:xfrm>
              <a:off x="1255445" y="544"/>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8CB212F4-955A-6573-F236-28F26F3EE8FC}"/>
                </a:ext>
              </a:extLst>
            </p:cNvPr>
            <p:cNvSpPr/>
            <p:nvPr/>
          </p:nvSpPr>
          <p:spPr>
            <a:xfrm>
              <a:off x="8795418" y="235491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7A08C233-C801-1B87-70B2-0A951B0976B2}"/>
                </a:ext>
              </a:extLst>
            </p:cNvPr>
            <p:cNvSpPr txBox="1"/>
            <p:nvPr/>
          </p:nvSpPr>
          <p:spPr>
            <a:xfrm rot="16200000">
              <a:off x="8635472" y="321692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MTABC</a:t>
              </a:r>
              <a:endParaRPr lang="en-US" sz="3600" b="1" dirty="0">
                <a:solidFill>
                  <a:srgbClr val="F0EEF0"/>
                </a:solidFill>
                <a:latin typeface="Tw Cen MT" panose="020B0602020104020603" pitchFamily="34" charset="0"/>
              </a:endParaRPr>
            </a:p>
          </p:txBody>
        </p:sp>
      </p:grpSp>
      <p:grpSp>
        <p:nvGrpSpPr>
          <p:cNvPr id="21" name="Group 20">
            <a:extLst>
              <a:ext uri="{FF2B5EF4-FFF2-40B4-BE49-F238E27FC236}">
                <a16:creationId xmlns:a16="http://schemas.microsoft.com/office/drawing/2014/main" id="{EC74536C-D4C2-44D1-954B-51AD033FACCC}"/>
              </a:ext>
            </a:extLst>
          </p:cNvPr>
          <p:cNvGrpSpPr/>
          <p:nvPr/>
        </p:nvGrpSpPr>
        <p:grpSpPr>
          <a:xfrm>
            <a:off x="-7905749" y="-16386"/>
            <a:ext cx="8994844" cy="6858000"/>
            <a:chOff x="-7603237" y="-16386"/>
            <a:chExt cx="8692331" cy="6858000"/>
          </a:xfrm>
        </p:grpSpPr>
        <p:sp>
          <p:nvSpPr>
            <p:cNvPr id="5" name="Rectangle 4">
              <a:extLst>
                <a:ext uri="{FF2B5EF4-FFF2-40B4-BE49-F238E27FC236}">
                  <a16:creationId xmlns:a16="http://schemas.microsoft.com/office/drawing/2014/main" id="{C60F8F49-3420-0ACF-547F-803408C6B3B9}"/>
                </a:ext>
              </a:extLst>
            </p:cNvPr>
            <p:cNvSpPr/>
            <p:nvPr/>
          </p:nvSpPr>
          <p:spPr>
            <a:xfrm>
              <a:off x="-7603237" y="-16386"/>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1D00D0D3-326B-7B62-3D5C-647017A01EBC}"/>
                </a:ext>
              </a:extLst>
            </p:cNvPr>
            <p:cNvSpPr/>
            <p:nvPr/>
          </p:nvSpPr>
          <p:spPr>
            <a:xfrm>
              <a:off x="-79306" y="233798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0A97C02B-87B7-E0E9-9D81-65E7218D7049}"/>
                </a:ext>
              </a:extLst>
            </p:cNvPr>
            <p:cNvSpPr txBox="1"/>
            <p:nvPr/>
          </p:nvSpPr>
          <p:spPr>
            <a:xfrm rot="16200000">
              <a:off x="-239252"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grpSp>
      <p:sp>
        <p:nvSpPr>
          <p:cNvPr id="11" name="Rectangle 10">
            <a:extLst>
              <a:ext uri="{FF2B5EF4-FFF2-40B4-BE49-F238E27FC236}">
                <a16:creationId xmlns:a16="http://schemas.microsoft.com/office/drawing/2014/main" id="{AAF74952-FFE4-DC90-FC11-DB415CC67D13}"/>
              </a:ext>
            </a:extLst>
          </p:cNvPr>
          <p:cNvSpPr/>
          <p:nvPr/>
        </p:nvSpPr>
        <p:spPr>
          <a:xfrm>
            <a:off x="-8159623" y="0"/>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0577AE7-E03D-7A66-F44D-0542AEDBEE8F}"/>
              </a:ext>
            </a:extLst>
          </p:cNvPr>
          <p:cNvSpPr/>
          <p:nvPr/>
        </p:nvSpPr>
        <p:spPr>
          <a:xfrm>
            <a:off x="-635692" y="234282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148B9659-10F1-8F2B-99B5-2BCB0CB94203}"/>
              </a:ext>
            </a:extLst>
          </p:cNvPr>
          <p:cNvSpPr txBox="1"/>
          <p:nvPr/>
        </p:nvSpPr>
        <p:spPr>
          <a:xfrm rot="16200000">
            <a:off x="-795638" y="320483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ARR</a:t>
            </a:r>
            <a:endParaRPr lang="en-US" sz="3600" b="1" dirty="0">
              <a:solidFill>
                <a:srgbClr val="F0EEF0"/>
              </a:solidFill>
              <a:latin typeface="Tw Cen MT" panose="020B0602020104020603" pitchFamily="34" charset="0"/>
            </a:endParaRPr>
          </a:p>
        </p:txBody>
      </p:sp>
    </p:spTree>
    <p:extLst>
      <p:ext uri="{BB962C8B-B14F-4D97-AF65-F5344CB8AC3E}">
        <p14:creationId xmlns:p14="http://schemas.microsoft.com/office/powerpoint/2010/main" val="41898954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2.70833E-6 4.81481E-6 L 0.68269 0.00231 " pathEditMode="relative" rAng="0" ptsTypes="AA">
                                      <p:cBhvr>
                                        <p:cTn id="6" dur="1000" fill="hold"/>
                                        <p:tgtEl>
                                          <p:spTgt spid="21"/>
                                        </p:tgtEl>
                                        <p:attrNameLst>
                                          <p:attrName>ppt_x</p:attrName>
                                          <p:attrName>ppt_y</p:attrName>
                                        </p:attrNameLst>
                                      </p:cBhvr>
                                      <p:rCtr x="34128"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D8213-91CD-A47E-11D6-135E2A4E20DA}"/>
            </a:ext>
          </a:extLst>
        </p:cNvPr>
        <p:cNvGrpSpPr/>
        <p:nvPr/>
      </p:nvGrpSpPr>
      <p:grpSpPr>
        <a:xfrm>
          <a:off x="0" y="0"/>
          <a:ext cx="0" cy="0"/>
          <a:chOff x="0" y="0"/>
          <a:chExt cx="0" cy="0"/>
        </a:xfrm>
      </p:grpSpPr>
      <p:grpSp>
        <p:nvGrpSpPr>
          <p:cNvPr id="55" name="Group 54">
            <a:extLst>
              <a:ext uri="{FF2B5EF4-FFF2-40B4-BE49-F238E27FC236}">
                <a16:creationId xmlns:a16="http://schemas.microsoft.com/office/drawing/2014/main" id="{6C753FC8-B49D-4B8B-805F-019DAC1BF87C}"/>
              </a:ext>
            </a:extLst>
          </p:cNvPr>
          <p:cNvGrpSpPr/>
          <p:nvPr/>
        </p:nvGrpSpPr>
        <p:grpSpPr>
          <a:xfrm>
            <a:off x="675964" y="-2"/>
            <a:ext cx="11447503" cy="6858000"/>
            <a:chOff x="213096" y="0"/>
            <a:chExt cx="11447503" cy="6858000"/>
          </a:xfrm>
        </p:grpSpPr>
        <p:sp>
          <p:nvSpPr>
            <p:cNvPr id="56" name="Rectangle 55">
              <a:extLst>
                <a:ext uri="{FF2B5EF4-FFF2-40B4-BE49-F238E27FC236}">
                  <a16:creationId xmlns:a16="http://schemas.microsoft.com/office/drawing/2014/main" id="{1136C9B0-B90A-640C-65FF-030F34A84E24}"/>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96D592F3-7321-C8FB-F0FC-3D9D6591C2B6}"/>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96AEC782-0509-5B2D-133D-FADEF7124B61}"/>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7D0ACF5B-C1E7-4DDC-65E4-47E9093682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DB391B12-EA78-7A9C-7AF0-08AFFD75EF59}"/>
              </a:ext>
            </a:extLst>
          </p:cNvPr>
          <p:cNvGrpSpPr/>
          <p:nvPr/>
        </p:nvGrpSpPr>
        <p:grpSpPr>
          <a:xfrm>
            <a:off x="1633309" y="0"/>
            <a:ext cx="9961092" cy="6858000"/>
            <a:chOff x="491575" y="0"/>
            <a:chExt cx="9961092" cy="6858000"/>
          </a:xfrm>
        </p:grpSpPr>
        <p:sp>
          <p:nvSpPr>
            <p:cNvPr id="61" name="Rectangle 60">
              <a:extLst>
                <a:ext uri="{FF2B5EF4-FFF2-40B4-BE49-F238E27FC236}">
                  <a16:creationId xmlns:a16="http://schemas.microsoft.com/office/drawing/2014/main" id="{DA94A3A4-F4B5-7D4A-F781-7B7B340BCF45}"/>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96A3E9E0-7516-144F-6FE0-84193BD89C9C}"/>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02A014B8-C1A0-04DC-8D6A-3B3A8359BD19}"/>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F8E8D0E5-DD23-0928-A830-4C9DBF3A3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3FA5B34C-26BC-BE54-7DB4-AF2664B360E4}"/>
              </a:ext>
            </a:extLst>
          </p:cNvPr>
          <p:cNvGrpSpPr/>
          <p:nvPr/>
        </p:nvGrpSpPr>
        <p:grpSpPr>
          <a:xfrm>
            <a:off x="1498238" y="0"/>
            <a:ext cx="9574094" cy="6858000"/>
            <a:chOff x="491575" y="0"/>
            <a:chExt cx="9574094" cy="6858000"/>
          </a:xfrm>
        </p:grpSpPr>
        <p:sp>
          <p:nvSpPr>
            <p:cNvPr id="96" name="Rectangle 95">
              <a:extLst>
                <a:ext uri="{FF2B5EF4-FFF2-40B4-BE49-F238E27FC236}">
                  <a16:creationId xmlns:a16="http://schemas.microsoft.com/office/drawing/2014/main" id="{7609267E-0A1B-B971-1257-DB449D3703BA}"/>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4213252A-D1D8-7147-3C74-174BC22AFB8C}"/>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5727BC4F-A82C-B669-5933-4F62361A9D24}"/>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2CE65CAF-A96C-4C55-D4D3-9CB94FD03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A20E7D26-B200-8FF4-712D-B57A2EE8EB30}"/>
              </a:ext>
            </a:extLst>
          </p:cNvPr>
          <p:cNvGrpSpPr/>
          <p:nvPr/>
        </p:nvGrpSpPr>
        <p:grpSpPr>
          <a:xfrm>
            <a:off x="-1331188" y="-1"/>
            <a:ext cx="11860720" cy="6858000"/>
            <a:chOff x="-2449883" y="-1"/>
            <a:chExt cx="11860720" cy="6858000"/>
          </a:xfrm>
        </p:grpSpPr>
        <p:sp>
          <p:nvSpPr>
            <p:cNvPr id="72" name="Rectangle 71">
              <a:extLst>
                <a:ext uri="{FF2B5EF4-FFF2-40B4-BE49-F238E27FC236}">
                  <a16:creationId xmlns:a16="http://schemas.microsoft.com/office/drawing/2014/main" id="{57DC6904-8DC2-63F1-CD89-F700C02EB565}"/>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4476CB11-75D8-40A9-36E3-E3E02E3F3B5C}"/>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D8C925E6-AEF5-984D-4C2F-A715DA36CDB8}"/>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457F36F6-9967-FBDC-2D58-EC623066C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 name="Freeform: Shape 5">
            <a:extLst>
              <a:ext uri="{FF2B5EF4-FFF2-40B4-BE49-F238E27FC236}">
                <a16:creationId xmlns:a16="http://schemas.microsoft.com/office/drawing/2014/main" id="{8FA514F3-2A80-547E-B611-99BF3A117313}"/>
              </a:ext>
            </a:extLst>
          </p:cNvPr>
          <p:cNvSpPr/>
          <p:nvPr/>
        </p:nvSpPr>
        <p:spPr>
          <a:xfrm>
            <a:off x="10967442" y="2342562"/>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784B8121-C538-09B7-D735-5B82B85C4BC3}"/>
              </a:ext>
            </a:extLst>
          </p:cNvPr>
          <p:cNvSpPr/>
          <p:nvPr/>
        </p:nvSpPr>
        <p:spPr>
          <a:xfrm>
            <a:off x="10432986" y="2332312"/>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CDBEAC6E-9661-BCD4-F787-C01DBB7DDD9D}"/>
              </a:ext>
            </a:extLst>
          </p:cNvPr>
          <p:cNvSpPr txBox="1"/>
          <p:nvPr/>
        </p:nvSpPr>
        <p:spPr>
          <a:xfrm rot="16200000">
            <a:off x="10265848" y="3215261"/>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MNR</a:t>
            </a:r>
            <a:endParaRPr lang="en-US" sz="3600" b="1" dirty="0">
              <a:solidFill>
                <a:srgbClr val="F0EEF0"/>
              </a:solidFill>
              <a:latin typeface="Tw Cen MT" panose="020B0602020104020603" pitchFamily="34" charset="0"/>
            </a:endParaRPr>
          </a:p>
        </p:txBody>
      </p:sp>
      <p:sp>
        <p:nvSpPr>
          <p:cNvPr id="14" name="Freeform: Shape 13">
            <a:extLst>
              <a:ext uri="{FF2B5EF4-FFF2-40B4-BE49-F238E27FC236}">
                <a16:creationId xmlns:a16="http://schemas.microsoft.com/office/drawing/2014/main" id="{05CC6ED5-BB6E-1177-0302-FF6899FFAF47}"/>
              </a:ext>
            </a:extLst>
          </p:cNvPr>
          <p:cNvSpPr/>
          <p:nvPr/>
        </p:nvSpPr>
        <p:spPr>
          <a:xfrm>
            <a:off x="9894576" y="233743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9DA119F-7B73-3590-2E18-6ADFFB9C1A53}"/>
              </a:ext>
            </a:extLst>
          </p:cNvPr>
          <p:cNvSpPr txBox="1"/>
          <p:nvPr/>
        </p:nvSpPr>
        <p:spPr>
          <a:xfrm rot="16200000">
            <a:off x="9743769" y="3220385"/>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SIR</a:t>
            </a:r>
            <a:endParaRPr lang="en-US" sz="3600" b="1" dirty="0">
              <a:solidFill>
                <a:srgbClr val="F0EEF0"/>
              </a:solidFill>
              <a:latin typeface="Tw Cen MT" panose="020B0602020104020603" pitchFamily="34" charset="0"/>
            </a:endParaRPr>
          </a:p>
        </p:txBody>
      </p:sp>
      <p:sp>
        <p:nvSpPr>
          <p:cNvPr id="16" name="Freeform: Shape 15">
            <a:extLst>
              <a:ext uri="{FF2B5EF4-FFF2-40B4-BE49-F238E27FC236}">
                <a16:creationId xmlns:a16="http://schemas.microsoft.com/office/drawing/2014/main" id="{87A5E1CD-92A6-2EFF-8717-0FC8220859C8}"/>
              </a:ext>
            </a:extLst>
          </p:cNvPr>
          <p:cNvSpPr/>
          <p:nvPr/>
        </p:nvSpPr>
        <p:spPr>
          <a:xfrm>
            <a:off x="9373034" y="233743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C1BC126C-4F80-F735-E001-A9FC8A81E664}"/>
              </a:ext>
            </a:extLst>
          </p:cNvPr>
          <p:cNvSpPr txBox="1"/>
          <p:nvPr/>
        </p:nvSpPr>
        <p:spPr>
          <a:xfrm rot="16200000">
            <a:off x="9141706" y="3207391"/>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NYCT</a:t>
            </a:r>
            <a:endParaRPr lang="en-US" sz="3600" b="1" dirty="0">
              <a:solidFill>
                <a:srgbClr val="F0EEF0"/>
              </a:solidFill>
              <a:latin typeface="Tw Cen MT" panose="020B0602020104020603" pitchFamily="34" charset="0"/>
            </a:endParaRPr>
          </a:p>
        </p:txBody>
      </p:sp>
      <p:sp>
        <p:nvSpPr>
          <p:cNvPr id="19" name="TextBox 18">
            <a:extLst>
              <a:ext uri="{FF2B5EF4-FFF2-40B4-BE49-F238E27FC236}">
                <a16:creationId xmlns:a16="http://schemas.microsoft.com/office/drawing/2014/main" id="{02FFF338-0CC4-4AB5-383E-D4F5B5C25493}"/>
              </a:ext>
            </a:extLst>
          </p:cNvPr>
          <p:cNvSpPr txBox="1"/>
          <p:nvPr/>
        </p:nvSpPr>
        <p:spPr>
          <a:xfrm rot="16200000">
            <a:off x="10896069" y="3226811"/>
            <a:ext cx="199208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LIRR</a:t>
            </a:r>
          </a:p>
        </p:txBody>
      </p:sp>
      <p:grpSp>
        <p:nvGrpSpPr>
          <p:cNvPr id="12" name="Group 11">
            <a:extLst>
              <a:ext uri="{FF2B5EF4-FFF2-40B4-BE49-F238E27FC236}">
                <a16:creationId xmlns:a16="http://schemas.microsoft.com/office/drawing/2014/main" id="{8B311072-D651-52F3-C00D-263582231BC9}"/>
              </a:ext>
            </a:extLst>
          </p:cNvPr>
          <p:cNvGrpSpPr/>
          <p:nvPr/>
        </p:nvGrpSpPr>
        <p:grpSpPr>
          <a:xfrm>
            <a:off x="224589" y="544"/>
            <a:ext cx="9739229" cy="6858000"/>
            <a:chOff x="1255445" y="544"/>
            <a:chExt cx="8708373" cy="6858000"/>
          </a:xfrm>
        </p:grpSpPr>
        <p:sp>
          <p:nvSpPr>
            <p:cNvPr id="2" name="Rectangle 1">
              <a:extLst>
                <a:ext uri="{FF2B5EF4-FFF2-40B4-BE49-F238E27FC236}">
                  <a16:creationId xmlns:a16="http://schemas.microsoft.com/office/drawing/2014/main" id="{5AB44734-B1E0-0C8F-63CE-32C31A0F1CB2}"/>
                </a:ext>
              </a:extLst>
            </p:cNvPr>
            <p:cNvSpPr/>
            <p:nvPr/>
          </p:nvSpPr>
          <p:spPr>
            <a:xfrm>
              <a:off x="1255445" y="544"/>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6CAEC578-B342-3835-197C-426E611AE7AF}"/>
                </a:ext>
              </a:extLst>
            </p:cNvPr>
            <p:cNvSpPr/>
            <p:nvPr/>
          </p:nvSpPr>
          <p:spPr>
            <a:xfrm>
              <a:off x="8795418" y="235491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7AD9CD00-D87A-0408-1910-A75A81E8F67F}"/>
                </a:ext>
              </a:extLst>
            </p:cNvPr>
            <p:cNvSpPr txBox="1"/>
            <p:nvPr/>
          </p:nvSpPr>
          <p:spPr>
            <a:xfrm rot="16200000">
              <a:off x="8635472" y="321692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MTABC</a:t>
              </a:r>
              <a:endParaRPr lang="en-US" sz="3600" b="1" dirty="0">
                <a:solidFill>
                  <a:srgbClr val="F0EEF0"/>
                </a:solidFill>
                <a:latin typeface="Tw Cen MT" panose="020B0602020104020603" pitchFamily="34" charset="0"/>
              </a:endParaRPr>
            </a:p>
          </p:txBody>
        </p:sp>
      </p:grpSp>
      <p:grpSp>
        <p:nvGrpSpPr>
          <p:cNvPr id="21" name="Group 20">
            <a:extLst>
              <a:ext uri="{FF2B5EF4-FFF2-40B4-BE49-F238E27FC236}">
                <a16:creationId xmlns:a16="http://schemas.microsoft.com/office/drawing/2014/main" id="{D9BA339E-C89D-E939-9C4A-CD6D2692B4F1}"/>
              </a:ext>
            </a:extLst>
          </p:cNvPr>
          <p:cNvGrpSpPr/>
          <p:nvPr/>
        </p:nvGrpSpPr>
        <p:grpSpPr>
          <a:xfrm>
            <a:off x="492793" y="-16386"/>
            <a:ext cx="8864001" cy="6858000"/>
            <a:chOff x="-7603237" y="-16386"/>
            <a:chExt cx="8692331" cy="6858000"/>
          </a:xfrm>
        </p:grpSpPr>
        <p:sp>
          <p:nvSpPr>
            <p:cNvPr id="5" name="Rectangle 4">
              <a:extLst>
                <a:ext uri="{FF2B5EF4-FFF2-40B4-BE49-F238E27FC236}">
                  <a16:creationId xmlns:a16="http://schemas.microsoft.com/office/drawing/2014/main" id="{3E76A1CE-675F-92E5-1C88-A91D3FFBB228}"/>
                </a:ext>
              </a:extLst>
            </p:cNvPr>
            <p:cNvSpPr/>
            <p:nvPr/>
          </p:nvSpPr>
          <p:spPr>
            <a:xfrm>
              <a:off x="-7603237" y="-16386"/>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1E2284E5-E226-9A77-5845-36FF71B1AAD3}"/>
                </a:ext>
              </a:extLst>
            </p:cNvPr>
            <p:cNvSpPr/>
            <p:nvPr/>
          </p:nvSpPr>
          <p:spPr>
            <a:xfrm>
              <a:off x="-79306" y="233798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3024D707-D819-2B60-275F-37DA03A7DDA0}"/>
                </a:ext>
              </a:extLst>
            </p:cNvPr>
            <p:cNvSpPr txBox="1"/>
            <p:nvPr/>
          </p:nvSpPr>
          <p:spPr>
            <a:xfrm rot="16200000">
              <a:off x="-239252"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grpSp>
      <p:sp>
        <p:nvSpPr>
          <p:cNvPr id="11" name="Rectangle 10">
            <a:extLst>
              <a:ext uri="{FF2B5EF4-FFF2-40B4-BE49-F238E27FC236}">
                <a16:creationId xmlns:a16="http://schemas.microsoft.com/office/drawing/2014/main" id="{A4C4087E-13C0-AA11-1389-82BA135C5D1E}"/>
              </a:ext>
            </a:extLst>
          </p:cNvPr>
          <p:cNvSpPr/>
          <p:nvPr/>
        </p:nvSpPr>
        <p:spPr>
          <a:xfrm>
            <a:off x="-8159623" y="0"/>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F353959-D1AE-414F-4E36-D0975795273C}"/>
              </a:ext>
            </a:extLst>
          </p:cNvPr>
          <p:cNvSpPr/>
          <p:nvPr/>
        </p:nvSpPr>
        <p:spPr>
          <a:xfrm>
            <a:off x="-635692" y="234282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D8C4B146-3EB2-D877-F906-A71A6616CB29}"/>
              </a:ext>
            </a:extLst>
          </p:cNvPr>
          <p:cNvSpPr txBox="1"/>
          <p:nvPr/>
        </p:nvSpPr>
        <p:spPr>
          <a:xfrm rot="16200000">
            <a:off x="-795638" y="320483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ARR</a:t>
            </a:r>
            <a:endParaRPr lang="en-US" sz="3600" b="1" dirty="0">
              <a:solidFill>
                <a:srgbClr val="F0EEF0"/>
              </a:solidFill>
              <a:latin typeface="Tw Cen MT" panose="020B0602020104020603" pitchFamily="34" charset="0"/>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3" name="Add-in" descr="Add-in content for Microsoft Power BI.">
                <a:extLst>
                  <a:ext uri="{FF2B5EF4-FFF2-40B4-BE49-F238E27FC236}">
                    <a16:creationId xmlns:a16="http://schemas.microsoft.com/office/drawing/2014/main" id="{7BA82C4E-72D6-8E85-5C9F-DDDD089171F8}"/>
                  </a:ext>
                </a:extLst>
              </p:cNvPr>
              <p:cNvGraphicFramePr>
                <a:graphicFrameLocks noGrp="1"/>
              </p:cNvGraphicFramePr>
              <p:nvPr>
                <p:extLst>
                  <p:ext uri="{D42A27DB-BD31-4B8C-83A1-F6EECF244321}">
                    <p14:modId xmlns:p14="http://schemas.microsoft.com/office/powerpoint/2010/main" val="955265869"/>
                  </p:ext>
                </p:extLst>
              </p:nvPr>
            </p:nvGraphicFramePr>
            <p:xfrm>
              <a:off x="972918" y="965197"/>
              <a:ext cx="7770184" cy="487412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13" name="Add-in" descr="Add-in content for Microsoft Power BI.">
                <a:extLst>
                  <a:ext uri="{FF2B5EF4-FFF2-40B4-BE49-F238E27FC236}">
                    <a16:creationId xmlns:a16="http://schemas.microsoft.com/office/drawing/2014/main" id="{7BA82C4E-72D6-8E85-5C9F-DDDD089171F8}"/>
                  </a:ext>
                </a:extLst>
              </p:cNvPr>
              <p:cNvPicPr>
                <a:picLocks noGrp="1" noRot="1" noChangeAspect="1" noMove="1" noResize="1" noEditPoints="1" noAdjustHandles="1" noChangeArrowheads="1" noChangeShapeType="1"/>
              </p:cNvPicPr>
              <p:nvPr/>
            </p:nvPicPr>
            <p:blipFill>
              <a:blip r:embed="rId5"/>
              <a:stretch>
                <a:fillRect/>
              </a:stretch>
            </p:blipFill>
            <p:spPr>
              <a:xfrm>
                <a:off x="972918" y="965197"/>
                <a:ext cx="7770184" cy="4874129"/>
              </a:xfrm>
              <a:prstGeom prst="rect">
                <a:avLst/>
              </a:prstGeom>
            </p:spPr>
          </p:pic>
        </mc:Fallback>
      </mc:AlternateContent>
    </p:spTree>
    <p:extLst>
      <p:ext uri="{BB962C8B-B14F-4D97-AF65-F5344CB8AC3E}">
        <p14:creationId xmlns:p14="http://schemas.microsoft.com/office/powerpoint/2010/main" val="310652784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058A6-A78F-4D3A-02C8-8040B5D9EF7E}"/>
            </a:ext>
          </a:extLst>
        </p:cNvPr>
        <p:cNvGrpSpPr/>
        <p:nvPr/>
      </p:nvGrpSpPr>
      <p:grpSpPr>
        <a:xfrm>
          <a:off x="0" y="0"/>
          <a:ext cx="0" cy="0"/>
          <a:chOff x="0" y="0"/>
          <a:chExt cx="0" cy="0"/>
        </a:xfrm>
      </p:grpSpPr>
      <p:grpSp>
        <p:nvGrpSpPr>
          <p:cNvPr id="55" name="Group 54">
            <a:extLst>
              <a:ext uri="{FF2B5EF4-FFF2-40B4-BE49-F238E27FC236}">
                <a16:creationId xmlns:a16="http://schemas.microsoft.com/office/drawing/2014/main" id="{5A6DDF57-DF54-CB0B-3B54-A9E4B50AD8F8}"/>
              </a:ext>
            </a:extLst>
          </p:cNvPr>
          <p:cNvGrpSpPr/>
          <p:nvPr/>
        </p:nvGrpSpPr>
        <p:grpSpPr>
          <a:xfrm>
            <a:off x="675964" y="-2"/>
            <a:ext cx="11447503" cy="6858000"/>
            <a:chOff x="213096" y="0"/>
            <a:chExt cx="11447503" cy="6858000"/>
          </a:xfrm>
        </p:grpSpPr>
        <p:sp>
          <p:nvSpPr>
            <p:cNvPr id="56" name="Rectangle 55">
              <a:extLst>
                <a:ext uri="{FF2B5EF4-FFF2-40B4-BE49-F238E27FC236}">
                  <a16:creationId xmlns:a16="http://schemas.microsoft.com/office/drawing/2014/main" id="{7A7EA16A-7D95-FE35-B5D4-9A2F532FD6B5}"/>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8181B3D3-5017-2708-67D5-06D066BD1130}"/>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AFC695C8-1B8F-608A-ECFD-AA500DA7FF63}"/>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A99468FE-9563-8D10-738B-C097378C4B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D4F0DA80-EA81-777D-E32C-9CBD131E1A45}"/>
              </a:ext>
            </a:extLst>
          </p:cNvPr>
          <p:cNvGrpSpPr/>
          <p:nvPr/>
        </p:nvGrpSpPr>
        <p:grpSpPr>
          <a:xfrm>
            <a:off x="1633309" y="0"/>
            <a:ext cx="9961092" cy="6858000"/>
            <a:chOff x="491575" y="0"/>
            <a:chExt cx="9961092" cy="6858000"/>
          </a:xfrm>
        </p:grpSpPr>
        <p:sp>
          <p:nvSpPr>
            <p:cNvPr id="61" name="Rectangle 60">
              <a:extLst>
                <a:ext uri="{FF2B5EF4-FFF2-40B4-BE49-F238E27FC236}">
                  <a16:creationId xmlns:a16="http://schemas.microsoft.com/office/drawing/2014/main" id="{F6E4BC44-5C52-9C2C-37E1-8805041609A4}"/>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4A244890-0EA8-D6EB-2CDA-38C75B1E14B6}"/>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20C03A99-C29E-496D-C5C9-387C24E73E2C}"/>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935DF7E0-CE83-F2FE-32B3-6A6A92D342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19C0C9B0-E4EC-F3B8-EB23-CF903343AA59}"/>
              </a:ext>
            </a:extLst>
          </p:cNvPr>
          <p:cNvGrpSpPr/>
          <p:nvPr/>
        </p:nvGrpSpPr>
        <p:grpSpPr>
          <a:xfrm>
            <a:off x="1498238" y="0"/>
            <a:ext cx="9574094" cy="6858000"/>
            <a:chOff x="491575" y="0"/>
            <a:chExt cx="9574094" cy="6858000"/>
          </a:xfrm>
        </p:grpSpPr>
        <p:sp>
          <p:nvSpPr>
            <p:cNvPr id="96" name="Rectangle 95">
              <a:extLst>
                <a:ext uri="{FF2B5EF4-FFF2-40B4-BE49-F238E27FC236}">
                  <a16:creationId xmlns:a16="http://schemas.microsoft.com/office/drawing/2014/main" id="{9A4391F4-FD93-64A8-1489-8FB1852582CB}"/>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1B1E7E91-14AB-AF84-7CC6-90E5388A3F94}"/>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10904505-A480-4572-8F27-F4C8C6149173}"/>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C22342BB-C835-00E4-5C08-F89227B792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CB510FB2-5208-141B-47A9-891000059A76}"/>
              </a:ext>
            </a:extLst>
          </p:cNvPr>
          <p:cNvGrpSpPr/>
          <p:nvPr/>
        </p:nvGrpSpPr>
        <p:grpSpPr>
          <a:xfrm>
            <a:off x="-1331188" y="-1"/>
            <a:ext cx="11860720" cy="6858000"/>
            <a:chOff x="-2449883" y="-1"/>
            <a:chExt cx="11860720" cy="6858000"/>
          </a:xfrm>
        </p:grpSpPr>
        <p:sp>
          <p:nvSpPr>
            <p:cNvPr id="72" name="Rectangle 71">
              <a:extLst>
                <a:ext uri="{FF2B5EF4-FFF2-40B4-BE49-F238E27FC236}">
                  <a16:creationId xmlns:a16="http://schemas.microsoft.com/office/drawing/2014/main" id="{522B130D-8654-AD2C-3D68-A2C61BEC92CF}"/>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8D3E02C5-2545-7B8D-8E02-D22E7B3EC5D5}"/>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610D10A1-1821-243A-4462-B0A0303E3BE0}"/>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1519C69A-0893-0B52-9997-856E54165E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 name="Freeform: Shape 5">
            <a:extLst>
              <a:ext uri="{FF2B5EF4-FFF2-40B4-BE49-F238E27FC236}">
                <a16:creationId xmlns:a16="http://schemas.microsoft.com/office/drawing/2014/main" id="{327C388C-F196-81C9-2F1D-D5DA983FF929}"/>
              </a:ext>
            </a:extLst>
          </p:cNvPr>
          <p:cNvSpPr/>
          <p:nvPr/>
        </p:nvSpPr>
        <p:spPr>
          <a:xfrm>
            <a:off x="10967442" y="2342562"/>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71498C44-DF5F-DE91-826D-AE4FFD2201D9}"/>
              </a:ext>
            </a:extLst>
          </p:cNvPr>
          <p:cNvSpPr/>
          <p:nvPr/>
        </p:nvSpPr>
        <p:spPr>
          <a:xfrm>
            <a:off x="10432986" y="2332312"/>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C0EB3DB-6581-19EA-C046-89B0975A72B4}"/>
              </a:ext>
            </a:extLst>
          </p:cNvPr>
          <p:cNvSpPr txBox="1"/>
          <p:nvPr/>
        </p:nvSpPr>
        <p:spPr>
          <a:xfrm rot="16200000">
            <a:off x="10265848" y="3215261"/>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MNR</a:t>
            </a:r>
            <a:endParaRPr lang="en-US" sz="3600" b="1" dirty="0">
              <a:solidFill>
                <a:srgbClr val="F0EEF0"/>
              </a:solidFill>
              <a:latin typeface="Tw Cen MT" panose="020B0602020104020603" pitchFamily="34" charset="0"/>
            </a:endParaRPr>
          </a:p>
        </p:txBody>
      </p:sp>
      <p:sp>
        <p:nvSpPr>
          <p:cNvPr id="14" name="Freeform: Shape 13">
            <a:extLst>
              <a:ext uri="{FF2B5EF4-FFF2-40B4-BE49-F238E27FC236}">
                <a16:creationId xmlns:a16="http://schemas.microsoft.com/office/drawing/2014/main" id="{B7C34D1D-6524-6981-E3CB-C462EDFC72A2}"/>
              </a:ext>
            </a:extLst>
          </p:cNvPr>
          <p:cNvSpPr/>
          <p:nvPr/>
        </p:nvSpPr>
        <p:spPr>
          <a:xfrm>
            <a:off x="9894576" y="233743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0DA73CC4-F0BB-A26C-C3F2-5FA4F1468B8E}"/>
              </a:ext>
            </a:extLst>
          </p:cNvPr>
          <p:cNvSpPr txBox="1"/>
          <p:nvPr/>
        </p:nvSpPr>
        <p:spPr>
          <a:xfrm rot="16200000">
            <a:off x="9743769" y="3220385"/>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SIR</a:t>
            </a:r>
            <a:endParaRPr lang="en-US" sz="3600" b="1" dirty="0">
              <a:solidFill>
                <a:srgbClr val="F0EEF0"/>
              </a:solidFill>
              <a:latin typeface="Tw Cen MT" panose="020B0602020104020603" pitchFamily="34" charset="0"/>
            </a:endParaRPr>
          </a:p>
        </p:txBody>
      </p:sp>
      <p:sp>
        <p:nvSpPr>
          <p:cNvPr id="16" name="Freeform: Shape 15">
            <a:extLst>
              <a:ext uri="{FF2B5EF4-FFF2-40B4-BE49-F238E27FC236}">
                <a16:creationId xmlns:a16="http://schemas.microsoft.com/office/drawing/2014/main" id="{4417A0F0-317E-52B6-309A-5C03BFB47DF8}"/>
              </a:ext>
            </a:extLst>
          </p:cNvPr>
          <p:cNvSpPr/>
          <p:nvPr/>
        </p:nvSpPr>
        <p:spPr>
          <a:xfrm>
            <a:off x="9373034" y="233743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3A18FFAF-DB21-1CC9-971C-04F3497A16CF}"/>
              </a:ext>
            </a:extLst>
          </p:cNvPr>
          <p:cNvSpPr txBox="1"/>
          <p:nvPr/>
        </p:nvSpPr>
        <p:spPr>
          <a:xfrm rot="16200000">
            <a:off x="9141706" y="3207391"/>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NYCT</a:t>
            </a:r>
            <a:endParaRPr lang="en-US" sz="3600" b="1" dirty="0">
              <a:solidFill>
                <a:srgbClr val="F0EEF0"/>
              </a:solidFill>
              <a:latin typeface="Tw Cen MT" panose="020B0602020104020603" pitchFamily="34" charset="0"/>
            </a:endParaRPr>
          </a:p>
        </p:txBody>
      </p:sp>
      <p:sp>
        <p:nvSpPr>
          <p:cNvPr id="19" name="TextBox 18">
            <a:extLst>
              <a:ext uri="{FF2B5EF4-FFF2-40B4-BE49-F238E27FC236}">
                <a16:creationId xmlns:a16="http://schemas.microsoft.com/office/drawing/2014/main" id="{F29E6C80-BAB4-88FF-5A48-ABD3674E9BA5}"/>
              </a:ext>
            </a:extLst>
          </p:cNvPr>
          <p:cNvSpPr txBox="1"/>
          <p:nvPr/>
        </p:nvSpPr>
        <p:spPr>
          <a:xfrm rot="16200000">
            <a:off x="10896069" y="3226811"/>
            <a:ext cx="199208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LIRR</a:t>
            </a:r>
          </a:p>
        </p:txBody>
      </p:sp>
      <p:grpSp>
        <p:nvGrpSpPr>
          <p:cNvPr id="12" name="Group 11">
            <a:extLst>
              <a:ext uri="{FF2B5EF4-FFF2-40B4-BE49-F238E27FC236}">
                <a16:creationId xmlns:a16="http://schemas.microsoft.com/office/drawing/2014/main" id="{52B6CC7A-9D1D-FE71-1B17-8FA1CFF3828B}"/>
              </a:ext>
            </a:extLst>
          </p:cNvPr>
          <p:cNvGrpSpPr/>
          <p:nvPr/>
        </p:nvGrpSpPr>
        <p:grpSpPr>
          <a:xfrm>
            <a:off x="224589" y="544"/>
            <a:ext cx="9739229" cy="6858000"/>
            <a:chOff x="1255445" y="544"/>
            <a:chExt cx="8708373" cy="6858000"/>
          </a:xfrm>
        </p:grpSpPr>
        <p:sp>
          <p:nvSpPr>
            <p:cNvPr id="2" name="Rectangle 1">
              <a:extLst>
                <a:ext uri="{FF2B5EF4-FFF2-40B4-BE49-F238E27FC236}">
                  <a16:creationId xmlns:a16="http://schemas.microsoft.com/office/drawing/2014/main" id="{161B0408-93A6-5427-61DF-063C97B31382}"/>
                </a:ext>
              </a:extLst>
            </p:cNvPr>
            <p:cNvSpPr/>
            <p:nvPr/>
          </p:nvSpPr>
          <p:spPr>
            <a:xfrm>
              <a:off x="1255445" y="544"/>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4DD7596A-CD11-8ED6-7EC6-419CD6131DAA}"/>
                </a:ext>
              </a:extLst>
            </p:cNvPr>
            <p:cNvSpPr/>
            <p:nvPr/>
          </p:nvSpPr>
          <p:spPr>
            <a:xfrm>
              <a:off x="8795418" y="235491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76C826E3-1C89-8F6B-0325-F633BE8B5471}"/>
                </a:ext>
              </a:extLst>
            </p:cNvPr>
            <p:cNvSpPr txBox="1"/>
            <p:nvPr/>
          </p:nvSpPr>
          <p:spPr>
            <a:xfrm rot="16200000">
              <a:off x="8635472" y="321692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MTABC</a:t>
              </a:r>
              <a:endParaRPr lang="en-US" sz="3600" b="1" dirty="0">
                <a:solidFill>
                  <a:srgbClr val="F0EEF0"/>
                </a:solidFill>
                <a:latin typeface="Tw Cen MT" panose="020B0602020104020603" pitchFamily="34" charset="0"/>
              </a:endParaRPr>
            </a:p>
          </p:txBody>
        </p:sp>
      </p:grpSp>
      <p:grpSp>
        <p:nvGrpSpPr>
          <p:cNvPr id="21" name="Group 20">
            <a:extLst>
              <a:ext uri="{FF2B5EF4-FFF2-40B4-BE49-F238E27FC236}">
                <a16:creationId xmlns:a16="http://schemas.microsoft.com/office/drawing/2014/main" id="{416D7F6C-C30D-D314-866A-64075E83ED1F}"/>
              </a:ext>
            </a:extLst>
          </p:cNvPr>
          <p:cNvGrpSpPr/>
          <p:nvPr/>
        </p:nvGrpSpPr>
        <p:grpSpPr>
          <a:xfrm>
            <a:off x="492793" y="-16386"/>
            <a:ext cx="8864001" cy="6858000"/>
            <a:chOff x="-7603237" y="-16386"/>
            <a:chExt cx="8692331" cy="6858000"/>
          </a:xfrm>
        </p:grpSpPr>
        <p:sp>
          <p:nvSpPr>
            <p:cNvPr id="5" name="Rectangle 4">
              <a:extLst>
                <a:ext uri="{FF2B5EF4-FFF2-40B4-BE49-F238E27FC236}">
                  <a16:creationId xmlns:a16="http://schemas.microsoft.com/office/drawing/2014/main" id="{8B44D2E2-1E48-E387-6778-F3C47760E584}"/>
                </a:ext>
              </a:extLst>
            </p:cNvPr>
            <p:cNvSpPr/>
            <p:nvPr/>
          </p:nvSpPr>
          <p:spPr>
            <a:xfrm>
              <a:off x="-7603237" y="-16386"/>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3B92FB3E-EC2A-4C54-C79F-6D891B7E3802}"/>
                </a:ext>
              </a:extLst>
            </p:cNvPr>
            <p:cNvSpPr/>
            <p:nvPr/>
          </p:nvSpPr>
          <p:spPr>
            <a:xfrm>
              <a:off x="-79306" y="233798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F3E5A71-890B-2CE2-53B8-4E9E48B2A52E}"/>
                </a:ext>
              </a:extLst>
            </p:cNvPr>
            <p:cNvSpPr txBox="1"/>
            <p:nvPr/>
          </p:nvSpPr>
          <p:spPr>
            <a:xfrm rot="16200000">
              <a:off x="-239252"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grpSp>
      <p:grpSp>
        <p:nvGrpSpPr>
          <p:cNvPr id="22" name="Group 21">
            <a:extLst>
              <a:ext uri="{FF2B5EF4-FFF2-40B4-BE49-F238E27FC236}">
                <a16:creationId xmlns:a16="http://schemas.microsoft.com/office/drawing/2014/main" id="{94BB53A1-E1AA-ABA1-5DD4-B35357FC3669}"/>
              </a:ext>
            </a:extLst>
          </p:cNvPr>
          <p:cNvGrpSpPr/>
          <p:nvPr/>
        </p:nvGrpSpPr>
        <p:grpSpPr>
          <a:xfrm>
            <a:off x="-9041385" y="0"/>
            <a:ext cx="9574094" cy="6858000"/>
            <a:chOff x="-8159623" y="0"/>
            <a:chExt cx="8692331" cy="6858000"/>
          </a:xfrm>
        </p:grpSpPr>
        <p:sp>
          <p:nvSpPr>
            <p:cNvPr id="11" name="Rectangle 10">
              <a:extLst>
                <a:ext uri="{FF2B5EF4-FFF2-40B4-BE49-F238E27FC236}">
                  <a16:creationId xmlns:a16="http://schemas.microsoft.com/office/drawing/2014/main" id="{5C5B59F4-85B9-DEED-667C-E079550140B9}"/>
                </a:ext>
              </a:extLst>
            </p:cNvPr>
            <p:cNvSpPr/>
            <p:nvPr/>
          </p:nvSpPr>
          <p:spPr>
            <a:xfrm>
              <a:off x="-8159623" y="0"/>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04B6CF8-30D3-B2A0-8FFD-08716988EA47}"/>
                </a:ext>
              </a:extLst>
            </p:cNvPr>
            <p:cNvSpPr/>
            <p:nvPr/>
          </p:nvSpPr>
          <p:spPr>
            <a:xfrm>
              <a:off x="-635692" y="234282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0DC51ED2-5CD2-E49A-635E-A747DEFEDFD2}"/>
                </a:ext>
              </a:extLst>
            </p:cNvPr>
            <p:cNvSpPr txBox="1"/>
            <p:nvPr/>
          </p:nvSpPr>
          <p:spPr>
            <a:xfrm rot="16200000">
              <a:off x="-795638" y="320483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ARR</a:t>
              </a:r>
              <a:endParaRPr lang="en-US" sz="3600" b="1" dirty="0">
                <a:solidFill>
                  <a:srgbClr val="F0EEF0"/>
                </a:solidFill>
                <a:latin typeface="Tw Cen MT" panose="020B0602020104020603" pitchFamily="34" charset="0"/>
              </a:endParaRPr>
            </a:p>
          </p:txBody>
        </p:sp>
      </p:grpSp>
    </p:spTree>
    <p:extLst>
      <p:ext uri="{BB962C8B-B14F-4D97-AF65-F5344CB8AC3E}">
        <p14:creationId xmlns:p14="http://schemas.microsoft.com/office/powerpoint/2010/main" val="181655351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00339 0 L 0.68307 0 " pathEditMode="relative" rAng="0" ptsTypes="AA">
                                      <p:cBhvr>
                                        <p:cTn id="6" dur="1000" fill="hold"/>
                                        <p:tgtEl>
                                          <p:spTgt spid="22"/>
                                        </p:tgtEl>
                                        <p:attrNameLst>
                                          <p:attrName>ppt_x</p:attrName>
                                          <p:attrName>ppt_y</p:attrName>
                                        </p:attrNameLst>
                                      </p:cBhvr>
                                      <p:rCtr x="3398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3301C-1B17-7295-E6C3-073B20A1638C}"/>
            </a:ext>
          </a:extLst>
        </p:cNvPr>
        <p:cNvGrpSpPr/>
        <p:nvPr/>
      </p:nvGrpSpPr>
      <p:grpSpPr>
        <a:xfrm>
          <a:off x="0" y="0"/>
          <a:ext cx="0" cy="0"/>
          <a:chOff x="0" y="0"/>
          <a:chExt cx="0" cy="0"/>
        </a:xfrm>
      </p:grpSpPr>
      <p:grpSp>
        <p:nvGrpSpPr>
          <p:cNvPr id="55" name="Group 54">
            <a:extLst>
              <a:ext uri="{FF2B5EF4-FFF2-40B4-BE49-F238E27FC236}">
                <a16:creationId xmlns:a16="http://schemas.microsoft.com/office/drawing/2014/main" id="{FEAC006B-E6D1-AC7E-08DE-133D114C0CAB}"/>
              </a:ext>
            </a:extLst>
          </p:cNvPr>
          <p:cNvGrpSpPr/>
          <p:nvPr/>
        </p:nvGrpSpPr>
        <p:grpSpPr>
          <a:xfrm>
            <a:off x="675964" y="-2"/>
            <a:ext cx="11447503" cy="6858000"/>
            <a:chOff x="213096" y="0"/>
            <a:chExt cx="11447503" cy="6858000"/>
          </a:xfrm>
        </p:grpSpPr>
        <p:sp>
          <p:nvSpPr>
            <p:cNvPr id="56" name="Rectangle 55">
              <a:extLst>
                <a:ext uri="{FF2B5EF4-FFF2-40B4-BE49-F238E27FC236}">
                  <a16:creationId xmlns:a16="http://schemas.microsoft.com/office/drawing/2014/main" id="{81AE3EA3-F233-6228-F394-20632525F56C}"/>
                </a:ext>
              </a:extLst>
            </p:cNvPr>
            <p:cNvSpPr/>
            <p:nvPr/>
          </p:nvSpPr>
          <p:spPr>
            <a:xfrm>
              <a:off x="213096" y="0"/>
              <a:ext cx="11447501"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Freeform: Shape 56">
              <a:extLst>
                <a:ext uri="{FF2B5EF4-FFF2-40B4-BE49-F238E27FC236}">
                  <a16:creationId xmlns:a16="http://schemas.microsoft.com/office/drawing/2014/main" id="{4424096E-0C6E-80B5-0EC3-38E76460667C}"/>
                </a:ext>
              </a:extLst>
            </p:cNvPr>
            <p:cNvSpPr/>
            <p:nvPr/>
          </p:nvSpPr>
          <p:spPr>
            <a:xfrm>
              <a:off x="10492197" y="2337441"/>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F83B15C5-AD56-92CC-85C9-D90D7445D476}"/>
                </a:ext>
              </a:extLst>
            </p:cNvPr>
            <p:cNvSpPr txBox="1"/>
            <p:nvPr/>
          </p:nvSpPr>
          <p:spPr>
            <a:xfrm rot="16200000">
              <a:off x="10341391" y="3105834"/>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history</a:t>
              </a:r>
            </a:p>
          </p:txBody>
        </p:sp>
        <p:pic>
          <p:nvPicPr>
            <p:cNvPr id="59" name="Picture 58">
              <a:extLst>
                <a:ext uri="{FF2B5EF4-FFF2-40B4-BE49-F238E27FC236}">
                  <a16:creationId xmlns:a16="http://schemas.microsoft.com/office/drawing/2014/main" id="{C3D4F39D-6D90-7680-155B-BEA9022B85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10600933" y="3247473"/>
              <a:ext cx="530600" cy="530600"/>
            </a:xfrm>
            <a:prstGeom prst="rect">
              <a:avLst/>
            </a:prstGeom>
          </p:spPr>
        </p:pic>
      </p:grpSp>
      <p:grpSp>
        <p:nvGrpSpPr>
          <p:cNvPr id="60" name="Group 59">
            <a:extLst>
              <a:ext uri="{FF2B5EF4-FFF2-40B4-BE49-F238E27FC236}">
                <a16:creationId xmlns:a16="http://schemas.microsoft.com/office/drawing/2014/main" id="{5482163C-7C46-8173-16E9-DD3E5528A060}"/>
              </a:ext>
            </a:extLst>
          </p:cNvPr>
          <p:cNvGrpSpPr/>
          <p:nvPr/>
        </p:nvGrpSpPr>
        <p:grpSpPr>
          <a:xfrm>
            <a:off x="1633309" y="0"/>
            <a:ext cx="9961092" cy="6858000"/>
            <a:chOff x="491575" y="0"/>
            <a:chExt cx="9961092" cy="6858000"/>
          </a:xfrm>
        </p:grpSpPr>
        <p:sp>
          <p:nvSpPr>
            <p:cNvPr id="61" name="Rectangle 60">
              <a:extLst>
                <a:ext uri="{FF2B5EF4-FFF2-40B4-BE49-F238E27FC236}">
                  <a16:creationId xmlns:a16="http://schemas.microsoft.com/office/drawing/2014/main" id="{B0BDA8FC-9A27-D321-8400-E40A8032772E}"/>
                </a:ext>
              </a:extLst>
            </p:cNvPr>
            <p:cNvSpPr/>
            <p:nvPr/>
          </p:nvSpPr>
          <p:spPr>
            <a:xfrm>
              <a:off x="491575" y="0"/>
              <a:ext cx="9961092"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53C928F7-2F1B-DA51-DD55-E2F95FC06702}"/>
                </a:ext>
              </a:extLst>
            </p:cNvPr>
            <p:cNvSpPr/>
            <p:nvPr/>
          </p:nvSpPr>
          <p:spPr>
            <a:xfrm>
              <a:off x="9284267"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49C10119-6A63-2998-9925-B7E4B549CAF8}"/>
                </a:ext>
              </a:extLst>
            </p:cNvPr>
            <p:cNvSpPr txBox="1"/>
            <p:nvPr/>
          </p:nvSpPr>
          <p:spPr>
            <a:xfrm rot="16200000">
              <a:off x="9117129" y="3189611"/>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timeline</a:t>
              </a:r>
            </a:p>
          </p:txBody>
        </p:sp>
        <p:pic>
          <p:nvPicPr>
            <p:cNvPr id="64" name="Picture 63">
              <a:extLst>
                <a:ext uri="{FF2B5EF4-FFF2-40B4-BE49-F238E27FC236}">
                  <a16:creationId xmlns:a16="http://schemas.microsoft.com/office/drawing/2014/main" id="{512913CA-F393-F04D-4C4E-CB89BCECE8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385467" y="3247473"/>
              <a:ext cx="530600" cy="530600"/>
            </a:xfrm>
            <a:prstGeom prst="rect">
              <a:avLst/>
            </a:prstGeom>
          </p:spPr>
        </p:pic>
      </p:grpSp>
      <p:grpSp>
        <p:nvGrpSpPr>
          <p:cNvPr id="95" name="Group 94">
            <a:extLst>
              <a:ext uri="{FF2B5EF4-FFF2-40B4-BE49-F238E27FC236}">
                <a16:creationId xmlns:a16="http://schemas.microsoft.com/office/drawing/2014/main" id="{3935C9BE-6F4B-C526-608B-A9AE60D90200}"/>
              </a:ext>
            </a:extLst>
          </p:cNvPr>
          <p:cNvGrpSpPr/>
          <p:nvPr/>
        </p:nvGrpSpPr>
        <p:grpSpPr>
          <a:xfrm>
            <a:off x="1498238" y="0"/>
            <a:ext cx="9574094" cy="6858000"/>
            <a:chOff x="491575" y="0"/>
            <a:chExt cx="9574094" cy="6858000"/>
          </a:xfrm>
        </p:grpSpPr>
        <p:sp>
          <p:nvSpPr>
            <p:cNvPr id="96" name="Rectangle 95">
              <a:extLst>
                <a:ext uri="{FF2B5EF4-FFF2-40B4-BE49-F238E27FC236}">
                  <a16:creationId xmlns:a16="http://schemas.microsoft.com/office/drawing/2014/main" id="{B7409521-0F99-714E-48C0-ED37D58FEC54}"/>
                </a:ext>
              </a:extLst>
            </p:cNvPr>
            <p:cNvSpPr/>
            <p:nvPr/>
          </p:nvSpPr>
          <p:spPr>
            <a:xfrm>
              <a:off x="491575" y="0"/>
              <a:ext cx="9574094"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Shape 96">
              <a:extLst>
                <a:ext uri="{FF2B5EF4-FFF2-40B4-BE49-F238E27FC236}">
                  <a16:creationId xmlns:a16="http://schemas.microsoft.com/office/drawing/2014/main" id="{76C7C348-905C-3E7B-9209-065C7E1B82C2}"/>
                </a:ext>
              </a:extLst>
            </p:cNvPr>
            <p:cNvSpPr/>
            <p:nvPr/>
          </p:nvSpPr>
          <p:spPr>
            <a:xfrm>
              <a:off x="8897260" y="2337440"/>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TextBox 97">
              <a:extLst>
                <a:ext uri="{FF2B5EF4-FFF2-40B4-BE49-F238E27FC236}">
                  <a16:creationId xmlns:a16="http://schemas.microsoft.com/office/drawing/2014/main" id="{AA76C85D-DFEC-2AD0-60A1-ADEA8D98E022}"/>
                </a:ext>
              </a:extLst>
            </p:cNvPr>
            <p:cNvSpPr txBox="1"/>
            <p:nvPr/>
          </p:nvSpPr>
          <p:spPr>
            <a:xfrm rot="16200000">
              <a:off x="8746453" y="3189610"/>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teams</a:t>
              </a:r>
            </a:p>
          </p:txBody>
        </p:sp>
        <p:pic>
          <p:nvPicPr>
            <p:cNvPr id="99" name="Picture 98">
              <a:extLst>
                <a:ext uri="{FF2B5EF4-FFF2-40B4-BE49-F238E27FC236}">
                  <a16:creationId xmlns:a16="http://schemas.microsoft.com/office/drawing/2014/main" id="{A75FC475-958A-476C-4079-9C07249FDC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992269" y="3247473"/>
              <a:ext cx="530600" cy="530600"/>
            </a:xfrm>
            <a:prstGeom prst="rect">
              <a:avLst/>
            </a:prstGeom>
          </p:spPr>
        </p:pic>
      </p:grpSp>
      <p:grpSp>
        <p:nvGrpSpPr>
          <p:cNvPr id="71" name="Group 70">
            <a:extLst>
              <a:ext uri="{FF2B5EF4-FFF2-40B4-BE49-F238E27FC236}">
                <a16:creationId xmlns:a16="http://schemas.microsoft.com/office/drawing/2014/main" id="{DDDD27D8-AD8A-BA61-1403-8E59462E9679}"/>
              </a:ext>
            </a:extLst>
          </p:cNvPr>
          <p:cNvGrpSpPr/>
          <p:nvPr/>
        </p:nvGrpSpPr>
        <p:grpSpPr>
          <a:xfrm>
            <a:off x="-1331188" y="-1"/>
            <a:ext cx="11860720" cy="6858000"/>
            <a:chOff x="-2449883" y="-1"/>
            <a:chExt cx="11860720" cy="6858000"/>
          </a:xfrm>
        </p:grpSpPr>
        <p:sp>
          <p:nvSpPr>
            <p:cNvPr id="72" name="Rectangle 71">
              <a:extLst>
                <a:ext uri="{FF2B5EF4-FFF2-40B4-BE49-F238E27FC236}">
                  <a16:creationId xmlns:a16="http://schemas.microsoft.com/office/drawing/2014/main" id="{AE09EC08-1E9C-380A-D7BC-DACF5C8D1E67}"/>
                </a:ext>
              </a:extLst>
            </p:cNvPr>
            <p:cNvSpPr/>
            <p:nvPr/>
          </p:nvSpPr>
          <p:spPr>
            <a:xfrm>
              <a:off x="-2449883" y="-1"/>
              <a:ext cx="11860720" cy="6858000"/>
            </a:xfrm>
            <a:prstGeom prst="rect">
              <a:avLst/>
            </a:prstGeom>
            <a:solidFill>
              <a:srgbClr val="F0EEF0"/>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B883BED2-0E0D-9555-07A7-8BEBE5338C60}"/>
                </a:ext>
              </a:extLst>
            </p:cNvPr>
            <p:cNvSpPr/>
            <p:nvPr/>
          </p:nvSpPr>
          <p:spPr>
            <a:xfrm>
              <a:off x="8242436" y="2337439"/>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TextBox 73">
              <a:extLst>
                <a:ext uri="{FF2B5EF4-FFF2-40B4-BE49-F238E27FC236}">
                  <a16:creationId xmlns:a16="http://schemas.microsoft.com/office/drawing/2014/main" id="{0753E500-3D19-9E55-FC96-241A8849C042}"/>
                </a:ext>
              </a:extLst>
            </p:cNvPr>
            <p:cNvSpPr txBox="1"/>
            <p:nvPr/>
          </p:nvSpPr>
          <p:spPr>
            <a:xfrm rot="16200000">
              <a:off x="8091629" y="3189609"/>
              <a:ext cx="1992086" cy="646331"/>
            </a:xfrm>
            <a:prstGeom prst="rect">
              <a:avLst/>
            </a:prstGeom>
            <a:noFill/>
          </p:spPr>
          <p:txBody>
            <a:bodyPr wrap="square" rtlCol="0">
              <a:spAutoFit/>
            </a:bodyPr>
            <a:lstStyle/>
            <a:p>
              <a:pPr algn="ctr"/>
              <a:r>
                <a:rPr lang="en-US" sz="3600" b="1" dirty="0">
                  <a:solidFill>
                    <a:srgbClr val="F0EEF0"/>
                  </a:solidFill>
                  <a:latin typeface="Tw Cen MT" panose="020B0602020104020603" pitchFamily="34" charset="0"/>
                </a:rPr>
                <a:t>services</a:t>
              </a:r>
            </a:p>
          </p:txBody>
        </p:sp>
        <p:pic>
          <p:nvPicPr>
            <p:cNvPr id="75" name="Picture 74">
              <a:extLst>
                <a:ext uri="{FF2B5EF4-FFF2-40B4-BE49-F238E27FC236}">
                  <a16:creationId xmlns:a16="http://schemas.microsoft.com/office/drawing/2014/main" id="{DD0E5D00-D9A7-9579-ACDA-3284653DF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40472" y="3247473"/>
              <a:ext cx="530600" cy="530600"/>
            </a:xfrm>
            <a:prstGeom prst="rect">
              <a:avLst/>
            </a:prstGeom>
          </p:spPr>
        </p:pic>
      </p:grpSp>
      <p:sp>
        <p:nvSpPr>
          <p:cNvPr id="6" name="Freeform: Shape 5">
            <a:extLst>
              <a:ext uri="{FF2B5EF4-FFF2-40B4-BE49-F238E27FC236}">
                <a16:creationId xmlns:a16="http://schemas.microsoft.com/office/drawing/2014/main" id="{BC98B477-8106-C68C-75BD-8DBB3B37D9A7}"/>
              </a:ext>
            </a:extLst>
          </p:cNvPr>
          <p:cNvSpPr/>
          <p:nvPr/>
        </p:nvSpPr>
        <p:spPr>
          <a:xfrm>
            <a:off x="10967442" y="2342562"/>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22303556-0ED0-A23D-D3E4-0F82FAE1FE54}"/>
              </a:ext>
            </a:extLst>
          </p:cNvPr>
          <p:cNvSpPr/>
          <p:nvPr/>
        </p:nvSpPr>
        <p:spPr>
          <a:xfrm>
            <a:off x="10432986" y="2332312"/>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5DC12E11-A099-E1E0-256C-647561D491DE}"/>
              </a:ext>
            </a:extLst>
          </p:cNvPr>
          <p:cNvSpPr txBox="1"/>
          <p:nvPr/>
        </p:nvSpPr>
        <p:spPr>
          <a:xfrm rot="16200000">
            <a:off x="10265848" y="3215261"/>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MNR</a:t>
            </a:r>
            <a:endParaRPr lang="en-US" sz="3600" b="1" dirty="0">
              <a:solidFill>
                <a:srgbClr val="F0EEF0"/>
              </a:solidFill>
              <a:latin typeface="Tw Cen MT" panose="020B0602020104020603" pitchFamily="34" charset="0"/>
            </a:endParaRPr>
          </a:p>
        </p:txBody>
      </p:sp>
      <p:sp>
        <p:nvSpPr>
          <p:cNvPr id="14" name="Freeform: Shape 13">
            <a:extLst>
              <a:ext uri="{FF2B5EF4-FFF2-40B4-BE49-F238E27FC236}">
                <a16:creationId xmlns:a16="http://schemas.microsoft.com/office/drawing/2014/main" id="{FC12600A-4AF0-2F3D-26A5-CB32C36A6D1D}"/>
              </a:ext>
            </a:extLst>
          </p:cNvPr>
          <p:cNvSpPr/>
          <p:nvPr/>
        </p:nvSpPr>
        <p:spPr>
          <a:xfrm>
            <a:off x="9894576" y="233743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E4EE4FAF-F3CF-A881-CF54-19CA62374637}"/>
              </a:ext>
            </a:extLst>
          </p:cNvPr>
          <p:cNvSpPr txBox="1"/>
          <p:nvPr/>
        </p:nvSpPr>
        <p:spPr>
          <a:xfrm rot="16200000">
            <a:off x="9743769" y="3220385"/>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SIR</a:t>
            </a:r>
            <a:endParaRPr lang="en-US" sz="3600" b="1" dirty="0">
              <a:solidFill>
                <a:srgbClr val="F0EEF0"/>
              </a:solidFill>
              <a:latin typeface="Tw Cen MT" panose="020B0602020104020603" pitchFamily="34" charset="0"/>
            </a:endParaRPr>
          </a:p>
        </p:txBody>
      </p:sp>
      <p:sp>
        <p:nvSpPr>
          <p:cNvPr id="16" name="Freeform: Shape 15">
            <a:extLst>
              <a:ext uri="{FF2B5EF4-FFF2-40B4-BE49-F238E27FC236}">
                <a16:creationId xmlns:a16="http://schemas.microsoft.com/office/drawing/2014/main" id="{41E75622-AFF4-24E2-243B-F06D50513E76}"/>
              </a:ext>
            </a:extLst>
          </p:cNvPr>
          <p:cNvSpPr/>
          <p:nvPr/>
        </p:nvSpPr>
        <p:spPr>
          <a:xfrm>
            <a:off x="9373034" y="233743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10E719B-61FE-6E8C-3392-DD3202AB80E0}"/>
              </a:ext>
            </a:extLst>
          </p:cNvPr>
          <p:cNvSpPr txBox="1"/>
          <p:nvPr/>
        </p:nvSpPr>
        <p:spPr>
          <a:xfrm rot="16200000">
            <a:off x="9141706" y="3207391"/>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NYCT</a:t>
            </a:r>
            <a:endParaRPr lang="en-US" sz="3600" b="1" dirty="0">
              <a:solidFill>
                <a:srgbClr val="F0EEF0"/>
              </a:solidFill>
              <a:latin typeface="Tw Cen MT" panose="020B0602020104020603" pitchFamily="34" charset="0"/>
            </a:endParaRPr>
          </a:p>
        </p:txBody>
      </p:sp>
      <p:sp>
        <p:nvSpPr>
          <p:cNvPr id="19" name="TextBox 18">
            <a:extLst>
              <a:ext uri="{FF2B5EF4-FFF2-40B4-BE49-F238E27FC236}">
                <a16:creationId xmlns:a16="http://schemas.microsoft.com/office/drawing/2014/main" id="{77601F8D-A23C-842A-BF3B-D32712C97B1B}"/>
              </a:ext>
            </a:extLst>
          </p:cNvPr>
          <p:cNvSpPr txBox="1"/>
          <p:nvPr/>
        </p:nvSpPr>
        <p:spPr>
          <a:xfrm rot="16200000">
            <a:off x="10896069" y="3226811"/>
            <a:ext cx="1992086" cy="584775"/>
          </a:xfrm>
          <a:prstGeom prst="rect">
            <a:avLst/>
          </a:prstGeom>
          <a:noFill/>
        </p:spPr>
        <p:txBody>
          <a:bodyPr wrap="square" rtlCol="0">
            <a:spAutoFit/>
          </a:bodyPr>
          <a:lstStyle/>
          <a:p>
            <a:pPr algn="ctr"/>
            <a:r>
              <a:rPr lang="en-US" sz="3200" b="1" dirty="0">
                <a:solidFill>
                  <a:schemeClr val="bg1"/>
                </a:solidFill>
                <a:latin typeface="Tw Cen MT" panose="020B0602020104020603" pitchFamily="34" charset="0"/>
              </a:rPr>
              <a:t>LIRR</a:t>
            </a:r>
          </a:p>
        </p:txBody>
      </p:sp>
      <p:grpSp>
        <p:nvGrpSpPr>
          <p:cNvPr id="12" name="Group 11">
            <a:extLst>
              <a:ext uri="{FF2B5EF4-FFF2-40B4-BE49-F238E27FC236}">
                <a16:creationId xmlns:a16="http://schemas.microsoft.com/office/drawing/2014/main" id="{37C92D25-BDD3-40A0-8724-3C9E07D7C5C1}"/>
              </a:ext>
            </a:extLst>
          </p:cNvPr>
          <p:cNvGrpSpPr/>
          <p:nvPr/>
        </p:nvGrpSpPr>
        <p:grpSpPr>
          <a:xfrm>
            <a:off x="224589" y="544"/>
            <a:ext cx="9739229" cy="6858000"/>
            <a:chOff x="1255445" y="544"/>
            <a:chExt cx="8708373" cy="6858000"/>
          </a:xfrm>
        </p:grpSpPr>
        <p:sp>
          <p:nvSpPr>
            <p:cNvPr id="2" name="Rectangle 1">
              <a:extLst>
                <a:ext uri="{FF2B5EF4-FFF2-40B4-BE49-F238E27FC236}">
                  <a16:creationId xmlns:a16="http://schemas.microsoft.com/office/drawing/2014/main" id="{C222613E-5811-714C-A592-3863EACC15AD}"/>
                </a:ext>
              </a:extLst>
            </p:cNvPr>
            <p:cNvSpPr/>
            <p:nvPr/>
          </p:nvSpPr>
          <p:spPr>
            <a:xfrm>
              <a:off x="1255445" y="544"/>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Shape 2">
              <a:extLst>
                <a:ext uri="{FF2B5EF4-FFF2-40B4-BE49-F238E27FC236}">
                  <a16:creationId xmlns:a16="http://schemas.microsoft.com/office/drawing/2014/main" id="{B8C983A4-9477-C4C7-FD0B-27550628A04A}"/>
                </a:ext>
              </a:extLst>
            </p:cNvPr>
            <p:cNvSpPr/>
            <p:nvPr/>
          </p:nvSpPr>
          <p:spPr>
            <a:xfrm>
              <a:off x="8795418" y="235491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BCFC6C1F-501B-D669-2ABC-C1253668DD95}"/>
                </a:ext>
              </a:extLst>
            </p:cNvPr>
            <p:cNvSpPr txBox="1"/>
            <p:nvPr/>
          </p:nvSpPr>
          <p:spPr>
            <a:xfrm rot="16200000">
              <a:off x="8635472" y="321692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MTABC</a:t>
              </a:r>
              <a:endParaRPr lang="en-US" sz="3600" b="1" dirty="0">
                <a:solidFill>
                  <a:srgbClr val="F0EEF0"/>
                </a:solidFill>
                <a:latin typeface="Tw Cen MT" panose="020B0602020104020603" pitchFamily="34" charset="0"/>
              </a:endParaRPr>
            </a:p>
          </p:txBody>
        </p:sp>
      </p:grpSp>
      <p:grpSp>
        <p:nvGrpSpPr>
          <p:cNvPr id="21" name="Group 20">
            <a:extLst>
              <a:ext uri="{FF2B5EF4-FFF2-40B4-BE49-F238E27FC236}">
                <a16:creationId xmlns:a16="http://schemas.microsoft.com/office/drawing/2014/main" id="{5125A2B7-0735-7031-5209-7ECC6A3929E0}"/>
              </a:ext>
            </a:extLst>
          </p:cNvPr>
          <p:cNvGrpSpPr/>
          <p:nvPr/>
        </p:nvGrpSpPr>
        <p:grpSpPr>
          <a:xfrm>
            <a:off x="492793" y="-16386"/>
            <a:ext cx="8864001" cy="6858000"/>
            <a:chOff x="-7603237" y="-16386"/>
            <a:chExt cx="8692331" cy="6858000"/>
          </a:xfrm>
        </p:grpSpPr>
        <p:sp>
          <p:nvSpPr>
            <p:cNvPr id="5" name="Rectangle 4">
              <a:extLst>
                <a:ext uri="{FF2B5EF4-FFF2-40B4-BE49-F238E27FC236}">
                  <a16:creationId xmlns:a16="http://schemas.microsoft.com/office/drawing/2014/main" id="{8513BF2E-E124-9BB0-26C5-56BFF51A5A6A}"/>
                </a:ext>
              </a:extLst>
            </p:cNvPr>
            <p:cNvSpPr/>
            <p:nvPr/>
          </p:nvSpPr>
          <p:spPr>
            <a:xfrm>
              <a:off x="-7603237" y="-16386"/>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10DE73C0-F983-4276-EDBC-49F0BDCC571F}"/>
                </a:ext>
              </a:extLst>
            </p:cNvPr>
            <p:cNvSpPr/>
            <p:nvPr/>
          </p:nvSpPr>
          <p:spPr>
            <a:xfrm>
              <a:off x="-79306" y="2337987"/>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45AD323A-C090-226A-8092-AAD020205938}"/>
                </a:ext>
              </a:extLst>
            </p:cNvPr>
            <p:cNvSpPr txBox="1"/>
            <p:nvPr/>
          </p:nvSpPr>
          <p:spPr>
            <a:xfrm rot="16200000">
              <a:off x="-239252" y="3199996"/>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B&amp;T</a:t>
              </a:r>
              <a:endParaRPr lang="en-US" sz="3600" b="1" dirty="0">
                <a:solidFill>
                  <a:srgbClr val="F0EEF0"/>
                </a:solidFill>
                <a:latin typeface="Tw Cen MT" panose="020B0602020104020603" pitchFamily="34" charset="0"/>
              </a:endParaRPr>
            </a:p>
          </p:txBody>
        </p:sp>
      </p:grpSp>
      <p:grpSp>
        <p:nvGrpSpPr>
          <p:cNvPr id="22" name="Group 21">
            <a:extLst>
              <a:ext uri="{FF2B5EF4-FFF2-40B4-BE49-F238E27FC236}">
                <a16:creationId xmlns:a16="http://schemas.microsoft.com/office/drawing/2014/main" id="{1E957464-2725-08BC-68E8-77F5443235B9}"/>
              </a:ext>
            </a:extLst>
          </p:cNvPr>
          <p:cNvGrpSpPr/>
          <p:nvPr/>
        </p:nvGrpSpPr>
        <p:grpSpPr>
          <a:xfrm>
            <a:off x="-735558" y="0"/>
            <a:ext cx="9574094" cy="6858000"/>
            <a:chOff x="-618762" y="0"/>
            <a:chExt cx="8692331" cy="6858000"/>
          </a:xfrm>
        </p:grpSpPr>
        <p:sp>
          <p:nvSpPr>
            <p:cNvPr id="11" name="Rectangle 10">
              <a:extLst>
                <a:ext uri="{FF2B5EF4-FFF2-40B4-BE49-F238E27FC236}">
                  <a16:creationId xmlns:a16="http://schemas.microsoft.com/office/drawing/2014/main" id="{8452CE9E-5611-1099-B73D-65F9978BF2E5}"/>
                </a:ext>
              </a:extLst>
            </p:cNvPr>
            <p:cNvSpPr/>
            <p:nvPr/>
          </p:nvSpPr>
          <p:spPr>
            <a:xfrm>
              <a:off x="-618762" y="0"/>
              <a:ext cx="8692331" cy="6858000"/>
            </a:xfrm>
            <a:prstGeom prst="rect">
              <a:avLst/>
            </a:prstGeom>
            <a:solidFill>
              <a:schemeClr val="bg1">
                <a:lumMod val="85000"/>
              </a:schemeClr>
            </a:solidFill>
            <a:ln>
              <a:noFill/>
            </a:ln>
            <a:effectLst>
              <a:outerShdw blurRad="215900" dist="38100" sx="101000" sy="101000" algn="l" rotWithShape="0">
                <a:schemeClr val="tx1">
                  <a:lumMod val="65000"/>
                  <a:lumOff val="35000"/>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1BC4199-52BB-F679-96D1-623258426475}"/>
                </a:ext>
              </a:extLst>
            </p:cNvPr>
            <p:cNvSpPr/>
            <p:nvPr/>
          </p:nvSpPr>
          <p:spPr>
            <a:xfrm>
              <a:off x="6905169" y="2342828"/>
              <a:ext cx="1168400" cy="2360918"/>
            </a:xfrm>
            <a:custGeom>
              <a:avLst/>
              <a:gdLst>
                <a:gd name="connsiteX0" fmla="*/ 1168400 w 1168400"/>
                <a:gd name="connsiteY0" fmla="*/ 0 h 2360918"/>
                <a:gd name="connsiteX1" fmla="*/ 1168400 w 1168400"/>
                <a:gd name="connsiteY1" fmla="*/ 2360918 h 2360918"/>
                <a:gd name="connsiteX2" fmla="*/ 1060340 w 1168400"/>
                <a:gd name="connsiteY2" fmla="*/ 2355461 h 2360918"/>
                <a:gd name="connsiteX3" fmla="*/ 0 w 1168400"/>
                <a:gd name="connsiteY3" fmla="*/ 1180459 h 2360918"/>
                <a:gd name="connsiteX4" fmla="*/ 1060340 w 1168400"/>
                <a:gd name="connsiteY4" fmla="*/ 5457 h 2360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8400" h="2360918">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A15359F0-34E1-AA14-DE26-EAC191B04A9D}"/>
                </a:ext>
              </a:extLst>
            </p:cNvPr>
            <p:cNvSpPr txBox="1"/>
            <p:nvPr/>
          </p:nvSpPr>
          <p:spPr>
            <a:xfrm rot="16200000">
              <a:off x="6745202" y="3204837"/>
              <a:ext cx="1992086" cy="584775"/>
            </a:xfrm>
            <a:prstGeom prst="rect">
              <a:avLst/>
            </a:prstGeom>
            <a:noFill/>
          </p:spPr>
          <p:txBody>
            <a:bodyPr wrap="square" rtlCol="0">
              <a:spAutoFit/>
            </a:bodyPr>
            <a:lstStyle/>
            <a:p>
              <a:pPr algn="ctr"/>
              <a:r>
                <a:rPr lang="en-US" sz="3200" b="1" dirty="0">
                  <a:solidFill>
                    <a:srgbClr val="F0EEF0"/>
                  </a:solidFill>
                  <a:latin typeface="Tw Cen MT" panose="020B0602020104020603" pitchFamily="34" charset="0"/>
                </a:rPr>
                <a:t>ARR</a:t>
              </a:r>
              <a:endParaRPr lang="en-US" sz="3600" b="1" dirty="0">
                <a:solidFill>
                  <a:srgbClr val="F0EEF0"/>
                </a:solidFill>
                <a:latin typeface="Tw Cen MT" panose="020B0602020104020603" pitchFamily="34" charset="0"/>
              </a:endParaRPr>
            </a:p>
          </p:txBody>
        </p:sp>
      </p:grpSp>
      <mc:AlternateContent xmlns:mc="http://schemas.openxmlformats.org/markup-compatibility/2006">
        <mc:Choice xmlns:we="http://schemas.microsoft.com/office/webextensions/webextension/2010/11" xmlns:pca="http://schemas.microsoft.com/office/powerpoint/2013/contentapp" Requires="we pca">
          <p:graphicFrame>
            <p:nvGraphicFramePr>
              <p:cNvPr id="23" name="Add-in" descr="Add-in content for Microsoft Power BI.">
                <a:extLst>
                  <a:ext uri="{FF2B5EF4-FFF2-40B4-BE49-F238E27FC236}">
                    <a16:creationId xmlns:a16="http://schemas.microsoft.com/office/drawing/2014/main" id="{14404B11-1F0C-381F-91B4-D4D877BFE0BE}"/>
                  </a:ext>
                </a:extLst>
              </p:cNvPr>
              <p:cNvGraphicFramePr>
                <a:graphicFrameLocks noGrp="1"/>
              </p:cNvGraphicFramePr>
              <p:nvPr>
                <p:extLst>
                  <p:ext uri="{D42A27DB-BD31-4B8C-83A1-F6EECF244321}">
                    <p14:modId xmlns:p14="http://schemas.microsoft.com/office/powerpoint/2010/main" val="2802149519"/>
                  </p:ext>
                </p:extLst>
              </p:nvPr>
            </p:nvGraphicFramePr>
            <p:xfrm>
              <a:off x="-96290" y="965197"/>
              <a:ext cx="8249232" cy="4874129"/>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3" name="Add-in" descr="Add-in content for Microsoft Power BI.">
                <a:extLst>
                  <a:ext uri="{FF2B5EF4-FFF2-40B4-BE49-F238E27FC236}">
                    <a16:creationId xmlns:a16="http://schemas.microsoft.com/office/drawing/2014/main" id="{14404B11-1F0C-381F-91B4-D4D877BFE0BE}"/>
                  </a:ext>
                </a:extLst>
              </p:cNvPr>
              <p:cNvPicPr>
                <a:picLocks noGrp="1" noRot="1" noChangeAspect="1" noMove="1" noResize="1" noEditPoints="1" noAdjustHandles="1" noChangeArrowheads="1" noChangeShapeType="1"/>
              </p:cNvPicPr>
              <p:nvPr/>
            </p:nvPicPr>
            <p:blipFill>
              <a:blip r:embed="rId5"/>
              <a:stretch>
                <a:fillRect/>
              </a:stretch>
            </p:blipFill>
            <p:spPr>
              <a:xfrm>
                <a:off x="-96290" y="965197"/>
                <a:ext cx="8249232" cy="4874129"/>
              </a:xfrm>
              <a:prstGeom prst="rect">
                <a:avLst/>
              </a:prstGeom>
            </p:spPr>
          </p:pic>
        </mc:Fallback>
      </mc:AlternateContent>
    </p:spTree>
    <p:extLst>
      <p:ext uri="{BB962C8B-B14F-4D97-AF65-F5344CB8AC3E}">
        <p14:creationId xmlns:p14="http://schemas.microsoft.com/office/powerpoint/2010/main" val="17687949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126"/>
        <p:cNvGrpSpPr/>
        <p:nvPr/>
      </p:nvGrpSpPr>
      <p:grpSpPr>
        <a:xfrm>
          <a:off x="0" y="0"/>
          <a:ext cx="0" cy="0"/>
          <a:chOff x="0" y="0"/>
          <a:chExt cx="0" cy="0"/>
        </a:xfrm>
      </p:grpSpPr>
      <p:sp>
        <p:nvSpPr>
          <p:cNvPr id="127" name="Google Shape;127;p5"/>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r>
              <a:rPr lang="en-GB" sz="2400" b="1" dirty="0">
                <a:solidFill>
                  <a:srgbClr val="7030A0"/>
                </a:solidFill>
              </a:rPr>
              <a:t>Key Insights from the MTA for year 2020</a:t>
            </a:r>
          </a:p>
        </p:txBody>
      </p:sp>
      <p:sp>
        <p:nvSpPr>
          <p:cNvPr id="128" name="Google Shape;128;p5">
            <a:hlinkClick r:id="rId3"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9" name="Google Shape;129;p5"/>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lvl="0">
              <a:lnSpc>
                <a:spcPct val="150000"/>
              </a:lnSpc>
            </a:pPr>
            <a:r>
              <a:rPr lang="en-US" dirty="0"/>
              <a:t>In 2020, MTA experienced a decline in ridership across all six subsidiaries, as well as in the ARR service. The least affected company was MTA B&amp;T, which is understandable due to the COVID-19 pandemic. People relied more on private transportation to reduce the spread of the virus, avoiding public transit options such as buses and subways.</a:t>
            </a:r>
            <a:endParaRPr sz="1800" b="1" i="0" u="none" strike="noStrike" cap="none" dirty="0">
              <a:solidFill>
                <a:schemeClr val="dk1"/>
              </a:solidFill>
              <a:latin typeface="Calibri"/>
              <a:ea typeface="Calibri"/>
              <a:cs typeface="Calibri"/>
              <a:sym typeface="Calibri"/>
            </a:endParaRPr>
          </a:p>
        </p:txBody>
      </p:sp>
      <p:pic>
        <p:nvPicPr>
          <p:cNvPr id="130" name="Google Shape;130;p5"/>
          <p:cNvPicPr preferRelativeResize="0"/>
          <p:nvPr/>
        </p:nvPicPr>
        <p:blipFill rotWithShape="1">
          <a:blip r:embed="rId4">
            <a:alphaModFix/>
          </a:blip>
          <a:srcRect/>
          <a:stretch/>
        </p:blipFill>
        <p:spPr>
          <a:xfrm>
            <a:off x="250372" y="5714999"/>
            <a:ext cx="1215571" cy="1088193"/>
          </a:xfrm>
          <a:prstGeom prst="rect">
            <a:avLst/>
          </a:prstGeom>
          <a:noFill/>
          <a:ln>
            <a:noFill/>
          </a:ln>
        </p:spPr>
      </p:pic>
      <p:pic>
        <p:nvPicPr>
          <p:cNvPr id="3" name="Picture 2">
            <a:extLst>
              <a:ext uri="{FF2B5EF4-FFF2-40B4-BE49-F238E27FC236}">
                <a16:creationId xmlns:a16="http://schemas.microsoft.com/office/drawing/2014/main" id="{09066464-1D60-79CB-C4F1-6CCE58BC7E5A}"/>
              </a:ext>
            </a:extLst>
          </p:cNvPr>
          <p:cNvPicPr>
            <a:picLocks noChangeAspect="1"/>
          </p:cNvPicPr>
          <p:nvPr/>
        </p:nvPicPr>
        <p:blipFill>
          <a:blip r:embed="rId5"/>
          <a:stretch>
            <a:fillRect/>
          </a:stretch>
        </p:blipFill>
        <p:spPr>
          <a:xfrm>
            <a:off x="2150533" y="3849058"/>
            <a:ext cx="8394535" cy="1992942"/>
          </a:xfrm>
          <a:prstGeom prst="roundRect">
            <a:avLst>
              <a:gd name="adj" fmla="val 16667"/>
            </a:avLst>
          </a:prstGeom>
          <a:ln>
            <a:noFill/>
          </a:ln>
          <a:effectLst>
            <a:outerShdw blurRad="50800" dist="38100" dir="2700000" algn="t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963575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518B4DF-43BB-FC3B-146E-C0A1752D83CB}"/>
              </a:ext>
            </a:extLst>
          </p:cNvPr>
          <p:cNvSpPr/>
          <p:nvPr/>
        </p:nvSpPr>
        <p:spPr>
          <a:xfrm>
            <a:off x="508000" y="364063"/>
            <a:ext cx="10825102"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l" fontAlgn="auto">
              <a:spcAft>
                <a:spcPts val="0"/>
              </a:spcAft>
              <a:buFont typeface="Wingdings" panose="05000000000000000000" pitchFamily="2" charset="2"/>
              <a:buChar char="§"/>
              <a:defRPr/>
            </a:pP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rPr>
              <a:t>Team Members:</a:t>
            </a:r>
            <a:endParaRPr lang="ar-EG"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endParaRPr>
          </a:p>
        </p:txBody>
      </p:sp>
      <p:sp>
        <p:nvSpPr>
          <p:cNvPr id="3" name="Arrow: Up 2">
            <a:hlinkClick r:id="rId2" action="ppaction://hlinksldjump"/>
            <a:extLst>
              <a:ext uri="{FF2B5EF4-FFF2-40B4-BE49-F238E27FC236}">
                <a16:creationId xmlns:a16="http://schemas.microsoft.com/office/drawing/2014/main" id="{4E48DE10-6523-B59A-CF5D-C2F63BA66F74}"/>
              </a:ext>
            </a:extLst>
          </p:cNvPr>
          <p:cNvSpPr/>
          <p:nvPr/>
        </p:nvSpPr>
        <p:spPr>
          <a:xfrm>
            <a:off x="10634532" y="434894"/>
            <a:ext cx="301326" cy="505451"/>
          </a:xfrm>
          <a:prstGeom prst="upArrow">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D833E40-F05F-B9A2-F18E-3E7B84D9AC97}"/>
              </a:ext>
            </a:extLst>
          </p:cNvPr>
          <p:cNvSpPr/>
          <p:nvPr/>
        </p:nvSpPr>
        <p:spPr>
          <a:xfrm>
            <a:off x="1944914" y="1202434"/>
            <a:ext cx="8990944" cy="503623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R="0" lvl="0">
              <a:lnSpc>
                <a:spcPct val="150000"/>
              </a:lnSpc>
              <a:spcAft>
                <a:spcPts val="800"/>
              </a:spcAft>
            </a:pPr>
            <a:endParaRPr lang="ar-EG"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endParaRPr>
          </a:p>
        </p:txBody>
      </p:sp>
      <p:pic>
        <p:nvPicPr>
          <p:cNvPr id="8" name="Picture 7">
            <a:extLst>
              <a:ext uri="{FF2B5EF4-FFF2-40B4-BE49-F238E27FC236}">
                <a16:creationId xmlns:a16="http://schemas.microsoft.com/office/drawing/2014/main" id="{0D1D96C0-197B-47AF-EDA6-7FD858F026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372" y="5714999"/>
            <a:ext cx="1215571" cy="1088193"/>
          </a:xfrm>
          <a:prstGeom prst="rect">
            <a:avLst/>
          </a:prstGeom>
        </p:spPr>
      </p:pic>
      <p:pic>
        <p:nvPicPr>
          <p:cNvPr id="2" name="Picture 1">
            <a:extLst>
              <a:ext uri="{FF2B5EF4-FFF2-40B4-BE49-F238E27FC236}">
                <a16:creationId xmlns:a16="http://schemas.microsoft.com/office/drawing/2014/main" id="{32A76A9B-6A01-EC29-E10F-273341CC9572}"/>
              </a:ext>
            </a:extLst>
          </p:cNvPr>
          <p:cNvPicPr>
            <a:picLocks noChangeAspect="1"/>
          </p:cNvPicPr>
          <p:nvPr/>
        </p:nvPicPr>
        <p:blipFill rotWithShape="1">
          <a:blip r:embed="rId4"/>
          <a:srcRect b="20151"/>
          <a:stretch/>
        </p:blipFill>
        <p:spPr>
          <a:xfrm>
            <a:off x="3400684" y="4181871"/>
            <a:ext cx="5476752" cy="1936868"/>
          </a:xfrm>
          <a:prstGeom prst="rect">
            <a:avLst/>
          </a:prstGeom>
        </p:spPr>
      </p:pic>
      <p:pic>
        <p:nvPicPr>
          <p:cNvPr id="4" name="Picture 4" descr="TEAM Member">
            <a:extLst>
              <a:ext uri="{FF2B5EF4-FFF2-40B4-BE49-F238E27FC236}">
                <a16:creationId xmlns:a16="http://schemas.microsoft.com/office/drawing/2014/main" id="{30DEB0B9-89F2-1D17-0FBE-489DF491D62A}"/>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106153" y="1091315"/>
            <a:ext cx="2376609" cy="1188305"/>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3;p3">
            <a:extLst>
              <a:ext uri="{FF2B5EF4-FFF2-40B4-BE49-F238E27FC236}">
                <a16:creationId xmlns:a16="http://schemas.microsoft.com/office/drawing/2014/main" id="{545B90C3-9C9E-A9B2-2539-5BC15FC66728}"/>
              </a:ext>
            </a:extLst>
          </p:cNvPr>
          <p:cNvSpPr/>
          <p:nvPr/>
        </p:nvSpPr>
        <p:spPr>
          <a:xfrm>
            <a:off x="6429449" y="1997612"/>
            <a:ext cx="2986147" cy="203619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a:lnSpc>
                <a:spcPct val="150000"/>
              </a:lnSpc>
              <a:spcBef>
                <a:spcPts val="800"/>
              </a:spcBef>
            </a:pPr>
            <a:r>
              <a:rPr lang="en-US" sz="2400" b="1" i="0" u="none" strike="noStrike" cap="none">
                <a:solidFill>
                  <a:schemeClr val="dk1"/>
                </a:solidFill>
                <a:latin typeface="Calibri"/>
                <a:ea typeface="Calibri"/>
                <a:cs typeface="Calibri"/>
                <a:sym typeface="Calibri"/>
              </a:rPr>
              <a:t>4- </a:t>
            </a:r>
            <a:r>
              <a:rPr lang="en-US" sz="2400" b="1">
                <a:solidFill>
                  <a:schemeClr val="dk1"/>
                </a:solidFill>
                <a:latin typeface="Calibri"/>
                <a:ea typeface="Calibri"/>
                <a:cs typeface="Calibri"/>
                <a:sym typeface="Calibri"/>
              </a:rPr>
              <a:t>Hazem.</a:t>
            </a:r>
            <a:endParaRPr sz="2400" b="1">
              <a:solidFill>
                <a:schemeClr val="dk1"/>
              </a:solidFill>
              <a:latin typeface="Calibri"/>
              <a:ea typeface="Calibri"/>
              <a:cs typeface="Calibri"/>
            </a:endParaRPr>
          </a:p>
          <a:p>
            <a:pPr>
              <a:lnSpc>
                <a:spcPct val="150000"/>
              </a:lnSpc>
              <a:spcBef>
                <a:spcPts val="800"/>
              </a:spcBef>
            </a:pPr>
            <a:r>
              <a:rPr lang="en-US" sz="2400" b="1">
                <a:solidFill>
                  <a:schemeClr val="dk1"/>
                </a:solidFill>
                <a:latin typeface="Calibri"/>
                <a:ea typeface="Calibri"/>
                <a:cs typeface="Calibri"/>
                <a:sym typeface="Calibri"/>
              </a:rPr>
              <a:t>5- Esraa ElMalawy.</a:t>
            </a:r>
            <a:endParaRPr sz="2400" b="1">
              <a:solidFill>
                <a:schemeClr val="dk1"/>
              </a:solidFill>
              <a:latin typeface="Calibri"/>
              <a:ea typeface="Calibri"/>
              <a:cs typeface="Calibri"/>
            </a:endParaRPr>
          </a:p>
          <a:p>
            <a:pPr>
              <a:lnSpc>
                <a:spcPct val="150000"/>
              </a:lnSpc>
              <a:spcBef>
                <a:spcPts val="800"/>
              </a:spcBef>
            </a:pPr>
            <a:r>
              <a:rPr lang="en-US" sz="2400" b="1">
                <a:solidFill>
                  <a:schemeClr val="dk1"/>
                </a:solidFill>
                <a:latin typeface="Calibri"/>
                <a:ea typeface="Calibri"/>
                <a:cs typeface="Calibri"/>
                <a:sym typeface="Calibri"/>
              </a:rPr>
              <a:t>6- Abanob Samir.</a:t>
            </a:r>
            <a:endParaRPr sz="2400" b="1">
              <a:solidFill>
                <a:schemeClr val="dk1"/>
              </a:solidFill>
              <a:latin typeface="Calibri"/>
              <a:ea typeface="Calibri"/>
              <a:cs typeface="Calibri"/>
              <a:sym typeface="Calibri"/>
            </a:endParaRPr>
          </a:p>
        </p:txBody>
      </p:sp>
      <p:sp>
        <p:nvSpPr>
          <p:cNvPr id="9" name="Google Shape;113;p3">
            <a:extLst>
              <a:ext uri="{FF2B5EF4-FFF2-40B4-BE49-F238E27FC236}">
                <a16:creationId xmlns:a16="http://schemas.microsoft.com/office/drawing/2014/main" id="{6CC86571-B7D2-E03E-5A71-4CABEF5E2961}"/>
              </a:ext>
            </a:extLst>
          </p:cNvPr>
          <p:cNvSpPr/>
          <p:nvPr/>
        </p:nvSpPr>
        <p:spPr>
          <a:xfrm>
            <a:off x="3033634" y="2025748"/>
            <a:ext cx="2916844" cy="1964866"/>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400" b="1">
                <a:solidFill>
                  <a:schemeClr val="dk1"/>
                </a:solidFill>
                <a:latin typeface="Calibri"/>
                <a:ea typeface="Calibri"/>
                <a:cs typeface="Calibri"/>
                <a:sym typeface="Calibri"/>
              </a:rPr>
              <a:t>1-</a:t>
            </a:r>
            <a:r>
              <a:rPr lang="en-US" sz="2400" b="1" i="0" u="none" strike="noStrike" cap="none">
                <a:solidFill>
                  <a:schemeClr val="dk1"/>
                </a:solidFill>
                <a:latin typeface="Calibri"/>
                <a:ea typeface="Calibri"/>
                <a:cs typeface="Calibri"/>
                <a:sym typeface="Calibri"/>
              </a:rPr>
              <a:t> Mohamed Fathy.</a:t>
            </a:r>
            <a:endParaRPr/>
          </a:p>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2- Mostafa Gamal.</a:t>
            </a:r>
            <a:endParaRPr/>
          </a:p>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3- Zenib Ibrahim.</a:t>
            </a:r>
            <a:endParaRPr/>
          </a:p>
        </p:txBody>
      </p:sp>
    </p:spTree>
    <p:extLst>
      <p:ext uri="{BB962C8B-B14F-4D97-AF65-F5344CB8AC3E}">
        <p14:creationId xmlns:p14="http://schemas.microsoft.com/office/powerpoint/2010/main" val="3756635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126">
          <a:extLst>
            <a:ext uri="{FF2B5EF4-FFF2-40B4-BE49-F238E27FC236}">
              <a16:creationId xmlns:a16="http://schemas.microsoft.com/office/drawing/2014/main" id="{0C482A09-C154-9BAD-DCF2-BD20E35446ED}"/>
            </a:ext>
          </a:extLst>
        </p:cNvPr>
        <p:cNvGrpSpPr/>
        <p:nvPr/>
      </p:nvGrpSpPr>
      <p:grpSpPr>
        <a:xfrm>
          <a:off x="0" y="0"/>
          <a:ext cx="0" cy="0"/>
          <a:chOff x="0" y="0"/>
          <a:chExt cx="0" cy="0"/>
        </a:xfrm>
      </p:grpSpPr>
      <p:sp>
        <p:nvSpPr>
          <p:cNvPr id="127" name="Google Shape;127;p5">
            <a:extLst>
              <a:ext uri="{FF2B5EF4-FFF2-40B4-BE49-F238E27FC236}">
                <a16:creationId xmlns:a16="http://schemas.microsoft.com/office/drawing/2014/main" id="{C76A2F8C-8904-5263-08EC-53D1AB433B7A}"/>
              </a:ext>
            </a:extLst>
          </p:cNvPr>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r>
              <a:rPr lang="en-GB" sz="2400" b="1" dirty="0">
                <a:solidFill>
                  <a:srgbClr val="7030A0"/>
                </a:solidFill>
              </a:rPr>
              <a:t>Key Insights from the MTA for year </a:t>
            </a:r>
            <a:r>
              <a:rPr lang="ar-EG" sz="2400" b="1" dirty="0">
                <a:solidFill>
                  <a:srgbClr val="7030A0"/>
                </a:solidFill>
              </a:rPr>
              <a:t>2021</a:t>
            </a:r>
            <a:endParaRPr lang="en-GB" sz="2400" b="1" dirty="0">
              <a:solidFill>
                <a:srgbClr val="7030A0"/>
              </a:solidFill>
            </a:endParaRPr>
          </a:p>
        </p:txBody>
      </p:sp>
      <p:sp>
        <p:nvSpPr>
          <p:cNvPr id="128" name="Google Shape;128;p5">
            <a:hlinkClick r:id="rId3" action="ppaction://hlinksldjump"/>
            <a:extLst>
              <a:ext uri="{FF2B5EF4-FFF2-40B4-BE49-F238E27FC236}">
                <a16:creationId xmlns:a16="http://schemas.microsoft.com/office/drawing/2014/main" id="{F10F0D88-8399-A0FF-D4BA-FEDE5B2BE22B}"/>
              </a:ext>
            </a:extLst>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9" name="Google Shape;129;p5">
            <a:extLst>
              <a:ext uri="{FF2B5EF4-FFF2-40B4-BE49-F238E27FC236}">
                <a16:creationId xmlns:a16="http://schemas.microsoft.com/office/drawing/2014/main" id="{F7680582-8C70-1774-107F-381198A450B2}"/>
              </a:ext>
            </a:extLst>
          </p:cNvPr>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lvl="0">
              <a:lnSpc>
                <a:spcPct val="150000"/>
              </a:lnSpc>
            </a:pPr>
            <a:r>
              <a:rPr lang="en-US" dirty="0"/>
              <a:t>In 2021, all services showed a clear gradual improvement with the beginning of the decline in the spread of the COVID-19 virus.</a:t>
            </a:r>
            <a:endParaRPr sz="1800" b="1" i="0" u="none" strike="noStrike" cap="none" dirty="0">
              <a:solidFill>
                <a:schemeClr val="dk1"/>
              </a:solidFill>
              <a:latin typeface="Calibri"/>
              <a:ea typeface="Calibri"/>
              <a:cs typeface="Calibri"/>
              <a:sym typeface="Calibri"/>
            </a:endParaRPr>
          </a:p>
        </p:txBody>
      </p:sp>
      <p:pic>
        <p:nvPicPr>
          <p:cNvPr id="130" name="Google Shape;130;p5">
            <a:extLst>
              <a:ext uri="{FF2B5EF4-FFF2-40B4-BE49-F238E27FC236}">
                <a16:creationId xmlns:a16="http://schemas.microsoft.com/office/drawing/2014/main" id="{94A88D25-AE2E-676B-6353-2EB167CE4B75}"/>
              </a:ext>
            </a:extLst>
          </p:cNvPr>
          <p:cNvPicPr preferRelativeResize="0"/>
          <p:nvPr/>
        </p:nvPicPr>
        <p:blipFill rotWithShape="1">
          <a:blip r:embed="rId4">
            <a:alphaModFix/>
          </a:blip>
          <a:srcRect/>
          <a:stretch/>
        </p:blipFill>
        <p:spPr>
          <a:xfrm>
            <a:off x="250372" y="5714999"/>
            <a:ext cx="1215571" cy="1088193"/>
          </a:xfrm>
          <a:prstGeom prst="rect">
            <a:avLst/>
          </a:prstGeom>
          <a:noFill/>
          <a:ln>
            <a:noFill/>
          </a:ln>
        </p:spPr>
      </p:pic>
      <p:grpSp>
        <p:nvGrpSpPr>
          <p:cNvPr id="6" name="Group 5">
            <a:extLst>
              <a:ext uri="{FF2B5EF4-FFF2-40B4-BE49-F238E27FC236}">
                <a16:creationId xmlns:a16="http://schemas.microsoft.com/office/drawing/2014/main" id="{D15364A2-C511-B855-4E96-78FE2C1F0D8D}"/>
              </a:ext>
            </a:extLst>
          </p:cNvPr>
          <p:cNvGrpSpPr/>
          <p:nvPr/>
        </p:nvGrpSpPr>
        <p:grpSpPr>
          <a:xfrm>
            <a:off x="2047724" y="2563586"/>
            <a:ext cx="8586808" cy="2901834"/>
            <a:chOff x="2047724" y="2563586"/>
            <a:chExt cx="8586808" cy="2901834"/>
          </a:xfrm>
        </p:grpSpPr>
        <p:pic>
          <p:nvPicPr>
            <p:cNvPr id="4" name="Picture 3">
              <a:extLst>
                <a:ext uri="{FF2B5EF4-FFF2-40B4-BE49-F238E27FC236}">
                  <a16:creationId xmlns:a16="http://schemas.microsoft.com/office/drawing/2014/main" id="{49A2115E-0070-9BE6-9A11-94D836176AA9}"/>
                </a:ext>
              </a:extLst>
            </p:cNvPr>
            <p:cNvPicPr>
              <a:picLocks noChangeAspect="1"/>
            </p:cNvPicPr>
            <p:nvPr/>
          </p:nvPicPr>
          <p:blipFill>
            <a:blip r:embed="rId5"/>
            <a:stretch>
              <a:fillRect/>
            </a:stretch>
          </p:blipFill>
          <p:spPr>
            <a:xfrm>
              <a:off x="6483446" y="2563586"/>
              <a:ext cx="4151086" cy="2901834"/>
            </a:xfrm>
            <a:prstGeom prst="roundRect">
              <a:avLst>
                <a:gd name="adj" fmla="val 16667"/>
              </a:avLst>
            </a:prstGeom>
            <a:ln>
              <a:noFill/>
            </a:ln>
            <a:effectLst>
              <a:outerShdw blurRad="50800" dist="38100" dir="2700000" algn="t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 name="Picture 4">
              <a:extLst>
                <a:ext uri="{FF2B5EF4-FFF2-40B4-BE49-F238E27FC236}">
                  <a16:creationId xmlns:a16="http://schemas.microsoft.com/office/drawing/2014/main" id="{2C8BAEC7-3DBF-F806-63FF-D6727CA4690B}"/>
                </a:ext>
              </a:extLst>
            </p:cNvPr>
            <p:cNvPicPr>
              <a:picLocks noChangeAspect="1"/>
            </p:cNvPicPr>
            <p:nvPr/>
          </p:nvPicPr>
          <p:blipFill>
            <a:blip r:embed="rId6"/>
            <a:stretch>
              <a:fillRect/>
            </a:stretch>
          </p:blipFill>
          <p:spPr>
            <a:xfrm>
              <a:off x="2047724" y="2563586"/>
              <a:ext cx="4332913" cy="2901834"/>
            </a:xfrm>
            <a:prstGeom prst="roundRect">
              <a:avLst>
                <a:gd name="adj" fmla="val 16667"/>
              </a:avLst>
            </a:prstGeom>
            <a:ln>
              <a:noFill/>
            </a:ln>
            <a:effectLst>
              <a:outerShdw blurRad="50800" dist="38100" dir="2700000" algn="t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grpSp>
    </p:spTree>
    <p:extLst>
      <p:ext uri="{BB962C8B-B14F-4D97-AF65-F5344CB8AC3E}">
        <p14:creationId xmlns:p14="http://schemas.microsoft.com/office/powerpoint/2010/main" val="6339651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126">
          <a:extLst>
            <a:ext uri="{FF2B5EF4-FFF2-40B4-BE49-F238E27FC236}">
              <a16:creationId xmlns:a16="http://schemas.microsoft.com/office/drawing/2014/main" id="{496A3F97-3BBA-F427-F375-F652D182BFB9}"/>
            </a:ext>
          </a:extLst>
        </p:cNvPr>
        <p:cNvGrpSpPr/>
        <p:nvPr/>
      </p:nvGrpSpPr>
      <p:grpSpPr>
        <a:xfrm>
          <a:off x="0" y="0"/>
          <a:ext cx="0" cy="0"/>
          <a:chOff x="0" y="0"/>
          <a:chExt cx="0" cy="0"/>
        </a:xfrm>
      </p:grpSpPr>
      <p:sp>
        <p:nvSpPr>
          <p:cNvPr id="127" name="Google Shape;127;p5">
            <a:extLst>
              <a:ext uri="{FF2B5EF4-FFF2-40B4-BE49-F238E27FC236}">
                <a16:creationId xmlns:a16="http://schemas.microsoft.com/office/drawing/2014/main" id="{CDD4D6C8-290A-9567-BF76-B5A56D6B82EA}"/>
              </a:ext>
            </a:extLst>
          </p:cNvPr>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r>
              <a:rPr lang="en-GB" sz="2400" b="1" dirty="0">
                <a:solidFill>
                  <a:srgbClr val="7030A0"/>
                </a:solidFill>
              </a:rPr>
              <a:t>Key Insights from the MTA for year </a:t>
            </a:r>
            <a:r>
              <a:rPr lang="en-US" sz="2400" b="1" dirty="0">
                <a:solidFill>
                  <a:srgbClr val="7030A0"/>
                </a:solidFill>
              </a:rPr>
              <a:t>2022</a:t>
            </a:r>
            <a:endParaRPr lang="en-GB" sz="2400" b="1" dirty="0">
              <a:solidFill>
                <a:srgbClr val="7030A0"/>
              </a:solidFill>
            </a:endParaRPr>
          </a:p>
        </p:txBody>
      </p:sp>
      <p:sp>
        <p:nvSpPr>
          <p:cNvPr id="128" name="Google Shape;128;p5">
            <a:hlinkClick r:id="rId3" action="ppaction://hlinksldjump"/>
            <a:extLst>
              <a:ext uri="{FF2B5EF4-FFF2-40B4-BE49-F238E27FC236}">
                <a16:creationId xmlns:a16="http://schemas.microsoft.com/office/drawing/2014/main" id="{0838CCE5-795B-435D-AF1A-9353DF41A77F}"/>
              </a:ext>
            </a:extLst>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9" name="Google Shape;129;p5">
            <a:extLst>
              <a:ext uri="{FF2B5EF4-FFF2-40B4-BE49-F238E27FC236}">
                <a16:creationId xmlns:a16="http://schemas.microsoft.com/office/drawing/2014/main" id="{3972BFE4-5586-1FE0-9848-454A55FD39CE}"/>
              </a:ext>
            </a:extLst>
          </p:cNvPr>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lvl="0">
              <a:lnSpc>
                <a:spcPct val="150000"/>
              </a:lnSpc>
            </a:pPr>
            <a:r>
              <a:rPr lang="en-US" dirty="0"/>
              <a:t>In 2022, all services showed a clear gradual improvement from 2021 with the beginning of the decline in the spread of the COVID-19 virus.  </a:t>
            </a:r>
            <a:endParaRPr sz="1800" b="1" i="0" u="none" strike="noStrike" cap="none" dirty="0">
              <a:solidFill>
                <a:schemeClr val="dk1"/>
              </a:solidFill>
              <a:latin typeface="Calibri"/>
              <a:ea typeface="Calibri"/>
              <a:cs typeface="Calibri"/>
              <a:sym typeface="Calibri"/>
            </a:endParaRPr>
          </a:p>
        </p:txBody>
      </p:sp>
      <p:pic>
        <p:nvPicPr>
          <p:cNvPr id="130" name="Google Shape;130;p5">
            <a:extLst>
              <a:ext uri="{FF2B5EF4-FFF2-40B4-BE49-F238E27FC236}">
                <a16:creationId xmlns:a16="http://schemas.microsoft.com/office/drawing/2014/main" id="{69C5AB3D-F09F-087D-1D5F-BE068C7F10BA}"/>
              </a:ext>
            </a:extLst>
          </p:cNvPr>
          <p:cNvPicPr preferRelativeResize="0"/>
          <p:nvPr/>
        </p:nvPicPr>
        <p:blipFill rotWithShape="1">
          <a:blip r:embed="rId4">
            <a:alphaModFix/>
          </a:blip>
          <a:srcRect/>
          <a:stretch/>
        </p:blipFill>
        <p:spPr>
          <a:xfrm>
            <a:off x="250372" y="5714999"/>
            <a:ext cx="1215571" cy="1088193"/>
          </a:xfrm>
          <a:prstGeom prst="rect">
            <a:avLst/>
          </a:prstGeom>
          <a:noFill/>
          <a:ln>
            <a:noFill/>
          </a:ln>
        </p:spPr>
      </p:pic>
      <p:grpSp>
        <p:nvGrpSpPr>
          <p:cNvPr id="6" name="Group 5">
            <a:extLst>
              <a:ext uri="{FF2B5EF4-FFF2-40B4-BE49-F238E27FC236}">
                <a16:creationId xmlns:a16="http://schemas.microsoft.com/office/drawing/2014/main" id="{4B1EC60B-7862-A9BC-84C0-07F8D5530BFB}"/>
              </a:ext>
            </a:extLst>
          </p:cNvPr>
          <p:cNvGrpSpPr/>
          <p:nvPr/>
        </p:nvGrpSpPr>
        <p:grpSpPr>
          <a:xfrm>
            <a:off x="2156374" y="2753732"/>
            <a:ext cx="8435098" cy="2901835"/>
            <a:chOff x="2156374" y="2753732"/>
            <a:chExt cx="8435098" cy="2901835"/>
          </a:xfrm>
        </p:grpSpPr>
        <p:pic>
          <p:nvPicPr>
            <p:cNvPr id="4" name="Picture 3">
              <a:extLst>
                <a:ext uri="{FF2B5EF4-FFF2-40B4-BE49-F238E27FC236}">
                  <a16:creationId xmlns:a16="http://schemas.microsoft.com/office/drawing/2014/main" id="{2035D7BC-4615-DCDF-1E8C-A57C1DAC23A5}"/>
                </a:ext>
              </a:extLst>
            </p:cNvPr>
            <p:cNvPicPr>
              <a:picLocks noChangeAspect="1"/>
            </p:cNvPicPr>
            <p:nvPr/>
          </p:nvPicPr>
          <p:blipFill>
            <a:blip r:embed="rId5"/>
            <a:stretch>
              <a:fillRect/>
            </a:stretch>
          </p:blipFill>
          <p:spPr>
            <a:xfrm>
              <a:off x="2156374" y="2753732"/>
              <a:ext cx="4151086" cy="2901834"/>
            </a:xfrm>
            <a:prstGeom prst="roundRect">
              <a:avLst>
                <a:gd name="adj" fmla="val 16667"/>
              </a:avLst>
            </a:prstGeom>
            <a:ln>
              <a:noFill/>
            </a:ln>
            <a:effectLst>
              <a:outerShdw blurRad="50800" dist="38100" dir="2700000" algn="t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3" name="Picture 2">
              <a:extLst>
                <a:ext uri="{FF2B5EF4-FFF2-40B4-BE49-F238E27FC236}">
                  <a16:creationId xmlns:a16="http://schemas.microsoft.com/office/drawing/2014/main" id="{61431C97-B90B-4473-70AA-DB0383F900F3}"/>
                </a:ext>
              </a:extLst>
            </p:cNvPr>
            <p:cNvPicPr>
              <a:picLocks noChangeAspect="1"/>
            </p:cNvPicPr>
            <p:nvPr/>
          </p:nvPicPr>
          <p:blipFill>
            <a:blip r:embed="rId6"/>
            <a:srcRect l="1892" t="7515"/>
            <a:stretch/>
          </p:blipFill>
          <p:spPr>
            <a:xfrm>
              <a:off x="6518920" y="2753732"/>
              <a:ext cx="4072552" cy="2901835"/>
            </a:xfrm>
            <a:prstGeom prst="roundRect">
              <a:avLst>
                <a:gd name="adj" fmla="val 16667"/>
              </a:avLst>
            </a:prstGeom>
            <a:ln>
              <a:noFill/>
            </a:ln>
            <a:effectLst>
              <a:outerShdw blurRad="50800" dist="38100" dir="2700000" algn="t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grpSp>
    </p:spTree>
    <p:extLst>
      <p:ext uri="{BB962C8B-B14F-4D97-AF65-F5344CB8AC3E}">
        <p14:creationId xmlns:p14="http://schemas.microsoft.com/office/powerpoint/2010/main" val="17545982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126">
          <a:extLst>
            <a:ext uri="{FF2B5EF4-FFF2-40B4-BE49-F238E27FC236}">
              <a16:creationId xmlns:a16="http://schemas.microsoft.com/office/drawing/2014/main" id="{1AB10D9E-E2E8-3B31-9BED-EFABF080B1CE}"/>
            </a:ext>
          </a:extLst>
        </p:cNvPr>
        <p:cNvGrpSpPr/>
        <p:nvPr/>
      </p:nvGrpSpPr>
      <p:grpSpPr>
        <a:xfrm>
          <a:off x="0" y="0"/>
          <a:ext cx="0" cy="0"/>
          <a:chOff x="0" y="0"/>
          <a:chExt cx="0" cy="0"/>
        </a:xfrm>
      </p:grpSpPr>
      <p:sp>
        <p:nvSpPr>
          <p:cNvPr id="127" name="Google Shape;127;p5">
            <a:extLst>
              <a:ext uri="{FF2B5EF4-FFF2-40B4-BE49-F238E27FC236}">
                <a16:creationId xmlns:a16="http://schemas.microsoft.com/office/drawing/2014/main" id="{25A31F35-9D02-A1AA-6A05-7524375DD302}"/>
              </a:ext>
            </a:extLst>
          </p:cNvPr>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r>
              <a:rPr lang="en-GB" sz="2400" b="1" dirty="0">
                <a:solidFill>
                  <a:srgbClr val="7030A0"/>
                </a:solidFill>
              </a:rPr>
              <a:t>Key Insights from the MTA for year </a:t>
            </a:r>
            <a:r>
              <a:rPr lang="en-US" sz="2400" b="1" dirty="0">
                <a:solidFill>
                  <a:srgbClr val="7030A0"/>
                </a:solidFill>
              </a:rPr>
              <a:t>2023</a:t>
            </a:r>
            <a:endParaRPr lang="en-GB" sz="2400" b="1" dirty="0">
              <a:solidFill>
                <a:srgbClr val="7030A0"/>
              </a:solidFill>
            </a:endParaRPr>
          </a:p>
        </p:txBody>
      </p:sp>
      <p:sp>
        <p:nvSpPr>
          <p:cNvPr id="128" name="Google Shape;128;p5">
            <a:hlinkClick r:id="rId3" action="ppaction://hlinksldjump"/>
            <a:extLst>
              <a:ext uri="{FF2B5EF4-FFF2-40B4-BE49-F238E27FC236}">
                <a16:creationId xmlns:a16="http://schemas.microsoft.com/office/drawing/2014/main" id="{FE73E6F0-6AB5-2336-D14E-DA2243D02068}"/>
              </a:ext>
            </a:extLst>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9" name="Google Shape;129;p5">
            <a:extLst>
              <a:ext uri="{FF2B5EF4-FFF2-40B4-BE49-F238E27FC236}">
                <a16:creationId xmlns:a16="http://schemas.microsoft.com/office/drawing/2014/main" id="{A1CA2149-7DEF-1B01-8FCF-1F4B2312117A}"/>
              </a:ext>
            </a:extLst>
          </p:cNvPr>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lvl="0">
              <a:lnSpc>
                <a:spcPct val="150000"/>
              </a:lnSpc>
            </a:pPr>
            <a:r>
              <a:rPr lang="en-US" dirty="0"/>
              <a:t>In 2023, all services showed a clear gradual improvement with the beginning of the decline in the spread of the COVID-19 virus. And ARR &amp; B&amp;T are achieving positive improvement after three years of loss.</a:t>
            </a:r>
            <a:endParaRPr sz="1800" b="1" i="0" u="none" strike="noStrike" cap="none" dirty="0">
              <a:solidFill>
                <a:schemeClr val="dk1"/>
              </a:solidFill>
              <a:latin typeface="Calibri"/>
              <a:ea typeface="Calibri"/>
              <a:cs typeface="Calibri"/>
              <a:sym typeface="Calibri"/>
            </a:endParaRPr>
          </a:p>
        </p:txBody>
      </p:sp>
      <p:pic>
        <p:nvPicPr>
          <p:cNvPr id="130" name="Google Shape;130;p5">
            <a:extLst>
              <a:ext uri="{FF2B5EF4-FFF2-40B4-BE49-F238E27FC236}">
                <a16:creationId xmlns:a16="http://schemas.microsoft.com/office/drawing/2014/main" id="{0F60454A-BBC5-AF35-F091-D136C0BEC1A0}"/>
              </a:ext>
            </a:extLst>
          </p:cNvPr>
          <p:cNvPicPr preferRelativeResize="0"/>
          <p:nvPr/>
        </p:nvPicPr>
        <p:blipFill rotWithShape="1">
          <a:blip r:embed="rId4">
            <a:alphaModFix/>
          </a:blip>
          <a:srcRect/>
          <a:stretch/>
        </p:blipFill>
        <p:spPr>
          <a:xfrm>
            <a:off x="250372" y="5714999"/>
            <a:ext cx="1215571" cy="1088193"/>
          </a:xfrm>
          <a:prstGeom prst="rect">
            <a:avLst/>
          </a:prstGeom>
          <a:noFill/>
          <a:ln>
            <a:noFill/>
          </a:ln>
        </p:spPr>
      </p:pic>
      <p:grpSp>
        <p:nvGrpSpPr>
          <p:cNvPr id="7" name="Group 6">
            <a:extLst>
              <a:ext uri="{FF2B5EF4-FFF2-40B4-BE49-F238E27FC236}">
                <a16:creationId xmlns:a16="http://schemas.microsoft.com/office/drawing/2014/main" id="{2118E6E9-A38F-1602-7638-474BBCE3CEC1}"/>
              </a:ext>
            </a:extLst>
          </p:cNvPr>
          <p:cNvGrpSpPr/>
          <p:nvPr/>
        </p:nvGrpSpPr>
        <p:grpSpPr>
          <a:xfrm>
            <a:off x="2367834" y="2813164"/>
            <a:ext cx="8145105" cy="2901835"/>
            <a:chOff x="2367834" y="2813164"/>
            <a:chExt cx="8145105" cy="2901835"/>
          </a:xfrm>
        </p:grpSpPr>
        <p:pic>
          <p:nvPicPr>
            <p:cNvPr id="2" name="Picture 1">
              <a:extLst>
                <a:ext uri="{FF2B5EF4-FFF2-40B4-BE49-F238E27FC236}">
                  <a16:creationId xmlns:a16="http://schemas.microsoft.com/office/drawing/2014/main" id="{6D8B09EC-7170-6C5E-35EA-F7F6613D5C66}"/>
                </a:ext>
              </a:extLst>
            </p:cNvPr>
            <p:cNvPicPr>
              <a:picLocks noChangeAspect="1"/>
            </p:cNvPicPr>
            <p:nvPr/>
          </p:nvPicPr>
          <p:blipFill>
            <a:blip r:embed="rId5"/>
            <a:srcRect l="1892" t="7515"/>
            <a:stretch/>
          </p:blipFill>
          <p:spPr>
            <a:xfrm>
              <a:off x="2367834" y="2813164"/>
              <a:ext cx="4072552" cy="2901835"/>
            </a:xfrm>
            <a:prstGeom prst="roundRect">
              <a:avLst>
                <a:gd name="adj" fmla="val 16667"/>
              </a:avLst>
            </a:prstGeom>
            <a:ln>
              <a:noFill/>
            </a:ln>
            <a:effectLst>
              <a:outerShdw blurRad="50800" dist="38100" dir="2700000" algn="t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FD724650-9211-AB32-6805-16EA954C06D4}"/>
                </a:ext>
              </a:extLst>
            </p:cNvPr>
            <p:cNvPicPr>
              <a:picLocks noChangeAspect="1"/>
            </p:cNvPicPr>
            <p:nvPr/>
          </p:nvPicPr>
          <p:blipFill>
            <a:blip r:embed="rId6"/>
            <a:stretch>
              <a:fillRect/>
            </a:stretch>
          </p:blipFill>
          <p:spPr>
            <a:xfrm>
              <a:off x="6580414" y="2813164"/>
              <a:ext cx="3932525" cy="2901835"/>
            </a:xfrm>
            <a:prstGeom prst="roundRect">
              <a:avLst>
                <a:gd name="adj" fmla="val 16667"/>
              </a:avLst>
            </a:prstGeom>
            <a:ln>
              <a:noFill/>
            </a:ln>
            <a:effectLst>
              <a:outerShdw blurRad="50800" dist="38100" dir="2700000" algn="t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grpSp>
    </p:spTree>
    <p:extLst>
      <p:ext uri="{BB962C8B-B14F-4D97-AF65-F5344CB8AC3E}">
        <p14:creationId xmlns:p14="http://schemas.microsoft.com/office/powerpoint/2010/main" val="28450569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126">
          <a:extLst>
            <a:ext uri="{FF2B5EF4-FFF2-40B4-BE49-F238E27FC236}">
              <a16:creationId xmlns:a16="http://schemas.microsoft.com/office/drawing/2014/main" id="{A4DD35CF-ACE4-5202-C239-DBDFCCE559CA}"/>
            </a:ext>
          </a:extLst>
        </p:cNvPr>
        <p:cNvGrpSpPr/>
        <p:nvPr/>
      </p:nvGrpSpPr>
      <p:grpSpPr>
        <a:xfrm>
          <a:off x="0" y="0"/>
          <a:ext cx="0" cy="0"/>
          <a:chOff x="0" y="0"/>
          <a:chExt cx="0" cy="0"/>
        </a:xfrm>
      </p:grpSpPr>
      <p:sp>
        <p:nvSpPr>
          <p:cNvPr id="127" name="Google Shape;127;p5">
            <a:extLst>
              <a:ext uri="{FF2B5EF4-FFF2-40B4-BE49-F238E27FC236}">
                <a16:creationId xmlns:a16="http://schemas.microsoft.com/office/drawing/2014/main" id="{EF10D5B7-867A-2AA0-DA4D-F43D329CFCAD}"/>
              </a:ext>
            </a:extLst>
          </p:cNvPr>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r>
              <a:rPr lang="en-GB" sz="2400" b="1" dirty="0">
                <a:solidFill>
                  <a:srgbClr val="7030A0"/>
                </a:solidFill>
              </a:rPr>
              <a:t>Key Insights from the MTA for year </a:t>
            </a:r>
            <a:r>
              <a:rPr lang="en-US" sz="2400" b="1" dirty="0">
                <a:solidFill>
                  <a:srgbClr val="7030A0"/>
                </a:solidFill>
              </a:rPr>
              <a:t>2024</a:t>
            </a:r>
            <a:endParaRPr lang="en-GB" sz="2400" b="1" dirty="0">
              <a:solidFill>
                <a:srgbClr val="7030A0"/>
              </a:solidFill>
            </a:endParaRPr>
          </a:p>
        </p:txBody>
      </p:sp>
      <p:sp>
        <p:nvSpPr>
          <p:cNvPr id="128" name="Google Shape;128;p5">
            <a:hlinkClick r:id="rId3" action="ppaction://hlinksldjump"/>
            <a:extLst>
              <a:ext uri="{FF2B5EF4-FFF2-40B4-BE49-F238E27FC236}">
                <a16:creationId xmlns:a16="http://schemas.microsoft.com/office/drawing/2014/main" id="{6D8D4BFC-A1B6-30E9-6BC1-221AEE685AB2}"/>
              </a:ext>
            </a:extLst>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9" name="Google Shape;129;p5">
            <a:extLst>
              <a:ext uri="{FF2B5EF4-FFF2-40B4-BE49-F238E27FC236}">
                <a16:creationId xmlns:a16="http://schemas.microsoft.com/office/drawing/2014/main" id="{F4A58AF6-9C4C-F89A-4F51-074C7022A38A}"/>
              </a:ext>
            </a:extLst>
          </p:cNvPr>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lvl="0">
              <a:lnSpc>
                <a:spcPct val="150000"/>
              </a:lnSpc>
            </a:pPr>
            <a:r>
              <a:rPr lang="en-US" dirty="0"/>
              <a:t>In 2024, all services showed a slight positive improvement. But Buses &amp; B&amp;T slightly decreased in improvement</a:t>
            </a:r>
            <a:endParaRPr sz="1800" b="1" i="0" u="none" strike="noStrike" cap="none" dirty="0">
              <a:solidFill>
                <a:schemeClr val="dk1"/>
              </a:solidFill>
              <a:latin typeface="Calibri"/>
              <a:ea typeface="Calibri"/>
              <a:cs typeface="Calibri"/>
              <a:sym typeface="Calibri"/>
            </a:endParaRPr>
          </a:p>
        </p:txBody>
      </p:sp>
      <p:pic>
        <p:nvPicPr>
          <p:cNvPr id="130" name="Google Shape;130;p5">
            <a:extLst>
              <a:ext uri="{FF2B5EF4-FFF2-40B4-BE49-F238E27FC236}">
                <a16:creationId xmlns:a16="http://schemas.microsoft.com/office/drawing/2014/main" id="{2A77B433-97BB-48EA-3CCB-BE00CA583288}"/>
              </a:ext>
            </a:extLst>
          </p:cNvPr>
          <p:cNvPicPr preferRelativeResize="0"/>
          <p:nvPr/>
        </p:nvPicPr>
        <p:blipFill rotWithShape="1">
          <a:blip r:embed="rId4">
            <a:alphaModFix/>
          </a:blip>
          <a:srcRect/>
          <a:stretch/>
        </p:blipFill>
        <p:spPr>
          <a:xfrm>
            <a:off x="250372" y="5714999"/>
            <a:ext cx="1215571" cy="1088193"/>
          </a:xfrm>
          <a:prstGeom prst="rect">
            <a:avLst/>
          </a:prstGeom>
          <a:noFill/>
          <a:ln>
            <a:noFill/>
          </a:ln>
        </p:spPr>
      </p:pic>
      <p:grpSp>
        <p:nvGrpSpPr>
          <p:cNvPr id="7" name="Group 6">
            <a:extLst>
              <a:ext uri="{FF2B5EF4-FFF2-40B4-BE49-F238E27FC236}">
                <a16:creationId xmlns:a16="http://schemas.microsoft.com/office/drawing/2014/main" id="{C32100A0-8DC6-6C4B-41AE-11BB19AD3962}"/>
              </a:ext>
            </a:extLst>
          </p:cNvPr>
          <p:cNvGrpSpPr/>
          <p:nvPr/>
        </p:nvGrpSpPr>
        <p:grpSpPr>
          <a:xfrm>
            <a:off x="2163475" y="2813164"/>
            <a:ext cx="8055515" cy="2901835"/>
            <a:chOff x="2163475" y="2813164"/>
            <a:chExt cx="8055515" cy="2901835"/>
          </a:xfrm>
        </p:grpSpPr>
        <p:pic>
          <p:nvPicPr>
            <p:cNvPr id="2" name="Picture 1">
              <a:extLst>
                <a:ext uri="{FF2B5EF4-FFF2-40B4-BE49-F238E27FC236}">
                  <a16:creationId xmlns:a16="http://schemas.microsoft.com/office/drawing/2014/main" id="{D72B5B2C-1455-D726-222C-0C29B7CAD448}"/>
                </a:ext>
              </a:extLst>
            </p:cNvPr>
            <p:cNvPicPr>
              <a:picLocks noChangeAspect="1"/>
            </p:cNvPicPr>
            <p:nvPr/>
          </p:nvPicPr>
          <p:blipFill>
            <a:blip r:embed="rId5"/>
            <a:stretch>
              <a:fillRect/>
            </a:stretch>
          </p:blipFill>
          <p:spPr>
            <a:xfrm>
              <a:off x="2163475" y="2813164"/>
              <a:ext cx="3932525" cy="2901835"/>
            </a:xfrm>
            <a:prstGeom prst="roundRect">
              <a:avLst>
                <a:gd name="adj" fmla="val 16667"/>
              </a:avLst>
            </a:prstGeom>
            <a:ln>
              <a:noFill/>
            </a:ln>
            <a:effectLst>
              <a:outerShdw blurRad="50800" dist="38100" dir="2700000" algn="t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 name="Picture 5">
              <a:extLst>
                <a:ext uri="{FF2B5EF4-FFF2-40B4-BE49-F238E27FC236}">
                  <a16:creationId xmlns:a16="http://schemas.microsoft.com/office/drawing/2014/main" id="{B1D30B20-B025-2403-F226-DC217ED52840}"/>
                </a:ext>
              </a:extLst>
            </p:cNvPr>
            <p:cNvPicPr>
              <a:picLocks noChangeAspect="1"/>
            </p:cNvPicPr>
            <p:nvPr/>
          </p:nvPicPr>
          <p:blipFill>
            <a:blip r:embed="rId6"/>
            <a:stretch>
              <a:fillRect/>
            </a:stretch>
          </p:blipFill>
          <p:spPr>
            <a:xfrm>
              <a:off x="6286465" y="2813164"/>
              <a:ext cx="3932525" cy="2842402"/>
            </a:xfrm>
            <a:prstGeom prst="roundRect">
              <a:avLst>
                <a:gd name="adj" fmla="val 16667"/>
              </a:avLst>
            </a:prstGeom>
            <a:ln>
              <a:noFill/>
            </a:ln>
            <a:effectLst>
              <a:outerShdw blurRad="50800" dist="38100" dir="2700000" algn="tl" rotWithShape="0">
                <a:prstClr val="black">
                  <a:alpha val="40000"/>
                </a:prstClr>
              </a:outerShdw>
            </a:effectLst>
            <a:scene3d>
              <a:camera prst="orthographicFront"/>
              <a:lightRig rig="contrasting" dir="t">
                <a:rot lat="0" lon="0" rev="4200000"/>
              </a:lightRig>
            </a:scene3d>
            <a:sp3d prstMaterial="plastic">
              <a:bevelT w="381000" h="114300" prst="relaxedInset"/>
              <a:contourClr>
                <a:srgbClr val="969696"/>
              </a:contourClr>
            </a:sp3d>
          </p:spPr>
        </p:pic>
      </p:grpSp>
    </p:spTree>
    <p:extLst>
      <p:ext uri="{BB962C8B-B14F-4D97-AF65-F5344CB8AC3E}">
        <p14:creationId xmlns:p14="http://schemas.microsoft.com/office/powerpoint/2010/main" val="189002438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110"/>
        <p:cNvGrpSpPr/>
        <p:nvPr/>
      </p:nvGrpSpPr>
      <p:grpSpPr>
        <a:xfrm>
          <a:off x="0" y="0"/>
          <a:ext cx="0" cy="0"/>
          <a:chOff x="0" y="0"/>
          <a:chExt cx="0" cy="0"/>
        </a:xfrm>
      </p:grpSpPr>
      <p:sp>
        <p:nvSpPr>
          <p:cNvPr id="111" name="Google Shape;111;p3"/>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R="0" lvl="0" algn="ctr" rtl="0">
              <a:spcBef>
                <a:spcPts val="0"/>
              </a:spcBef>
              <a:spcAft>
                <a:spcPts val="0"/>
              </a:spcAft>
              <a:buClr>
                <a:srgbClr val="7030A0"/>
              </a:buClr>
              <a:buSzPts val="2400"/>
            </a:pPr>
            <a:r>
              <a:rPr lang="en-US" sz="3200" b="0" i="0" u="none" strike="noStrike" cap="none">
                <a:solidFill>
                  <a:srgbClr val="7030A0"/>
                </a:solidFill>
                <a:latin typeface="Calibri"/>
                <a:ea typeface="Calibri"/>
                <a:cs typeface="Calibri"/>
                <a:sym typeface="Calibri"/>
              </a:rPr>
              <a:t>Thanks </a:t>
            </a:r>
            <a:endParaRPr sz="3200" b="0" i="0" u="none" strike="noStrike" cap="none">
              <a:solidFill>
                <a:srgbClr val="7030A0"/>
              </a:solidFill>
              <a:latin typeface="Calibri"/>
              <a:ea typeface="Calibri"/>
              <a:cs typeface="Calibri"/>
              <a:sym typeface="Calibri"/>
            </a:endParaRPr>
          </a:p>
        </p:txBody>
      </p:sp>
      <p:sp>
        <p:nvSpPr>
          <p:cNvPr id="112" name="Google Shape;112;p3">
            <a:hlinkClick r:id="rId3"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3" name="Google Shape;113;p3"/>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a:p>
        </p:txBody>
      </p:sp>
      <p:sp>
        <p:nvSpPr>
          <p:cNvPr id="2" name="Rectangle 1"/>
          <p:cNvSpPr/>
          <p:nvPr/>
        </p:nvSpPr>
        <p:spPr>
          <a:xfrm>
            <a:off x="2067951" y="1547446"/>
            <a:ext cx="8566581" cy="4339650"/>
          </a:xfrm>
          <a:prstGeom prst="rect">
            <a:avLst/>
          </a:prstGeom>
        </p:spPr>
        <p:txBody>
          <a:bodyPr wrap="square">
            <a:spAutoFit/>
          </a:bodyPr>
          <a:lstStyle/>
          <a:p>
            <a:pPr algn="just">
              <a:lnSpc>
                <a:spcPct val="150000"/>
              </a:lnSpc>
            </a:pPr>
            <a:r>
              <a:rPr lang="en-GB" sz="2000"/>
              <a:t>We would like to express our sincere gratitude to </a:t>
            </a:r>
            <a:r>
              <a:rPr lang="en-GB" sz="2400" b="1" u="sng"/>
              <a:t>DEPI</a:t>
            </a:r>
            <a:r>
              <a:rPr lang="en-GB" sz="2000"/>
              <a:t> for managing and presenting these valuable courses, providing us with an excellent learning experience.</a:t>
            </a:r>
          </a:p>
          <a:p>
            <a:pPr algn="just">
              <a:lnSpc>
                <a:spcPct val="150000"/>
              </a:lnSpc>
            </a:pPr>
            <a:r>
              <a:rPr lang="en-GB" sz="2000"/>
              <a:t> A special thanks to </a:t>
            </a:r>
            <a:r>
              <a:rPr lang="en-GB" sz="2000" b="1"/>
              <a:t>CLS</a:t>
            </a:r>
            <a:r>
              <a:rPr lang="en-GB" sz="2000"/>
              <a:t> for their support in </a:t>
            </a:r>
            <a:r>
              <a:rPr lang="en-GB" sz="1800"/>
              <a:t>providing</a:t>
            </a:r>
            <a:r>
              <a:rPr lang="en-GB" sz="2000"/>
              <a:t> skilled instructors who have guided us throughout the training. </a:t>
            </a:r>
          </a:p>
          <a:p>
            <a:pPr algn="just">
              <a:lnSpc>
                <a:spcPct val="150000"/>
              </a:lnSpc>
            </a:pPr>
            <a:r>
              <a:rPr lang="en-GB" sz="2000"/>
              <a:t>Most importantly, We extend our deepest appreciation to </a:t>
            </a:r>
            <a:r>
              <a:rPr lang="en-GB" sz="2000" b="1"/>
              <a:t>Instructor Wael Gomaa</a:t>
            </a:r>
            <a:r>
              <a:rPr lang="en-GB" sz="2000"/>
              <a:t> for his dedication, expertise, and insightful teaching, which have significantly enriched our knowledge. Your efforts are truly appreciated, and we are grateful for this opportunity to learn and grow. Thank you!</a:t>
            </a:r>
          </a:p>
        </p:txBody>
      </p:sp>
      <p:pic>
        <p:nvPicPr>
          <p:cNvPr id="3" name="Picture 2">
            <a:extLst>
              <a:ext uri="{FF2B5EF4-FFF2-40B4-BE49-F238E27FC236}">
                <a16:creationId xmlns:a16="http://schemas.microsoft.com/office/drawing/2014/main" id="{36EA4464-B9B3-0D16-78F6-FE980D762F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372" y="5714999"/>
            <a:ext cx="1215571" cy="1088193"/>
          </a:xfrm>
          <a:prstGeom prst="rect">
            <a:avLst/>
          </a:prstGeom>
        </p:spPr>
      </p:pic>
    </p:spTree>
    <p:extLst>
      <p:ext uri="{BB962C8B-B14F-4D97-AF65-F5344CB8AC3E}">
        <p14:creationId xmlns:p14="http://schemas.microsoft.com/office/powerpoint/2010/main" val="290719429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EF5CAE-FFDE-B9F9-385B-A67B4FEA78CC}"/>
              </a:ext>
            </a:extLst>
          </p:cNvPr>
          <p:cNvSpPr txBox="1"/>
          <p:nvPr/>
        </p:nvSpPr>
        <p:spPr>
          <a:xfrm>
            <a:off x="3046810" y="3244334"/>
            <a:ext cx="6093618" cy="707886"/>
          </a:xfrm>
          <a:prstGeom prst="rect">
            <a:avLst/>
          </a:prstGeom>
          <a:noFill/>
        </p:spPr>
        <p:txBody>
          <a:bodyPr wrap="square">
            <a:spAutoFit/>
          </a:bodyPr>
          <a:lstStyle/>
          <a:p>
            <a:pPr algn="ctr"/>
            <a:r>
              <a:rPr lang="en-US" sz="4000" b="1" dirty="0">
                <a:solidFill>
                  <a:schemeClr val="tx1">
                    <a:lumMod val="75000"/>
                    <a:lumOff val="25000"/>
                  </a:schemeClr>
                </a:solidFill>
                <a:cs typeface="GE SS Text Light" panose="020A0503020102020204"/>
              </a:rPr>
              <a:t>Thank You</a:t>
            </a:r>
          </a:p>
        </p:txBody>
      </p:sp>
      <p:pic>
        <p:nvPicPr>
          <p:cNvPr id="2" name="Picture 1">
            <a:extLst>
              <a:ext uri="{FF2B5EF4-FFF2-40B4-BE49-F238E27FC236}">
                <a16:creationId xmlns:a16="http://schemas.microsoft.com/office/drawing/2014/main" id="{82CBC425-C6A9-15B4-BE91-390E773BF8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9095" y="2009273"/>
            <a:ext cx="2117558" cy="1088193"/>
          </a:xfrm>
          <a:prstGeom prst="rect">
            <a:avLst/>
          </a:prstGeom>
        </p:spPr>
      </p:pic>
    </p:spTree>
    <p:extLst>
      <p:ext uri="{BB962C8B-B14F-4D97-AF65-F5344CB8AC3E}">
        <p14:creationId xmlns:p14="http://schemas.microsoft.com/office/powerpoint/2010/main" val="37213448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CBEDBBE6-4C5C-18EE-D773-7F0C5490AA02}"/>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B74DD7A-B3C9-BA41-2D04-A1E059B483F6}"/>
              </a:ext>
            </a:extLst>
          </p:cNvPr>
          <p:cNvSpPr/>
          <p:nvPr/>
        </p:nvSpPr>
        <p:spPr>
          <a:xfrm>
            <a:off x="508000" y="364063"/>
            <a:ext cx="10825102"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hlinkClick r:id="rId2" action="ppaction://hlinksldjump">
                  <a:extLst>
                    <a:ext uri="{A12FA001-AC4F-418D-AE19-62706E023703}">
                      <ahyp:hlinkClr xmlns:ahyp="http://schemas.microsoft.com/office/drawing/2018/hyperlinkcolor" val="tx"/>
                    </a:ext>
                  </a:extLst>
                </a:hlinkClick>
              </a:rPr>
              <a:t>Introduction</a:t>
            </a:r>
            <a:endPar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endParaRPr>
          </a:p>
        </p:txBody>
      </p:sp>
      <p:sp>
        <p:nvSpPr>
          <p:cNvPr id="3" name="Arrow: Up 2">
            <a:hlinkClick r:id="rId3" action="ppaction://hlinksldjump"/>
            <a:extLst>
              <a:ext uri="{FF2B5EF4-FFF2-40B4-BE49-F238E27FC236}">
                <a16:creationId xmlns:a16="http://schemas.microsoft.com/office/drawing/2014/main" id="{53E4A0C2-9537-D3A2-86C4-D6F9E188FFE2}"/>
              </a:ext>
            </a:extLst>
          </p:cNvPr>
          <p:cNvSpPr/>
          <p:nvPr/>
        </p:nvSpPr>
        <p:spPr>
          <a:xfrm>
            <a:off x="10634532" y="434894"/>
            <a:ext cx="301326" cy="505451"/>
          </a:xfrm>
          <a:prstGeom prst="upArrow">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02CCE02-21E8-0D3F-FD02-05E3821F5491}"/>
              </a:ext>
            </a:extLst>
          </p:cNvPr>
          <p:cNvSpPr/>
          <p:nvPr/>
        </p:nvSpPr>
        <p:spPr>
          <a:xfrm>
            <a:off x="1944914" y="1202434"/>
            <a:ext cx="8990944" cy="503623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R="0" lvl="0">
              <a:lnSpc>
                <a:spcPct val="150000"/>
              </a:lnSpc>
              <a:spcAft>
                <a:spcPts val="800"/>
              </a:spcAft>
            </a:pPr>
            <a:endParaRPr lang="ar-EG"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endParaRPr>
          </a:p>
        </p:txBody>
      </p:sp>
      <p:pic>
        <p:nvPicPr>
          <p:cNvPr id="8" name="Picture 7">
            <a:extLst>
              <a:ext uri="{FF2B5EF4-FFF2-40B4-BE49-F238E27FC236}">
                <a16:creationId xmlns:a16="http://schemas.microsoft.com/office/drawing/2014/main" id="{7BEF067E-C145-229B-18FD-3B0B0557A9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372" y="5714999"/>
            <a:ext cx="1215571" cy="1088193"/>
          </a:xfrm>
          <a:prstGeom prst="rect">
            <a:avLst/>
          </a:prstGeom>
        </p:spPr>
      </p:pic>
      <p:sp>
        <p:nvSpPr>
          <p:cNvPr id="2" name="Google Shape;189;p29">
            <a:extLst>
              <a:ext uri="{FF2B5EF4-FFF2-40B4-BE49-F238E27FC236}">
                <a16:creationId xmlns:a16="http://schemas.microsoft.com/office/drawing/2014/main" id="{F7E87499-D3CC-54F9-2B6A-A9287CF00745}"/>
              </a:ext>
            </a:extLst>
          </p:cNvPr>
          <p:cNvSpPr txBox="1">
            <a:spLocks noGrp="1"/>
          </p:cNvSpPr>
          <p:nvPr/>
        </p:nvSpPr>
        <p:spPr>
          <a:xfrm>
            <a:off x="2235200" y="1792049"/>
            <a:ext cx="8399331" cy="4158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Nunito Light"/>
              <a:buChar char="●"/>
              <a:defRPr sz="1100" b="0" i="0" u="none" strike="noStrike" cap="none">
                <a:solidFill>
                  <a:schemeClr val="dk1"/>
                </a:solidFill>
                <a:latin typeface="Fira Sans"/>
                <a:ea typeface="Fira Sans"/>
                <a:cs typeface="Fira Sans"/>
                <a:sym typeface="Fira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Fira Sans"/>
                <a:ea typeface="Fira Sans"/>
                <a:cs typeface="Fira Sans"/>
                <a:sym typeface="Fira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dk1"/>
                </a:solidFill>
                <a:latin typeface="Fira Sans"/>
                <a:ea typeface="Fira Sans"/>
                <a:cs typeface="Fira Sans"/>
                <a:sym typeface="Fira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dk1"/>
                </a:solidFill>
                <a:latin typeface="Fira Sans"/>
                <a:ea typeface="Fira Sans"/>
                <a:cs typeface="Fira Sans"/>
                <a:sym typeface="Fira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dk1"/>
                </a:solidFill>
                <a:latin typeface="Fira Sans"/>
                <a:ea typeface="Fira Sans"/>
                <a:cs typeface="Fira Sans"/>
                <a:sym typeface="Fira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dk1"/>
                </a:solidFill>
                <a:latin typeface="Fira Sans"/>
                <a:ea typeface="Fira Sans"/>
                <a:cs typeface="Fira Sans"/>
                <a:sym typeface="Fira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dk1"/>
                </a:solidFill>
                <a:latin typeface="Fira Sans"/>
                <a:ea typeface="Fira Sans"/>
                <a:cs typeface="Fira Sans"/>
                <a:sym typeface="Fira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dk1"/>
                </a:solidFill>
                <a:latin typeface="Fira Sans"/>
                <a:ea typeface="Fira Sans"/>
                <a:cs typeface="Fira Sans"/>
                <a:sym typeface="Fira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dk1"/>
                </a:solidFill>
                <a:latin typeface="Fira Sans"/>
                <a:ea typeface="Fira Sans"/>
                <a:cs typeface="Fira Sans"/>
                <a:sym typeface="Fira Sans"/>
              </a:defRPr>
            </a:lvl9p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Metropolitan Transportation Authority (MTA) is the largest transit network in North America.</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serves 12 counties in southeastern New York and 2 in Connecticut. Includes subway, bus, commuter rail, paratransit, and bridges/tunnels.</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44888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Shape 118"/>
        <p:cNvGrpSpPr/>
        <p:nvPr/>
      </p:nvGrpSpPr>
      <p:grpSpPr>
        <a:xfrm>
          <a:off x="0" y="0"/>
          <a:ext cx="0" cy="0"/>
          <a:chOff x="0" y="0"/>
          <a:chExt cx="0" cy="0"/>
        </a:xfrm>
      </p:grpSpPr>
      <p:sp>
        <p:nvSpPr>
          <p:cNvPr id="119" name="Google Shape;119;p4"/>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lvl="0" indent="-457200">
              <a:buClr>
                <a:srgbClr val="7030A0"/>
              </a:buClr>
              <a:buSzPts val="2400"/>
              <a:buFont typeface="Noto Sans Symbols"/>
              <a:buChar char="▪"/>
            </a:pPr>
            <a:r>
              <a:rPr lang="en-US" alt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rPr>
              <a:t>Project</a:t>
            </a:r>
            <a:r>
              <a:rPr lang="en-US" altLang="en-US" sz="2400" b="1" dirty="0">
                <a:solidFill>
                  <a:srgbClr val="7030A0"/>
                </a:solidFill>
                <a:latin typeface="Arial" panose="020B0604020202020204" pitchFamily="34" charset="0"/>
              </a:rPr>
              <a:t> </a:t>
            </a:r>
            <a:r>
              <a:rPr lang="en-US" alt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rPr>
              <a:t>Objective</a:t>
            </a:r>
            <a:endParaRPr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Calibri"/>
            </a:endParaRPr>
          </a:p>
        </p:txBody>
      </p:sp>
      <p:sp>
        <p:nvSpPr>
          <p:cNvPr id="120" name="Google Shape;120;p4">
            <a:hlinkClick r:id="rId3"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1" name="Google Shape;121;p4"/>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22" name="Google Shape;122;p4"/>
          <p:cNvPicPr preferRelativeResize="0"/>
          <p:nvPr/>
        </p:nvPicPr>
        <p:blipFill rotWithShape="1">
          <a:blip r:embed="rId4">
            <a:alphaModFix/>
          </a:blip>
          <a:srcRect/>
          <a:stretch/>
        </p:blipFill>
        <p:spPr>
          <a:xfrm>
            <a:off x="250372" y="5714999"/>
            <a:ext cx="1215571" cy="1088193"/>
          </a:xfrm>
          <a:prstGeom prst="rect">
            <a:avLst/>
          </a:prstGeom>
          <a:noFill/>
          <a:ln>
            <a:noFill/>
          </a:ln>
        </p:spPr>
      </p:pic>
      <p:sp>
        <p:nvSpPr>
          <p:cNvPr id="6" name="Google Shape;189;p29">
            <a:extLst>
              <a:ext uri="{FF2B5EF4-FFF2-40B4-BE49-F238E27FC236}">
                <a16:creationId xmlns:a16="http://schemas.microsoft.com/office/drawing/2014/main" id="{3658BCE1-D60A-EC7D-27DD-EA9FDBBD2395}"/>
              </a:ext>
            </a:extLst>
          </p:cNvPr>
          <p:cNvSpPr txBox="1">
            <a:spLocks noGrp="1"/>
          </p:cNvSpPr>
          <p:nvPr/>
        </p:nvSpPr>
        <p:spPr>
          <a:xfrm>
            <a:off x="2235200" y="1792049"/>
            <a:ext cx="8399331" cy="4158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Nunito Light"/>
              <a:buChar char="●"/>
              <a:defRPr sz="1100" b="0" i="0" u="none" strike="noStrike" cap="none">
                <a:solidFill>
                  <a:schemeClr val="dk1"/>
                </a:solidFill>
                <a:latin typeface="Fira Sans"/>
                <a:ea typeface="Fira Sans"/>
                <a:cs typeface="Fira Sans"/>
                <a:sym typeface="Fira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Fira Sans"/>
                <a:ea typeface="Fira Sans"/>
                <a:cs typeface="Fira Sans"/>
                <a:sym typeface="Fira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dk1"/>
                </a:solidFill>
                <a:latin typeface="Fira Sans"/>
                <a:ea typeface="Fira Sans"/>
                <a:cs typeface="Fira Sans"/>
                <a:sym typeface="Fira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dk1"/>
                </a:solidFill>
                <a:latin typeface="Fira Sans"/>
                <a:ea typeface="Fira Sans"/>
                <a:cs typeface="Fira Sans"/>
                <a:sym typeface="Fira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dk1"/>
                </a:solidFill>
                <a:latin typeface="Fira Sans"/>
                <a:ea typeface="Fira Sans"/>
                <a:cs typeface="Fira Sans"/>
                <a:sym typeface="Fira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dk1"/>
                </a:solidFill>
                <a:latin typeface="Fira Sans"/>
                <a:ea typeface="Fira Sans"/>
                <a:cs typeface="Fira Sans"/>
                <a:sym typeface="Fira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dk1"/>
                </a:solidFill>
                <a:latin typeface="Fira Sans"/>
                <a:ea typeface="Fira Sans"/>
                <a:cs typeface="Fira Sans"/>
                <a:sym typeface="Fira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dk1"/>
                </a:solidFill>
                <a:latin typeface="Fira Sans"/>
                <a:ea typeface="Fira Sans"/>
                <a:cs typeface="Fira Sans"/>
                <a:sym typeface="Fira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dk1"/>
                </a:solidFill>
                <a:latin typeface="Fira Sans"/>
                <a:ea typeface="Fira Sans"/>
                <a:cs typeface="Fira Sans"/>
                <a:sym typeface="Fira Sans"/>
              </a:defRPr>
            </a:lvl9pPr>
          </a:lstStyle>
          <a:p>
            <a:pPr marL="0" indent="0" algn="just" eaLnBrk="0" fontAlgn="base" hangingPunct="0">
              <a:lnSpc>
                <a:spcPct val="250000"/>
              </a:lnSpc>
              <a:spcBef>
                <a:spcPct val="0"/>
              </a:spcBef>
              <a:spcAft>
                <a:spcPct val="0"/>
              </a:spcAft>
              <a:buClrTx/>
              <a:buSzTx/>
              <a:buFontTx/>
              <a:buChar char="•"/>
            </a:pPr>
            <a:r>
              <a:rPr lang="en-US" altLang="en-US" sz="2400">
                <a:solidFill>
                  <a:schemeClr val="tx1"/>
                </a:solidFill>
                <a:latin typeface="Arial" panose="020B0604020202020204" pitchFamily="34" charset="0"/>
              </a:rPr>
              <a:t> Analyze MTA ridership trends pre- and post-pandemic.</a:t>
            </a:r>
          </a:p>
          <a:p>
            <a:pPr marL="0" indent="0" algn="just" eaLnBrk="0" fontAlgn="base" hangingPunct="0">
              <a:lnSpc>
                <a:spcPct val="250000"/>
              </a:lnSpc>
              <a:spcBef>
                <a:spcPct val="0"/>
              </a:spcBef>
              <a:spcAft>
                <a:spcPct val="0"/>
              </a:spcAft>
              <a:buClrTx/>
              <a:buSzTx/>
              <a:buFontTx/>
              <a:buChar char="•"/>
            </a:pPr>
            <a:r>
              <a:rPr lang="en-US" altLang="en-US" sz="2400">
                <a:solidFill>
                  <a:schemeClr val="tx1"/>
                </a:solidFill>
                <a:latin typeface="Arial" panose="020B0604020202020204" pitchFamily="34" charset="0"/>
              </a:rPr>
              <a:t> Identify recovery patterns and peak ridership times.</a:t>
            </a:r>
          </a:p>
          <a:p>
            <a:pPr marL="0" indent="0" algn="just" eaLnBrk="0" fontAlgn="base" hangingPunct="0">
              <a:lnSpc>
                <a:spcPct val="250000"/>
              </a:lnSpc>
              <a:spcBef>
                <a:spcPct val="0"/>
              </a:spcBef>
              <a:spcAft>
                <a:spcPct val="0"/>
              </a:spcAft>
              <a:buClrTx/>
              <a:buSzTx/>
              <a:buFontTx/>
              <a:buChar char="•"/>
            </a:pPr>
            <a:r>
              <a:rPr lang="en-US" altLang="en-US" sz="2400">
                <a:solidFill>
                  <a:schemeClr val="tx1"/>
                </a:solidFill>
                <a:latin typeface="Arial" panose="020B0604020202020204" pitchFamily="34" charset="0"/>
              </a:rPr>
              <a:t> Provide insights for future transportation planning.</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5"/>
          <a:stretch>
            <a:fillRect/>
          </a:stretch>
        </p:blipFill>
        <p:spPr>
          <a:xfrm>
            <a:off x="9069070" y="4240916"/>
            <a:ext cx="2264032" cy="2264032"/>
          </a:xfrm>
          <a:prstGeom prst="ellipse">
            <a:avLst/>
          </a:prstGeom>
          <a:ln>
            <a:noFill/>
          </a:ln>
          <a:effectLst>
            <a:softEdge rad="112500"/>
          </a:effectLst>
        </p:spPr>
      </p:pic>
    </p:spTree>
    <p:extLst>
      <p:ext uri="{BB962C8B-B14F-4D97-AF65-F5344CB8AC3E}">
        <p14:creationId xmlns:p14="http://schemas.microsoft.com/office/powerpoint/2010/main" val="19392455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67A0AA39-9D27-C2A3-9DDE-4BD99F6E9189}"/>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2331A12C-FC9C-8A83-D7AF-8084CD5280D7}"/>
              </a:ext>
            </a:extLst>
          </p:cNvPr>
          <p:cNvSpPr/>
          <p:nvPr/>
        </p:nvSpPr>
        <p:spPr>
          <a:xfrm>
            <a:off x="508000" y="364063"/>
            <a:ext cx="10825102"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hlinkClick r:id="rId2" action="ppaction://hlinksldjump">
                  <a:extLst>
                    <a:ext uri="{A12FA001-AC4F-418D-AE19-62706E023703}">
                      <ahyp:hlinkClr xmlns:ahyp="http://schemas.microsoft.com/office/drawing/2018/hyperlinkcolor" val="tx"/>
                    </a:ext>
                  </a:extLst>
                </a:hlinkClick>
              </a:rPr>
              <a:t>Dataset</a:t>
            </a:r>
            <a:r>
              <a:rPr lang="en-US" sz="20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hlinkClick r:id="rId2" action="ppaction://hlinksldjump"/>
              </a:rPr>
              <a:t> </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hlinkClick r:id="rId2" action="ppaction://hlinksldjump">
                  <a:extLst>
                    <a:ext uri="{A12FA001-AC4F-418D-AE19-62706E023703}">
                      <ahyp:hlinkClr xmlns:ahyp="http://schemas.microsoft.com/office/drawing/2018/hyperlinkcolor" val="tx"/>
                    </a:ext>
                  </a:extLst>
                </a:hlinkClick>
              </a:rPr>
              <a:t>Overview</a:t>
            </a:r>
            <a:endPar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endParaRPr>
          </a:p>
        </p:txBody>
      </p:sp>
      <p:sp>
        <p:nvSpPr>
          <p:cNvPr id="3" name="Arrow: Up 2">
            <a:hlinkClick r:id="rId3" action="ppaction://hlinksldjump"/>
            <a:extLst>
              <a:ext uri="{FF2B5EF4-FFF2-40B4-BE49-F238E27FC236}">
                <a16:creationId xmlns:a16="http://schemas.microsoft.com/office/drawing/2014/main" id="{9DB3AF38-2BD2-9F24-D0F7-EC8629A346E5}"/>
              </a:ext>
            </a:extLst>
          </p:cNvPr>
          <p:cNvSpPr/>
          <p:nvPr/>
        </p:nvSpPr>
        <p:spPr>
          <a:xfrm>
            <a:off x="10634532" y="434894"/>
            <a:ext cx="301326" cy="505451"/>
          </a:xfrm>
          <a:prstGeom prst="upArrow">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04DBA3BF-2A35-BCC1-C067-C2CA4BF16E7F}"/>
              </a:ext>
            </a:extLst>
          </p:cNvPr>
          <p:cNvSpPr/>
          <p:nvPr/>
        </p:nvSpPr>
        <p:spPr>
          <a:xfrm>
            <a:off x="1944914" y="1202434"/>
            <a:ext cx="8990944" cy="503623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R="0" lvl="0">
              <a:lnSpc>
                <a:spcPct val="150000"/>
              </a:lnSpc>
              <a:spcAft>
                <a:spcPts val="800"/>
              </a:spcAft>
            </a:pPr>
            <a:endParaRPr lang="ar-EG"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endParaRPr>
          </a:p>
        </p:txBody>
      </p:sp>
      <p:pic>
        <p:nvPicPr>
          <p:cNvPr id="8" name="Picture 7">
            <a:extLst>
              <a:ext uri="{FF2B5EF4-FFF2-40B4-BE49-F238E27FC236}">
                <a16:creationId xmlns:a16="http://schemas.microsoft.com/office/drawing/2014/main" id="{234DDB4B-D011-D284-FCFE-9646212197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372" y="5714999"/>
            <a:ext cx="1215571" cy="1088193"/>
          </a:xfrm>
          <a:prstGeom prst="rect">
            <a:avLst/>
          </a:prstGeom>
        </p:spPr>
      </p:pic>
      <p:pic>
        <p:nvPicPr>
          <p:cNvPr id="2" name="Picture 1">
            <a:extLst>
              <a:ext uri="{FF2B5EF4-FFF2-40B4-BE49-F238E27FC236}">
                <a16:creationId xmlns:a16="http://schemas.microsoft.com/office/drawing/2014/main" id="{86545B1A-5E93-C725-B812-97686082082D}"/>
              </a:ext>
            </a:extLst>
          </p:cNvPr>
          <p:cNvPicPr>
            <a:picLocks noChangeAspect="1"/>
          </p:cNvPicPr>
          <p:nvPr/>
        </p:nvPicPr>
        <p:blipFill>
          <a:blip r:embed="rId5"/>
          <a:stretch>
            <a:fillRect/>
          </a:stretch>
        </p:blipFill>
        <p:spPr>
          <a:xfrm>
            <a:off x="7467600" y="3162161"/>
            <a:ext cx="3317595" cy="249340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Google Shape;189;p29">
            <a:extLst>
              <a:ext uri="{FF2B5EF4-FFF2-40B4-BE49-F238E27FC236}">
                <a16:creationId xmlns:a16="http://schemas.microsoft.com/office/drawing/2014/main" id="{12331EC5-7C0A-C8B8-E98B-DB18C5463FF5}"/>
              </a:ext>
            </a:extLst>
          </p:cNvPr>
          <p:cNvSpPr txBox="1">
            <a:spLocks noGrp="1"/>
          </p:cNvSpPr>
          <p:nvPr/>
        </p:nvSpPr>
        <p:spPr>
          <a:xfrm>
            <a:off x="2183532" y="1496759"/>
            <a:ext cx="5081737" cy="47419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Nunito Light"/>
              <a:buChar char="●"/>
              <a:defRPr sz="1100" b="0" i="0" u="none" strike="noStrike" cap="none">
                <a:solidFill>
                  <a:schemeClr val="dk1"/>
                </a:solidFill>
                <a:latin typeface="Fira Sans"/>
                <a:ea typeface="Fira Sans"/>
                <a:cs typeface="Fira Sans"/>
                <a:sym typeface="Fira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Fira Sans"/>
                <a:ea typeface="Fira Sans"/>
                <a:cs typeface="Fira Sans"/>
                <a:sym typeface="Fira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dk1"/>
                </a:solidFill>
                <a:latin typeface="Fira Sans"/>
                <a:ea typeface="Fira Sans"/>
                <a:cs typeface="Fira Sans"/>
                <a:sym typeface="Fira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dk1"/>
                </a:solidFill>
                <a:latin typeface="Fira Sans"/>
                <a:ea typeface="Fira Sans"/>
                <a:cs typeface="Fira Sans"/>
                <a:sym typeface="Fira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dk1"/>
                </a:solidFill>
                <a:latin typeface="Fira Sans"/>
                <a:ea typeface="Fira Sans"/>
                <a:cs typeface="Fira Sans"/>
                <a:sym typeface="Fira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dk1"/>
                </a:solidFill>
                <a:latin typeface="Fira Sans"/>
                <a:ea typeface="Fira Sans"/>
                <a:cs typeface="Fira Sans"/>
                <a:sym typeface="Fira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dk1"/>
                </a:solidFill>
                <a:latin typeface="Fira Sans"/>
                <a:ea typeface="Fira Sans"/>
                <a:cs typeface="Fira Sans"/>
                <a:sym typeface="Fira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dk1"/>
                </a:solidFill>
                <a:latin typeface="Fira Sans"/>
                <a:ea typeface="Fira Sans"/>
                <a:cs typeface="Fira Sans"/>
                <a:sym typeface="Fira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dk1"/>
                </a:solidFill>
                <a:latin typeface="Fira Sans"/>
                <a:ea typeface="Fira Sans"/>
                <a:cs typeface="Fira Sans"/>
                <a:sym typeface="Fira Sans"/>
              </a:defRPr>
            </a:lvl9pPr>
          </a:lstStyle>
          <a:p>
            <a:pPr algn="just">
              <a:lnSpc>
                <a:spcPct val="150000"/>
              </a:lnSpc>
            </a:pPr>
            <a:r>
              <a:rPr lang="en-US" sz="1800" dirty="0"/>
              <a:t>MTA Daily Ridership Data (CSV) Contain Comparison between  Pre-pandemic vs. Post-pandemic ridership for:</a:t>
            </a:r>
          </a:p>
          <a:p>
            <a:pPr marL="139700" indent="0" algn="just">
              <a:lnSpc>
                <a:spcPct val="150000"/>
              </a:lnSpc>
              <a:buNone/>
            </a:pPr>
            <a:r>
              <a:rPr lang="en-US" sz="1800" dirty="0"/>
              <a:t>       - Subway (NYCT)</a:t>
            </a:r>
          </a:p>
          <a:p>
            <a:pPr marL="139700" indent="0" algn="just">
              <a:lnSpc>
                <a:spcPct val="150000"/>
              </a:lnSpc>
              <a:buNone/>
            </a:pPr>
            <a:r>
              <a:rPr lang="en-US" sz="1800" dirty="0"/>
              <a:t>       - Buses ( MTABC)</a:t>
            </a:r>
          </a:p>
          <a:p>
            <a:pPr marL="139700" indent="0" algn="just">
              <a:lnSpc>
                <a:spcPct val="150000"/>
              </a:lnSpc>
              <a:buNone/>
            </a:pPr>
            <a:r>
              <a:rPr lang="en-US" sz="1800" dirty="0"/>
              <a:t>       - Long Island Rail Road (LIRR)</a:t>
            </a:r>
          </a:p>
          <a:p>
            <a:pPr marL="139700" indent="0" algn="just">
              <a:lnSpc>
                <a:spcPct val="150000"/>
              </a:lnSpc>
              <a:buNone/>
            </a:pPr>
            <a:r>
              <a:rPr lang="en-US" sz="1800" dirty="0"/>
              <a:t>       - Metro-North Railroad (MNR)</a:t>
            </a:r>
          </a:p>
          <a:p>
            <a:pPr marL="139700" indent="0" algn="just">
              <a:lnSpc>
                <a:spcPct val="150000"/>
              </a:lnSpc>
              <a:buNone/>
            </a:pPr>
            <a:r>
              <a:rPr lang="en-US" sz="1800" dirty="0"/>
              <a:t>       - Bridges and Tunnels (B&amp;T)</a:t>
            </a:r>
          </a:p>
          <a:p>
            <a:pPr marL="139700" indent="0" algn="just">
              <a:lnSpc>
                <a:spcPct val="150000"/>
              </a:lnSpc>
              <a:buNone/>
            </a:pPr>
            <a:r>
              <a:rPr lang="en-US" sz="1800" dirty="0"/>
              <a:t>       - Staten Island Railway (SIR)</a:t>
            </a:r>
          </a:p>
          <a:p>
            <a:pPr algn="just">
              <a:lnSpc>
                <a:spcPct val="150000"/>
              </a:lnSpc>
            </a:pPr>
            <a:r>
              <a:rPr lang="en-US" sz="1800" dirty="0"/>
              <a:t>NYC COVID-19 Cases ( XLSX)</a:t>
            </a:r>
          </a:p>
          <a:p>
            <a:pPr algn="just">
              <a:lnSpc>
                <a:spcPct val="150000"/>
              </a:lnSpc>
            </a:pPr>
            <a:r>
              <a:rPr lang="en-US" sz="1800" dirty="0"/>
              <a:t>Ticket Revenue Data (XLSX)</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600772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E033BFD9-F57A-715E-88B4-05B1956C64FC}"/>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8F12D393-A26F-D42D-14ED-7C563EFA80A0}"/>
              </a:ext>
            </a:extLst>
          </p:cNvPr>
          <p:cNvSpPr/>
          <p:nvPr/>
        </p:nvSpPr>
        <p:spPr>
          <a:xfrm>
            <a:off x="508000" y="364063"/>
            <a:ext cx="10825102"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
            </a:pP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hlinkClick r:id="rId2" action="ppaction://hlinksldjump">
                  <a:extLst>
                    <a:ext uri="{A12FA001-AC4F-418D-AE19-62706E023703}">
                      <ahyp:hlinkClr xmlns:ahyp="http://schemas.microsoft.com/office/drawing/2018/hyperlinkcolor" val="tx"/>
                    </a:ext>
                  </a:extLst>
                </a:hlinkClick>
              </a:rPr>
              <a:t>Dataset</a:t>
            </a:r>
            <a:r>
              <a:rPr lang="en-US" sz="20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hlinkClick r:id="rId2" action="ppaction://hlinksldjump"/>
              </a:rPr>
              <a:t> </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hlinkClick r:id="rId2" action="ppaction://hlinksldjump">
                  <a:extLst>
                    <a:ext uri="{A12FA001-AC4F-418D-AE19-62706E023703}">
                      <ahyp:hlinkClr xmlns:ahyp="http://schemas.microsoft.com/office/drawing/2018/hyperlinkcolor" val="tx"/>
                    </a:ext>
                  </a:extLst>
                </a:hlinkClick>
              </a:rPr>
              <a:t>Overview</a:t>
            </a:r>
            <a:endPar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sym typeface="RoxboroughCF Bold"/>
            </a:endParaRPr>
          </a:p>
        </p:txBody>
      </p:sp>
      <p:sp>
        <p:nvSpPr>
          <p:cNvPr id="3" name="Arrow: Up 2">
            <a:hlinkClick r:id="rId3" action="ppaction://hlinksldjump"/>
            <a:extLst>
              <a:ext uri="{FF2B5EF4-FFF2-40B4-BE49-F238E27FC236}">
                <a16:creationId xmlns:a16="http://schemas.microsoft.com/office/drawing/2014/main" id="{D16E3310-725E-0277-980C-FAC913D148B6}"/>
              </a:ext>
            </a:extLst>
          </p:cNvPr>
          <p:cNvSpPr/>
          <p:nvPr/>
        </p:nvSpPr>
        <p:spPr>
          <a:xfrm>
            <a:off x="10634532" y="434894"/>
            <a:ext cx="301326" cy="505451"/>
          </a:xfrm>
          <a:prstGeom prst="upArrow">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A36592F-815B-5C77-8241-4E6CCE6C4900}"/>
              </a:ext>
            </a:extLst>
          </p:cNvPr>
          <p:cNvSpPr/>
          <p:nvPr/>
        </p:nvSpPr>
        <p:spPr>
          <a:xfrm>
            <a:off x="1944914" y="1202434"/>
            <a:ext cx="8990944" cy="503623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R="0" lvl="0">
              <a:lnSpc>
                <a:spcPct val="150000"/>
              </a:lnSpc>
              <a:spcAft>
                <a:spcPts val="800"/>
              </a:spcAft>
            </a:pPr>
            <a:endParaRPr lang="ar-EG"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endParaRPr>
          </a:p>
        </p:txBody>
      </p:sp>
      <p:pic>
        <p:nvPicPr>
          <p:cNvPr id="8" name="Picture 7">
            <a:extLst>
              <a:ext uri="{FF2B5EF4-FFF2-40B4-BE49-F238E27FC236}">
                <a16:creationId xmlns:a16="http://schemas.microsoft.com/office/drawing/2014/main" id="{0E1965BC-1282-7AE8-81E1-EB6ED0FF6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372" y="5714999"/>
            <a:ext cx="1215571" cy="1088193"/>
          </a:xfrm>
          <a:prstGeom prst="rect">
            <a:avLst/>
          </a:prstGeom>
        </p:spPr>
      </p:pic>
      <p:sp>
        <p:nvSpPr>
          <p:cNvPr id="7" name="Google Shape;189;p29">
            <a:extLst>
              <a:ext uri="{FF2B5EF4-FFF2-40B4-BE49-F238E27FC236}">
                <a16:creationId xmlns:a16="http://schemas.microsoft.com/office/drawing/2014/main" id="{1133E0BF-E3CC-C67B-1D07-754C303B8F9F}"/>
              </a:ext>
            </a:extLst>
          </p:cNvPr>
          <p:cNvSpPr txBox="1">
            <a:spLocks noGrp="1"/>
          </p:cNvSpPr>
          <p:nvPr/>
        </p:nvSpPr>
        <p:spPr>
          <a:xfrm>
            <a:off x="2235201" y="1641147"/>
            <a:ext cx="8399331" cy="41588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600"/>
              <a:buFont typeface="Nunito Light"/>
              <a:buChar char="●"/>
              <a:defRPr sz="1100" b="0" i="0" u="none" strike="noStrike" cap="none">
                <a:solidFill>
                  <a:schemeClr val="dk1"/>
                </a:solidFill>
                <a:latin typeface="Fira Sans"/>
                <a:ea typeface="Fira Sans"/>
                <a:cs typeface="Fira Sans"/>
                <a:sym typeface="Fira Sans"/>
              </a:defRPr>
            </a:lvl1pPr>
            <a:lvl2pPr marL="914400" marR="0" lvl="1" indent="-317500" algn="ctr" rtl="0">
              <a:lnSpc>
                <a:spcPct val="100000"/>
              </a:lnSpc>
              <a:spcBef>
                <a:spcPts val="0"/>
              </a:spcBef>
              <a:spcAft>
                <a:spcPts val="0"/>
              </a:spcAft>
              <a:buClr>
                <a:srgbClr val="E76A28"/>
              </a:buClr>
              <a:buSzPts val="1600"/>
              <a:buFont typeface="Nunito Light"/>
              <a:buChar char="○"/>
              <a:defRPr sz="1400" b="0" i="0" u="none" strike="noStrike" cap="none">
                <a:solidFill>
                  <a:schemeClr val="dk1"/>
                </a:solidFill>
                <a:latin typeface="Fira Sans"/>
                <a:ea typeface="Fira Sans"/>
                <a:cs typeface="Fira Sans"/>
                <a:sym typeface="Fira Sans"/>
              </a:defRPr>
            </a:lvl2pPr>
            <a:lvl3pPr marL="1371600" marR="0" lvl="2"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dk1"/>
                </a:solidFill>
                <a:latin typeface="Fira Sans"/>
                <a:ea typeface="Fira Sans"/>
                <a:cs typeface="Fira Sans"/>
                <a:sym typeface="Fira Sans"/>
              </a:defRPr>
            </a:lvl3pPr>
            <a:lvl4pPr marL="1828800" marR="0" lvl="3" indent="-317500" algn="ctr" rtl="0">
              <a:lnSpc>
                <a:spcPct val="100000"/>
              </a:lnSpc>
              <a:spcBef>
                <a:spcPts val="1600"/>
              </a:spcBef>
              <a:spcAft>
                <a:spcPts val="0"/>
              </a:spcAft>
              <a:buClr>
                <a:srgbClr val="E76A28"/>
              </a:buClr>
              <a:buSzPts val="1500"/>
              <a:buFont typeface="Nunito Light"/>
              <a:buChar char="●"/>
              <a:defRPr sz="1400" b="0" i="0" u="none" strike="noStrike" cap="none">
                <a:solidFill>
                  <a:schemeClr val="dk1"/>
                </a:solidFill>
                <a:latin typeface="Fira Sans"/>
                <a:ea typeface="Fira Sans"/>
                <a:cs typeface="Fira Sans"/>
                <a:sym typeface="Fira Sans"/>
              </a:defRPr>
            </a:lvl4pPr>
            <a:lvl5pPr marL="2286000" marR="0" lvl="4" indent="-317500" algn="ctr" rtl="0">
              <a:lnSpc>
                <a:spcPct val="100000"/>
              </a:lnSpc>
              <a:spcBef>
                <a:spcPts val="1600"/>
              </a:spcBef>
              <a:spcAft>
                <a:spcPts val="0"/>
              </a:spcAft>
              <a:buClr>
                <a:srgbClr val="E76A28"/>
              </a:buClr>
              <a:buSzPts val="1400"/>
              <a:buFont typeface="Nunito Light"/>
              <a:buChar char="○"/>
              <a:defRPr sz="1400" b="0" i="0" u="none" strike="noStrike" cap="none">
                <a:solidFill>
                  <a:schemeClr val="dk1"/>
                </a:solidFill>
                <a:latin typeface="Fira Sans"/>
                <a:ea typeface="Fira Sans"/>
                <a:cs typeface="Fira Sans"/>
                <a:sym typeface="Fira Sans"/>
              </a:defRPr>
            </a:lvl5pPr>
            <a:lvl6pPr marL="2743200" marR="0" lvl="5" indent="-317500" algn="ctr" rtl="0">
              <a:lnSpc>
                <a:spcPct val="100000"/>
              </a:lnSpc>
              <a:spcBef>
                <a:spcPts val="1600"/>
              </a:spcBef>
              <a:spcAft>
                <a:spcPts val="0"/>
              </a:spcAft>
              <a:buClr>
                <a:srgbClr val="999999"/>
              </a:buClr>
              <a:buSzPts val="1400"/>
              <a:buFont typeface="Nunito Light"/>
              <a:buChar char="■"/>
              <a:defRPr sz="1400" b="0" i="0" u="none" strike="noStrike" cap="none">
                <a:solidFill>
                  <a:schemeClr val="dk1"/>
                </a:solidFill>
                <a:latin typeface="Fira Sans"/>
                <a:ea typeface="Fira Sans"/>
                <a:cs typeface="Fira Sans"/>
                <a:sym typeface="Fira Sans"/>
              </a:defRPr>
            </a:lvl6pPr>
            <a:lvl7pPr marL="3200400" marR="0" lvl="6"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dk1"/>
                </a:solidFill>
                <a:latin typeface="Fira Sans"/>
                <a:ea typeface="Fira Sans"/>
                <a:cs typeface="Fira Sans"/>
                <a:sym typeface="Fira Sans"/>
              </a:defRPr>
            </a:lvl7pPr>
            <a:lvl8pPr marL="3657600" marR="0" lvl="7" indent="-317500" algn="ctr" rtl="0">
              <a:lnSpc>
                <a:spcPct val="100000"/>
              </a:lnSpc>
              <a:spcBef>
                <a:spcPts val="1600"/>
              </a:spcBef>
              <a:spcAft>
                <a:spcPts val="0"/>
              </a:spcAft>
              <a:buClr>
                <a:srgbClr val="999999"/>
              </a:buClr>
              <a:buSzPts val="1300"/>
              <a:buFont typeface="Nunito Light"/>
              <a:buChar char="○"/>
              <a:defRPr sz="1400" b="0" i="0" u="none" strike="noStrike" cap="none">
                <a:solidFill>
                  <a:schemeClr val="dk1"/>
                </a:solidFill>
                <a:latin typeface="Fira Sans"/>
                <a:ea typeface="Fira Sans"/>
                <a:cs typeface="Fira Sans"/>
                <a:sym typeface="Fira Sans"/>
              </a:defRPr>
            </a:lvl8pPr>
            <a:lvl9pPr marL="4114800" marR="0" lvl="8" indent="-317500" algn="ctr" rtl="0">
              <a:lnSpc>
                <a:spcPct val="100000"/>
              </a:lnSpc>
              <a:spcBef>
                <a:spcPts val="1600"/>
              </a:spcBef>
              <a:spcAft>
                <a:spcPts val="1600"/>
              </a:spcAft>
              <a:buClr>
                <a:srgbClr val="999999"/>
              </a:buClr>
              <a:buSzPts val="1400"/>
              <a:buFont typeface="Nunito Light"/>
              <a:buChar char="■"/>
              <a:defRPr sz="1400" b="0" i="0" u="none" strike="noStrike" cap="none">
                <a:solidFill>
                  <a:schemeClr val="dk1"/>
                </a:solidFill>
                <a:latin typeface="Fira Sans"/>
                <a:ea typeface="Fira Sans"/>
                <a:cs typeface="Fira Sans"/>
                <a:sym typeface="Fira Sans"/>
              </a:defRPr>
            </a:lvl9pPr>
          </a:lstStyle>
          <a:p>
            <a:pPr marL="139700" indent="0" algn="justLow">
              <a:buNone/>
            </a:pPr>
            <a:r>
              <a:rPr lang="en-US" sz="1600" b="1" dirty="0">
                <a:solidFill>
                  <a:srgbClr val="7030A0"/>
                </a:solidFill>
                <a:latin typeface="Arial" panose="020B0604020202020204" pitchFamily="34" charset="0"/>
              </a:rPr>
              <a:t>Data Collection Methodology:</a:t>
            </a:r>
            <a:endParaRPr lang="en-US" sz="1600" b="1" dirty="0">
              <a:solidFill>
                <a:srgbClr val="7030A0"/>
              </a:solidFill>
              <a:latin typeface="Arial" panose="020B0604020202020204" pitchFamily="34" charset="0"/>
              <a:sym typeface="Calibri"/>
            </a:endParaRPr>
          </a:p>
          <a:p>
            <a:pPr marL="139700" indent="0" algn="justLow">
              <a:buNone/>
            </a:pPr>
            <a:endParaRPr lang="en-US" sz="1600" b="1" dirty="0"/>
          </a:p>
          <a:p>
            <a:pPr algn="justLow"/>
            <a:r>
              <a:rPr lang="en-US" sz="1600" b="1" dirty="0"/>
              <a:t>Subway and bus ridership data from MetroCard/OMNY transactions.</a:t>
            </a:r>
          </a:p>
          <a:p>
            <a:pPr marL="139700" indent="0" algn="justLow">
              <a:buNone/>
            </a:pPr>
            <a:endParaRPr lang="en-US" sz="1600" b="1" dirty="0"/>
          </a:p>
          <a:p>
            <a:r>
              <a:rPr lang="en-US" sz="1600" b="1" dirty="0"/>
              <a:t>LIRR and Metro-North ridership is estimated by a model using monthly, weekly, ten-trip, and daily ticket sales. </a:t>
            </a:r>
          </a:p>
          <a:p>
            <a:pPr marL="139700" indent="0">
              <a:buNone/>
            </a:pPr>
            <a:endParaRPr lang="en-US" sz="1600" b="1" dirty="0"/>
          </a:p>
          <a:p>
            <a:r>
              <a:rPr lang="en-US" sz="1600" b="1" dirty="0"/>
              <a:t>The Access-A-Ride ridership within this dataset is a measure of scheduled trips as an indicator of demand </a:t>
            </a:r>
          </a:p>
          <a:p>
            <a:pPr marL="139700" indent="0">
              <a:buNone/>
            </a:pPr>
            <a:endParaRPr lang="en-US" sz="1600" b="1" dirty="0"/>
          </a:p>
          <a:p>
            <a:r>
              <a:rPr lang="en-US" sz="1600" b="1" dirty="0"/>
              <a:t>Bridges and Tunnels data comprises of preliminary total traffic volume collected by the toll collection systems at the 7 MTA bridge and 2 tunnel crossings. </a:t>
            </a:r>
            <a:br>
              <a:rPr lang="en-US" sz="1600" b="1" dirty="0"/>
            </a:br>
            <a:endParaRPr lang="en-US" altLang="en-US" sz="1600" b="1" dirty="0"/>
          </a:p>
        </p:txBody>
      </p:sp>
    </p:spTree>
    <p:extLst>
      <p:ext uri="{BB962C8B-B14F-4D97-AF65-F5344CB8AC3E}">
        <p14:creationId xmlns:p14="http://schemas.microsoft.com/office/powerpoint/2010/main" val="33993480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910B8F22-CE3B-396D-CF87-F9F653A0E7E6}"/>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6F1F73A-9325-B438-70CF-71944A712EFE}"/>
              </a:ext>
            </a:extLst>
          </p:cNvPr>
          <p:cNvSpPr/>
          <p:nvPr/>
        </p:nvSpPr>
        <p:spPr>
          <a:xfrm>
            <a:off x="508000" y="364063"/>
            <a:ext cx="10825102"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l">
              <a:buFont typeface="Wingdings" panose="05000000000000000000" pitchFamily="2" charset="2"/>
              <a:buChar char="§"/>
              <a:defRPr/>
            </a:pP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2" action="ppaction://hlinksldjump">
                  <a:extLst>
                    <a:ext uri="{A12FA001-AC4F-418D-AE19-62706E023703}">
                      <ahyp:hlinkClr xmlns:ahyp="http://schemas.microsoft.com/office/drawing/2018/hyperlinkcolor" val="tx"/>
                    </a:ext>
                  </a:extLst>
                </a:hlinkClick>
              </a:rPr>
              <a:t>Project</a:t>
            </a:r>
            <a:r>
              <a:rPr lang="en-US" sz="2000" dirty="0">
                <a:solidFill>
                  <a:srgbClr val="7030A0"/>
                </a:solidFill>
                <a:latin typeface="Calibri" panose="020F0502020204030204" pitchFamily="34" charset="0"/>
                <a:cs typeface="GE SS Text Light" panose="020A0503020102020204" pitchFamily="18" charset="-78"/>
                <a:hlinkClick r:id="rId2" action="ppaction://hlinksldjump"/>
              </a:rPr>
              <a:t> </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2" action="ppaction://hlinksldjump">
                  <a:extLst>
                    <a:ext uri="{A12FA001-AC4F-418D-AE19-62706E023703}">
                      <ahyp:hlinkClr xmlns:ahyp="http://schemas.microsoft.com/office/drawing/2018/hyperlinkcolor" val="tx"/>
                    </a:ext>
                  </a:extLst>
                </a:hlinkClick>
              </a:rPr>
              <a:t>Building</a:t>
            </a:r>
            <a:endParaRPr lang="ar-EG"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endParaRPr>
          </a:p>
        </p:txBody>
      </p:sp>
      <p:sp>
        <p:nvSpPr>
          <p:cNvPr id="3" name="Arrow: Up 2">
            <a:hlinkClick r:id="rId3" action="ppaction://hlinksldjump"/>
            <a:extLst>
              <a:ext uri="{FF2B5EF4-FFF2-40B4-BE49-F238E27FC236}">
                <a16:creationId xmlns:a16="http://schemas.microsoft.com/office/drawing/2014/main" id="{AC88E105-BF98-6CDF-6318-C5FA0750348F}"/>
              </a:ext>
            </a:extLst>
          </p:cNvPr>
          <p:cNvSpPr/>
          <p:nvPr/>
        </p:nvSpPr>
        <p:spPr>
          <a:xfrm>
            <a:off x="10634532" y="434894"/>
            <a:ext cx="301326" cy="505451"/>
          </a:xfrm>
          <a:prstGeom prst="upArrow">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C6179DF-682A-6FEA-593A-A58E6458FD73}"/>
              </a:ext>
            </a:extLst>
          </p:cNvPr>
          <p:cNvSpPr/>
          <p:nvPr/>
        </p:nvSpPr>
        <p:spPr>
          <a:xfrm>
            <a:off x="1944914" y="1202434"/>
            <a:ext cx="8990944" cy="503623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R="0" lvl="0">
              <a:lnSpc>
                <a:spcPct val="150000"/>
              </a:lnSpc>
              <a:spcAft>
                <a:spcPts val="800"/>
              </a:spcAft>
            </a:pPr>
            <a:r>
              <a:rPr lang="en-US"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rPr>
              <a:t>1- Data Cleaning steps:</a:t>
            </a:r>
          </a:p>
          <a:p>
            <a:pPr marL="800100" lvl="1" indent="-342900" algn="just" eaLnBrk="0" fontAlgn="base" hangingPunct="0">
              <a:lnSpc>
                <a:spcPct val="150000"/>
              </a:lnSpc>
              <a:spcBef>
                <a:spcPct val="0"/>
              </a:spcBef>
              <a:spcAft>
                <a:spcPct val="0"/>
              </a:spcAft>
              <a:buFont typeface="+mj-lt"/>
              <a:buAutoNum type="arabicPeriod"/>
            </a:pPr>
            <a:r>
              <a:rPr lang="en-US" altLang="en-US" dirty="0">
                <a:solidFill>
                  <a:schemeClr val="tx1"/>
                </a:solidFill>
                <a:latin typeface="Arial" panose="020B0604020202020204" pitchFamily="34" charset="0"/>
              </a:rPr>
              <a:t>Loaded data from multiple sources.</a:t>
            </a:r>
          </a:p>
          <a:p>
            <a:pPr marL="800100" lvl="1" indent="-342900" algn="just" eaLnBrk="0" fontAlgn="base" hangingPunct="0">
              <a:lnSpc>
                <a:spcPct val="150000"/>
              </a:lnSpc>
              <a:spcBef>
                <a:spcPct val="0"/>
              </a:spcBef>
              <a:spcAft>
                <a:spcPct val="0"/>
              </a:spcAft>
              <a:buFont typeface="+mj-lt"/>
              <a:buAutoNum type="arabicPeriod"/>
            </a:pPr>
            <a:r>
              <a:rPr lang="en-US" altLang="en-US" dirty="0">
                <a:solidFill>
                  <a:schemeClr val="tx1"/>
                </a:solidFill>
                <a:latin typeface="Arial" panose="020B0604020202020204" pitchFamily="34" charset="0"/>
              </a:rPr>
              <a:t>Removed duplicate and unnecessary columns.</a:t>
            </a:r>
          </a:p>
          <a:p>
            <a:pPr marL="800100" lvl="1" indent="-342900" algn="just" eaLnBrk="0" fontAlgn="base" hangingPunct="0">
              <a:lnSpc>
                <a:spcPct val="150000"/>
              </a:lnSpc>
              <a:spcBef>
                <a:spcPct val="0"/>
              </a:spcBef>
              <a:spcAft>
                <a:spcPct val="0"/>
              </a:spcAft>
              <a:buFont typeface="+mj-lt"/>
              <a:buAutoNum type="arabicPeriod"/>
            </a:pPr>
            <a:r>
              <a:rPr lang="en-US" altLang="en-US" dirty="0">
                <a:solidFill>
                  <a:schemeClr val="tx1"/>
                </a:solidFill>
                <a:latin typeface="Arial" panose="020B0604020202020204" pitchFamily="34" charset="0"/>
              </a:rPr>
              <a:t>Handled missing values.</a:t>
            </a:r>
          </a:p>
          <a:p>
            <a:pPr marL="800100" lvl="1" indent="-342900" algn="just" eaLnBrk="0" fontAlgn="base" hangingPunct="0">
              <a:lnSpc>
                <a:spcPct val="150000"/>
              </a:lnSpc>
              <a:spcBef>
                <a:spcPct val="0"/>
              </a:spcBef>
              <a:spcAft>
                <a:spcPct val="0"/>
              </a:spcAft>
              <a:buFont typeface="+mj-lt"/>
              <a:buAutoNum type="arabicPeriod"/>
            </a:pPr>
            <a:r>
              <a:rPr lang="en-US" altLang="en-US" dirty="0">
                <a:solidFill>
                  <a:schemeClr val="tx1"/>
                </a:solidFill>
                <a:latin typeface="Arial" panose="020B0604020202020204" pitchFamily="34" charset="0"/>
              </a:rPr>
              <a:t>Formatted date and numerical fields.</a:t>
            </a:r>
          </a:p>
          <a:p>
            <a:pPr marL="800100" lvl="1" indent="-342900" algn="just" eaLnBrk="0" fontAlgn="base" hangingPunct="0">
              <a:lnSpc>
                <a:spcPct val="150000"/>
              </a:lnSpc>
              <a:spcBef>
                <a:spcPct val="0"/>
              </a:spcBef>
              <a:spcAft>
                <a:spcPct val="0"/>
              </a:spcAft>
              <a:buFont typeface="+mj-lt"/>
              <a:buAutoNum type="arabicPeriod"/>
            </a:pPr>
            <a:r>
              <a:rPr lang="en-US" altLang="en-US" dirty="0">
                <a:solidFill>
                  <a:schemeClr val="tx1"/>
                </a:solidFill>
                <a:latin typeface="Arial" panose="020B0604020202020204" pitchFamily="34" charset="0"/>
              </a:rPr>
              <a:t>Created calculated columns for analysis</a:t>
            </a:r>
          </a:p>
          <a:p>
            <a:pPr marL="800100" lvl="1" indent="-342900" algn="just" eaLnBrk="0" fontAlgn="base" hangingPunct="0">
              <a:lnSpc>
                <a:spcPct val="150000"/>
              </a:lnSpc>
              <a:spcBef>
                <a:spcPct val="0"/>
              </a:spcBef>
              <a:spcAft>
                <a:spcPct val="0"/>
              </a:spcAft>
              <a:buFont typeface="+mj-lt"/>
              <a:buAutoNum type="arabicPeriod"/>
            </a:pPr>
            <a:r>
              <a:rPr lang="en-US" altLang="en-US" dirty="0">
                <a:solidFill>
                  <a:schemeClr val="tx1"/>
                </a:solidFill>
                <a:latin typeface="Arial" panose="020B0604020202020204" pitchFamily="34" charset="0"/>
              </a:rPr>
              <a:t>Standardized date and time formats. </a:t>
            </a:r>
          </a:p>
          <a:p>
            <a:pPr marL="65088" lvl="1" algn="just" eaLnBrk="0" fontAlgn="base" hangingPunct="0">
              <a:lnSpc>
                <a:spcPct val="150000"/>
              </a:lnSpc>
              <a:spcBef>
                <a:spcPct val="0"/>
              </a:spcBef>
              <a:spcAft>
                <a:spcPct val="0"/>
              </a:spcAft>
            </a:pPr>
            <a:r>
              <a:rPr lang="en-US"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rPr>
              <a:t>2- Data modeling for power bi steps:</a:t>
            </a:r>
            <a:endParaRPr lang="en-US" altLang="en-US"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endParaRPr>
          </a:p>
          <a:p>
            <a:pPr marL="800100" lvl="1" indent="-342900" algn="just" eaLnBrk="0" fontAlgn="base" hangingPunct="0">
              <a:lnSpc>
                <a:spcPct val="150000"/>
              </a:lnSpc>
              <a:spcBef>
                <a:spcPct val="0"/>
              </a:spcBef>
              <a:spcAft>
                <a:spcPct val="0"/>
              </a:spcAft>
              <a:buFont typeface="+mj-lt"/>
              <a:buAutoNum type="arabicPeriod"/>
            </a:pPr>
            <a:r>
              <a:rPr lang="en-US" altLang="en-US" dirty="0">
                <a:solidFill>
                  <a:schemeClr val="tx1"/>
                </a:solidFill>
                <a:latin typeface="Arial" panose="020B0604020202020204" pitchFamily="34" charset="0"/>
              </a:rPr>
              <a:t>Created new calculated fields using DAX</a:t>
            </a:r>
          </a:p>
          <a:p>
            <a:pPr marL="800100" lvl="1" indent="-342900" algn="just" eaLnBrk="0" fontAlgn="base" hangingPunct="0">
              <a:lnSpc>
                <a:spcPct val="150000"/>
              </a:lnSpc>
              <a:spcBef>
                <a:spcPct val="0"/>
              </a:spcBef>
              <a:spcAft>
                <a:spcPct val="0"/>
              </a:spcAft>
              <a:buFont typeface="+mj-lt"/>
              <a:buAutoNum type="arabicPeriod"/>
            </a:pPr>
            <a:r>
              <a:rPr lang="en-US" altLang="en-US" dirty="0">
                <a:solidFill>
                  <a:schemeClr val="tx1"/>
                </a:solidFill>
                <a:latin typeface="Arial" panose="020B0604020202020204" pitchFamily="34" charset="0"/>
              </a:rPr>
              <a:t>Created relation between tables</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nSpc>
                <a:spcPct val="150000"/>
              </a:lnSpc>
              <a:spcAft>
                <a:spcPts val="800"/>
              </a:spcAft>
            </a:pPr>
            <a:endParaRPr lang="en-US"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endParaRPr>
          </a:p>
          <a:p>
            <a:pPr marR="0" lvl="0">
              <a:lnSpc>
                <a:spcPct val="150000"/>
              </a:lnSpc>
              <a:spcAft>
                <a:spcPts val="800"/>
              </a:spcAft>
            </a:pPr>
            <a:endParaRPr lang="en-US"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endParaRPr>
          </a:p>
          <a:p>
            <a:pPr marR="0" lvl="0">
              <a:lnSpc>
                <a:spcPct val="150000"/>
              </a:lnSpc>
              <a:spcAft>
                <a:spcPts val="800"/>
              </a:spcAft>
            </a:pPr>
            <a:endParaRPr lang="en-US"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endParaRPr>
          </a:p>
          <a:p>
            <a:pPr marR="0" lvl="0">
              <a:lnSpc>
                <a:spcPct val="150000"/>
              </a:lnSpc>
              <a:spcAft>
                <a:spcPts val="800"/>
              </a:spcAft>
            </a:pPr>
            <a:r>
              <a:rPr lang="en-US"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rPr>
              <a:t>2- Visuals :</a:t>
            </a:r>
            <a:endParaRPr lang="ar-EG"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endParaRPr>
          </a:p>
        </p:txBody>
      </p:sp>
      <p:pic>
        <p:nvPicPr>
          <p:cNvPr id="8" name="Picture 7">
            <a:extLst>
              <a:ext uri="{FF2B5EF4-FFF2-40B4-BE49-F238E27FC236}">
                <a16:creationId xmlns:a16="http://schemas.microsoft.com/office/drawing/2014/main" id="{497989AB-B5D1-CD4E-A555-117CEF5BE0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372" y="5714999"/>
            <a:ext cx="1215571" cy="1088193"/>
          </a:xfrm>
          <a:prstGeom prst="rect">
            <a:avLst/>
          </a:prstGeom>
        </p:spPr>
      </p:pic>
    </p:spTree>
    <p:extLst>
      <p:ext uri="{BB962C8B-B14F-4D97-AF65-F5344CB8AC3E}">
        <p14:creationId xmlns:p14="http://schemas.microsoft.com/office/powerpoint/2010/main" val="6736708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27059D4A-86D0-6BEC-85DA-770011D587BA}"/>
            </a:ext>
          </a:extLst>
        </p:cNvPr>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661F471-16ED-4EF9-4379-89A92EEF0F4C}"/>
              </a:ext>
            </a:extLst>
          </p:cNvPr>
          <p:cNvSpPr/>
          <p:nvPr/>
        </p:nvSpPr>
        <p:spPr>
          <a:xfrm>
            <a:off x="508000" y="364063"/>
            <a:ext cx="10825102" cy="64711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l">
              <a:buFont typeface="Wingdings" panose="05000000000000000000" pitchFamily="2" charset="2"/>
              <a:buChar char="§"/>
              <a:defRPr/>
            </a:pP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2" action="ppaction://hlinksldjump">
                  <a:extLst>
                    <a:ext uri="{A12FA001-AC4F-418D-AE19-62706E023703}">
                      <ahyp:hlinkClr xmlns:ahyp="http://schemas.microsoft.com/office/drawing/2018/hyperlinkcolor" val="tx"/>
                    </a:ext>
                  </a:extLst>
                </a:hlinkClick>
              </a:rPr>
              <a:t>Project</a:t>
            </a:r>
            <a:r>
              <a:rPr lang="en-US" sz="2000" dirty="0">
                <a:solidFill>
                  <a:srgbClr val="7030A0"/>
                </a:solidFill>
                <a:latin typeface="Calibri" panose="020F0502020204030204" pitchFamily="34" charset="0"/>
                <a:cs typeface="GE SS Text Light" panose="020A0503020102020204" pitchFamily="18" charset="-78"/>
                <a:hlinkClick r:id="rId2" action="ppaction://hlinksldjump"/>
              </a:rPr>
              <a:t> </a:t>
            </a:r>
            <a:r>
              <a:rPr lang="en-US"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hlinkClick r:id="rId2" action="ppaction://hlinksldjump">
                  <a:extLst>
                    <a:ext uri="{A12FA001-AC4F-418D-AE19-62706E023703}">
                      <ahyp:hlinkClr xmlns:ahyp="http://schemas.microsoft.com/office/drawing/2018/hyperlinkcolor" val="tx"/>
                    </a:ext>
                  </a:extLst>
                </a:hlinkClick>
              </a:rPr>
              <a:t>Building</a:t>
            </a:r>
            <a:endParaRPr lang="ar-EG" sz="2400" dirty="0">
              <a:solidFill>
                <a:srgbClr val="7030A0"/>
              </a:solidFill>
              <a:latin typeface="Calibri" panose="020F0502020204030204" pitchFamily="34" charset="0"/>
              <a:ea typeface="GE SS Text Light" panose="020A0503020102020204" pitchFamily="18" charset="-78"/>
              <a:cs typeface="GE SS Text Light" panose="020A0503020102020204" pitchFamily="18" charset="-78"/>
            </a:endParaRPr>
          </a:p>
        </p:txBody>
      </p:sp>
      <p:sp>
        <p:nvSpPr>
          <p:cNvPr id="3" name="Arrow: Up 2">
            <a:hlinkClick r:id="rId3" action="ppaction://hlinksldjump"/>
            <a:extLst>
              <a:ext uri="{FF2B5EF4-FFF2-40B4-BE49-F238E27FC236}">
                <a16:creationId xmlns:a16="http://schemas.microsoft.com/office/drawing/2014/main" id="{957EFAEB-B178-C73C-F4EB-435429B9CBDF}"/>
              </a:ext>
            </a:extLst>
          </p:cNvPr>
          <p:cNvSpPr/>
          <p:nvPr/>
        </p:nvSpPr>
        <p:spPr>
          <a:xfrm>
            <a:off x="10634532" y="434894"/>
            <a:ext cx="301326" cy="505451"/>
          </a:xfrm>
          <a:prstGeom prst="upArrow">
            <a:avLst/>
          </a:prstGeom>
          <a:solidFill>
            <a:schemeClr val="bg1"/>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E2E6A8F-C7C7-366D-51ED-BDBD9747057A}"/>
              </a:ext>
            </a:extLst>
          </p:cNvPr>
          <p:cNvSpPr/>
          <p:nvPr/>
        </p:nvSpPr>
        <p:spPr>
          <a:xfrm>
            <a:off x="1944914" y="1202434"/>
            <a:ext cx="8990944" cy="5036234"/>
          </a:xfrm>
          <a:prstGeom prst="round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marR="0" lvl="0">
              <a:lnSpc>
                <a:spcPct val="150000"/>
              </a:lnSpc>
              <a:spcAft>
                <a:spcPts val="800"/>
              </a:spcAft>
            </a:pPr>
            <a:r>
              <a:rPr lang="en-US"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rPr>
              <a:t>3- Visuals :</a:t>
            </a:r>
            <a:endParaRPr lang="ar-EG"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endParaRPr>
          </a:p>
          <a:p>
            <a:pPr marL="342900" lvl="0" indent="-342900" algn="just" defTabSz="914400" eaLnBrk="0" fontAlgn="base" latinLnBrk="0" hangingPunct="0">
              <a:lnSpc>
                <a:spcPct val="200000"/>
              </a:lnSpc>
              <a:spcBef>
                <a:spcPct val="0"/>
              </a:spcBef>
              <a:spcAft>
                <a:spcPct val="0"/>
              </a:spcAft>
              <a:buClrTx/>
              <a:buSzTx/>
              <a:buFont typeface="+mj-lt"/>
              <a:buAutoNum type="arabicPeriod"/>
              <a:tabLst/>
            </a:pPr>
            <a:r>
              <a:rPr lang="en-US" altLang="en-US" sz="1800" dirty="0">
                <a:solidFill>
                  <a:schemeClr val="tx1"/>
                </a:solidFill>
                <a:latin typeface="Arial" panose="020B0604020202020204" pitchFamily="34" charset="0"/>
              </a:rPr>
              <a:t>Line Charts – Showed ridership trends over time. </a:t>
            </a:r>
          </a:p>
          <a:p>
            <a:pPr marL="342900" lvl="0" indent="-342900" algn="just" defTabSz="914400" eaLnBrk="0" fontAlgn="base" latinLnBrk="0" hangingPunct="0">
              <a:lnSpc>
                <a:spcPct val="200000"/>
              </a:lnSpc>
              <a:spcBef>
                <a:spcPct val="0"/>
              </a:spcBef>
              <a:spcAft>
                <a:spcPct val="0"/>
              </a:spcAft>
              <a:buClrTx/>
              <a:buSzTx/>
              <a:buFont typeface="+mj-lt"/>
              <a:buAutoNum type="arabicPeriod"/>
              <a:tabLst/>
            </a:pPr>
            <a:r>
              <a:rPr lang="en-US" altLang="en-US" sz="1800" dirty="0">
                <a:solidFill>
                  <a:schemeClr val="tx1"/>
                </a:solidFill>
                <a:latin typeface="Arial" panose="020B0604020202020204" pitchFamily="34" charset="0"/>
              </a:rPr>
              <a:t>Bar Charts – Compared different MTA services. </a:t>
            </a:r>
          </a:p>
          <a:p>
            <a:pPr marL="342900" lvl="0" indent="-342900" algn="just" defTabSz="914400" eaLnBrk="0" fontAlgn="base" latinLnBrk="0" hangingPunct="0">
              <a:lnSpc>
                <a:spcPct val="200000"/>
              </a:lnSpc>
              <a:spcBef>
                <a:spcPct val="0"/>
              </a:spcBef>
              <a:spcAft>
                <a:spcPct val="0"/>
              </a:spcAft>
              <a:buClrTx/>
              <a:buSzTx/>
              <a:buFont typeface="+mj-lt"/>
              <a:buAutoNum type="arabicPeriod"/>
              <a:tabLst/>
            </a:pPr>
            <a:r>
              <a:rPr lang="en-US" altLang="en-US" sz="1800" dirty="0">
                <a:solidFill>
                  <a:schemeClr val="tx1"/>
                </a:solidFill>
                <a:latin typeface="Arial" panose="020B0604020202020204" pitchFamily="34" charset="0"/>
              </a:rPr>
              <a:t>KPI Cards – Highlighted key statistics. </a:t>
            </a:r>
          </a:p>
          <a:p>
            <a:pPr marL="342900" lvl="0" indent="-342900" algn="just" defTabSz="914400" eaLnBrk="0" fontAlgn="base" latinLnBrk="0" hangingPunct="0">
              <a:lnSpc>
                <a:spcPct val="200000"/>
              </a:lnSpc>
              <a:spcBef>
                <a:spcPct val="0"/>
              </a:spcBef>
              <a:spcAft>
                <a:spcPct val="0"/>
              </a:spcAft>
              <a:buClrTx/>
              <a:buSzTx/>
              <a:buFont typeface="+mj-lt"/>
              <a:buAutoNum type="arabicPeriod"/>
              <a:tabLst/>
            </a:pPr>
            <a:r>
              <a:rPr lang="en-US" altLang="en-US" sz="1800" dirty="0">
                <a:solidFill>
                  <a:schemeClr val="tx1"/>
                </a:solidFill>
                <a:latin typeface="Arial" panose="020B0604020202020204" pitchFamily="34" charset="0"/>
              </a:rPr>
              <a:t>Pie charts.   </a:t>
            </a:r>
          </a:p>
          <a:p>
            <a:pPr marL="342900" lvl="0" indent="-342900" algn="just" defTabSz="914400" eaLnBrk="0" fontAlgn="base" latinLnBrk="0" hangingPunct="0">
              <a:lnSpc>
                <a:spcPct val="200000"/>
              </a:lnSpc>
              <a:spcBef>
                <a:spcPct val="0"/>
              </a:spcBef>
              <a:spcAft>
                <a:spcPct val="0"/>
              </a:spcAft>
              <a:buClrTx/>
              <a:buSzTx/>
              <a:buFont typeface="+mj-lt"/>
              <a:buAutoNum type="arabicPeriod"/>
              <a:tabLst/>
            </a:pPr>
            <a:r>
              <a:rPr lang="en-US" altLang="en-US" sz="1800" dirty="0">
                <a:solidFill>
                  <a:schemeClr val="tx1"/>
                </a:solidFill>
                <a:latin typeface="Arial" panose="020B0604020202020204" pitchFamily="34" charset="0"/>
              </a:rPr>
              <a:t>Callender. </a:t>
            </a:r>
          </a:p>
          <a:p>
            <a:pPr marL="342900" lvl="0" indent="-342900" algn="just" defTabSz="914400" eaLnBrk="0" fontAlgn="base" latinLnBrk="0" hangingPunct="0">
              <a:lnSpc>
                <a:spcPct val="200000"/>
              </a:lnSpc>
              <a:spcBef>
                <a:spcPct val="0"/>
              </a:spcBef>
              <a:spcAft>
                <a:spcPct val="0"/>
              </a:spcAft>
              <a:buClrTx/>
              <a:buSzTx/>
              <a:buFont typeface="+mj-lt"/>
              <a:buAutoNum type="arabicPeriod"/>
              <a:tabLst/>
            </a:pPr>
            <a:r>
              <a:rPr lang="en-US" altLang="en-US" sz="1800" dirty="0">
                <a:solidFill>
                  <a:schemeClr val="tx1"/>
                </a:solidFill>
                <a:latin typeface="Arial" panose="020B0604020202020204" pitchFamily="34" charset="0"/>
              </a:rPr>
              <a:t>Slicers.</a:t>
            </a:r>
          </a:p>
          <a:p>
            <a:pPr marL="342900" lvl="0" indent="-342900" algn="just" defTabSz="914400" eaLnBrk="0" fontAlgn="base" latinLnBrk="0" hangingPunct="0">
              <a:lnSpc>
                <a:spcPct val="200000"/>
              </a:lnSpc>
              <a:spcBef>
                <a:spcPct val="0"/>
              </a:spcBef>
              <a:spcAft>
                <a:spcPct val="0"/>
              </a:spcAft>
              <a:buClrTx/>
              <a:buSzTx/>
              <a:buFont typeface="+mj-lt"/>
              <a:buAutoNum type="arabicPeriod"/>
              <a:tabLst/>
            </a:pPr>
            <a:r>
              <a:rPr lang="en-US" altLang="en-US" sz="1800" dirty="0" err="1">
                <a:solidFill>
                  <a:schemeClr val="tx1"/>
                </a:solidFill>
                <a:latin typeface="Arial" panose="020B0604020202020204" pitchFamily="34" charset="0"/>
              </a:rPr>
              <a:t>Multicard</a:t>
            </a:r>
            <a:r>
              <a:rPr lang="en-US" altLang="en-US" sz="1800" dirty="0">
                <a:solidFill>
                  <a:schemeClr val="tx1"/>
                </a:solidFill>
                <a:latin typeface="Arial" panose="020B0604020202020204" pitchFamily="34" charset="0"/>
              </a:rPr>
              <a:t>  </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nSpc>
                <a:spcPct val="150000"/>
              </a:lnSpc>
              <a:spcAft>
                <a:spcPts val="800"/>
              </a:spcAft>
            </a:pPr>
            <a:endParaRPr lang="en-US"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endParaRPr>
          </a:p>
          <a:p>
            <a:pPr marR="0" lvl="0">
              <a:lnSpc>
                <a:spcPct val="150000"/>
              </a:lnSpc>
              <a:spcAft>
                <a:spcPts val="800"/>
              </a:spcAft>
            </a:pPr>
            <a:endParaRPr lang="en-US"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endParaRPr>
          </a:p>
          <a:p>
            <a:pPr marR="0" lvl="0">
              <a:lnSpc>
                <a:spcPct val="150000"/>
              </a:lnSpc>
              <a:spcAft>
                <a:spcPts val="800"/>
              </a:spcAft>
            </a:pPr>
            <a:endParaRPr lang="en-US" sz="2400" b="1" dirty="0">
              <a:solidFill>
                <a:schemeClr val="tx1"/>
              </a:solidFill>
              <a:latin typeface="Calibri" panose="020F0502020204030204" pitchFamily="34" charset="0"/>
              <a:ea typeface="GE SS Text Light" panose="020A0503020102020204" pitchFamily="18" charset="-78"/>
              <a:cs typeface="GE SS Text Light" panose="020A0503020102020204" pitchFamily="18" charset="-78"/>
            </a:endParaRPr>
          </a:p>
        </p:txBody>
      </p:sp>
      <p:pic>
        <p:nvPicPr>
          <p:cNvPr id="8" name="Picture 7">
            <a:extLst>
              <a:ext uri="{FF2B5EF4-FFF2-40B4-BE49-F238E27FC236}">
                <a16:creationId xmlns:a16="http://schemas.microsoft.com/office/drawing/2014/main" id="{79445748-FAFC-C37A-BED1-80410BB693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372" y="5714999"/>
            <a:ext cx="1215571" cy="1088193"/>
          </a:xfrm>
          <a:prstGeom prst="rect">
            <a:avLst/>
          </a:prstGeom>
        </p:spPr>
      </p:pic>
      <p:pic>
        <p:nvPicPr>
          <p:cNvPr id="2" name="Picture 1">
            <a:extLst>
              <a:ext uri="{FF2B5EF4-FFF2-40B4-BE49-F238E27FC236}">
                <a16:creationId xmlns:a16="http://schemas.microsoft.com/office/drawing/2014/main" id="{E68CAA9D-7494-9F5F-628D-EED7AEC076F3}"/>
              </a:ext>
            </a:extLst>
          </p:cNvPr>
          <p:cNvPicPr>
            <a:picLocks noChangeAspect="1"/>
          </p:cNvPicPr>
          <p:nvPr/>
        </p:nvPicPr>
        <p:blipFill>
          <a:blip r:embed="rId5"/>
          <a:stretch>
            <a:fillRect/>
          </a:stretch>
        </p:blipFill>
        <p:spPr>
          <a:xfrm>
            <a:off x="4078233" y="3838900"/>
            <a:ext cx="6556299" cy="2591025"/>
          </a:xfrm>
          <a:prstGeom prst="rect">
            <a:avLst/>
          </a:prstGeom>
        </p:spPr>
      </p:pic>
    </p:spTree>
    <p:extLst>
      <p:ext uri="{BB962C8B-B14F-4D97-AF65-F5344CB8AC3E}">
        <p14:creationId xmlns:p14="http://schemas.microsoft.com/office/powerpoint/2010/main" val="12943874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7F72CB15-D168-4352-BD1B-D0B849CAD361}">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91abW/bOAz+K4FxuE/pQfK7+y3JdrgCbVE0RYHhUBSURCfaHNuQ7Wy5Iv/9JNvt+pImadJtztAPhSmafB6SJmXFd5aQRZ7A4hxmaB1bwyz7MgP1pUep1bfSRugQCHkAghGCwmbIA+bo1SwvZZYW1vGdVYKaYHktiwoSY0kL/73pW5AkFzAxVzEkBfatHFWRpZDI/7BR1kulqnDZt/BbnmQKjMlxCSUas3Otrq81BPqX8Qi8lHMcIy8bKUZhHESE+D4Qh1Lih8zVakWjUCNbqWJM1+5HWVqCTLUbI6MBsSFA2+bgOlEc2H7gGHksk7JVYYuP33Kl2WnOi9wEZyDmkHIUVk1BYdEgvrMGk4nCCZTt5ccni6MsqWYr5OOsUhwvMa6X0lKWC+3j7Gpwq6TQGKYyt5Y6Whcq07GsF+UsV9kcZ5iWPS3j+r+Oea31d5W2oaLmcpp9HSnUsRXWMVn2HyiMtGiSKckhecHiHYFeKUiLPFNl7ywTDcCniG60pJDpJGmL43uerhqgPKkKnQkUDarRFFRpCpF91hk3+Vne14h2+/lRFbQMF3XifiSlm6XRCFjgOKHjxl6k68gGx/ZDY3QtuVxn7RzmUpdMpp6yMjY9wIAydAWjwuG2LyAiG21CHYJhVZaa4rNAtQ++uWdmwB9bUykEplbtLqbguxGLAt8mnhMGIvLiH+gu8Bl3iRdyHyJ0GIOAbI7Y6+6MSe4iJSzyGIltj6ILwt4nYHUOnNgLEXxOOXUiAhEw0YkGcXpyedm7Apbg8wrV995eQCpwJvmznkDW9YSfgXqonys9HXoaXu+qSlNMitdJ5B0lcYalyo7OdQ+YHh74YVXgAcZ8XLGvsDhE4GZnk/ZOisTU/CXIRPM4PBoDzrXK0eDoUg/G94C/cfLnEldO+0zpyTxs5voHqe53hnb/GY/uda3lzaaZ6CASwWM/8v2I+ILTkPPdp80ZQlEp3DrFSXLb3lI8J1ZPG4g1iN49v55MeTbD3h8rtnVb1OY7ghv+ebUa2y9Hdnbe3ajpXe5w1Fl0559GryS1A+DGJ91N6+BND+oP78I/6TE3b2F9ixLqCN/VG3U75BFCSPkeb/Pv3T4fD4fu1IuJajeRmebZUWR16+wmtrpxdhOaaZvdRDZ4w+N5aC3zNV5Ny2QeAAUaYuzbJAr8wHGh4+cb9Qw4/BOObtPYeMbRbfhrTjm6DXztOUfHoW9/0tFtIlucdbyVwG952rEpCJvPOyJhxo/nUi+IfBuoYJFtVPc4sHeo45BQz7PA0cYcz4+F2GhSzszvZy9sxR5z0UW0hR1Esc0FjVjHh+P+Pw12YrocBo03dLwDIbRu+hwGhTWT/0AIbNt+D4POFsN0VyKbPx4AJdqlXz9W9+/Z7Rub63k09GLhxcQO7YAH4R5vbP9IVKD4dHGKc0xecnlYf7l0z+AalGw+4ql57xiP9mukB2PWkxB9MJ8HGbVHeGph77vALLcsrE8Iapd3d2jjNE4kR7WidqwZqknNscDkvmx0nPMGq8RaqSiV5OW49jSu9YwU66TcWadSJ6pxfg1JZfzWH0uZPVGb5Ffqkz6vz987fU0siBe6ru3rPw+F46AId9/R8UCAHYSMRGFMqAsh4/5utmpzq+oiq8oiB456X4wrSkMXgdkwizcVxHL5P50L1JG2JwAA&quot;"/>
    <we:property name="creatorSessionId" value="&quot;34871a36-a93a-4424-9256-70983fb84c4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52Uy07dMBCGX6Xy+qjy/dIdrbqiXFQqNghVM/YYpeQkUeKDoIh3r52DxIYKKZvYnoy/fzwezzNL3TL18HQOe2Jf2NdxvN/DfP9JCLZjw6vx4uL07OTn6e/zk7Pv1TxOpRuHhX15ZgXmOyrX3XKAviGq8eZ2x6DvL+GurTL0C+3YRPMyDtB3f+noXH+V+UAvO0aPUz/O0JBXBQo17EN1r+uqLT6rqgixdA90RbEcrRE8oUzSy0RaI5poXHVbjg5rZO+6NPQq/20cCnRDlWk2Z7zlEGyyydcdQTmbm33phrv+NeC3vb+eppaVbl9P2LKBf6ps47y81ONkITIhIRAJso4LAX4rC2JAbblPWoWMCUkJs5VVz6hBxyyDcLpyuRR2K0t7lQLm3FAobCAZ41aWAFQEOghFweXIMam0lRUTBJ9N9tnyxGPUqPhWloXM0XifiZJyMoEmuTlfIYRaFFpRjs4aDAboQ1ahx4Lj43tVYWyqt8c9KQk1acLjdppELR1I5KQ51gpTnH9c+/+lkUGTo/bAk4OccoQEm2+zPlquyfLgvIzZWx8334BDayU6FCjRWPA6crWVRTUaDvVhZxuN9kmZvLnKTNBS5Wg4GZHBOifcRtaKe7OwPdXO3CbjoSwTRLqEoa5vntk0j7Udl45Wv9p+YUiUXudzG390heaj8DX0h6a59nG2itRYOuzpgw2tu7M1rNv2+QfIgMulaQYAAA==&quot;"/>
    <we:property name="isFiltersActionButtonVisible" value="false"/>
    <we:property name="isVisualContainerHeaderHidden" value="false"/>
    <we:property name="pageDisplayName" value="&quot;MTA&quot;"/>
    <we:property name="pageName" value="&quot;e98f790066a0311068b4&quot;"/>
    <we:property name="reportEmbeddedTime" value="&quot;2025-03-10T16:35:23.099Z&quot;"/>
    <we:property name="reportName" value="&quot;MTA_Daily_Ridership&quot;"/>
    <we:property name="reportState" value="&quot;CONNECTED&quot;"/>
    <we:property name="reportUrl" value="&quot;/groups/78949eca-cbb7-4611-9529-188a35267883/reports/2f86a1c3-13f4-4fa9-bf44-58ba4a0f4177/e98f790066a0311068b4?bookmarkGuid=5ac68538-2126-45f0-b8d8-10c3fa47afbf&amp;bookmarkUsage=1&amp;ctid=f2b34026-ae5e-4b9c-be0c-4c268dce6de9&amp;fromEntryPoint=export&amp;pbi_source=storytelling_addin&quot;"/>
  </we:properties>
  <we:bindings/>
  <we:snapshot xmlns:r="http://schemas.openxmlformats.org/officeDocument/2006/relationships"/>
</we:webextension>
</file>

<file path=ppt/webextensions/webextension2.xml><?xml version="1.0" encoding="utf-8"?>
<we:webextension xmlns:we="http://schemas.microsoft.com/office/webextensions/webextension/2010/11" id="{6BE55237-4159-467D-B864-8A266C782A69}">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UW/bOAz+K4Fxj9lgy5Yl9S1xM9wBba9YegWGQ1FQEp16dezAdnrNivz3ybLTrUnadN3aS7O+2aJMkfxIiqRvHJ2UkxRmRzBGZ8/p5/nlGIrLjuc5XSdrFhFCDiAp8ZXLtURP6dBQ80mV5Fnp7N04FRQjrE6Tcgppzcks/nvWdSBNj2FUv8WQlth1JliUeQZp8gWbzYZUFVOcdx28nqR5ATXLYQUV1myvzHbzbkTw3vvmRFBVcoVDVFWzKjWX4CnpB66gHuiAUma2lc0GK9naLTVre3yUZxUkmTmmXnODACEWLPTiQAsKFJQVI07Sqt0iZ4PrSWG0MzrPJrVxIiPrKC8SBaljtSiwbIS+caI8nY7t0+DO+jCfFgo/YmxJWZVUM8Pp4K+PHzsnIFN05sYgx0VuzGUp+7U96rWL/L+oQPOmnT133r0VoqevIFNmdVmC3mhU4Aiq9nXwLOJBbMxzfgyZxnGiLPXDNGtBclflPjMrZZKN0tYJvuFx0qhjbImZhqIh04HP+n0e9UnUDwjr9QfBBzHo9QZhGFFCasfI5WeDeY3QvD4uwCBwlU89zoWkHGgg1ZYAOevYSPudwEynpWGJupEwuoCiugOZM0aTPeqHL3k+tpBMGnkStHTVIDM7TKxGaIG7cQ4Sw7Y58BTSaX2Wt+9YB1h8MTSJZsMnzHNFKCj1yHuXcO4Ky2Ju9DJ88kJj0Z9ZmfaTYpF4SHfJyFuBzPxskSHNR5+/y4GtZzdqPIMrn1mbg+uqOBYEffR9YFQjkJrXg85R4XUl8+vVEHZlQLxQBaFC7oe+S0S4OYTvjZxDhHJa4GO17qXpeftJuay3tYiFojNpoegkmcrH2PljTVg/ItcV+q76j3e7l1OrCQepJKEijCkLCKIXxiSAjRAnY1MCrALsexATqokby4ACGqZIn8rLyKM4SPCpCpTrMdc439OdZSuC+f+9Ho4+RZ0ov0p0xxMdBSWW7+TsnYbZshpRbzg4j/7+5+jkl6jwZ2LSc6EuZgd4hemqtLf0VdJCqFMokqaKtJo9Eam2HL5l5qyvx76Txy52vi3U5FYL5xNC8eCV/1DtsaM2OTSl98XT6qAdtch+G14/eIGkpn9ZLarmj6kFdtSQi3DbWQVvY2dnNWxioSksiaB+KHxBGAkD7kmOyn367b6jBrvnitmYPaC10zBNFLYN9z3dWYnpohJdadHKylxe1dCeNLT7NrRddiC0udPylkve3YavsQVRQSw1D007RQRS5G4Iv185u9tIb+v4x3z7osOft9C/Df23iq257zWjKgZQnGvuxQFxheTOpskAWIP1p1VlZVkaEISSUSG1xzgIKhnzdDObeishXk9m2u6JyYtl1MtJsmYAxkMe+4K6PkVfuZTFwU8MwH71WPEkUZdYdeDKeN1o3b+PVzUkXdGmKdogRh4SqpnrCeYSD0hMd6xoe1aYtkLjBkrFYxEzP2aKKsEEMEF+4t/Da0wyWw/kw/q2MKJvuqdQqVBJFmgUTPob64i1fxhsjl3XEufTqpyAQiMKrumKjSPUMuof6oXn86+sP0J7lSEAAA==&quot;"/>
    <we:property name="creatorSessionId" value="&quot;34871a36-a93a-4424-9256-70983fb84c4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52Uy07dMBCGX6Xy+qjy/dIdrbqiXFQqNghVM/YYpeQkUeKDoIh3r52DxIYKKZvYnoy/fzwezzNL3TL18HQOe2Jf2NdxvN/DfP9JCLZjw6vx4uL07OTn6e/zk7Pv1TxOpRuHhX15ZgXmOyrX3XKAviGq8eZ2x6DvL+GurTL0C+3YRPMyDtB3f+noXH+V+UAvO0aPUz/O0JBXBQo17EN1r+uqLT6rqgixdA90RbEcrRE8oUzSy0RaI5poXHVbjg5rZO+6NPQq/20cCnRDlWk2Z7zlEGyyydcdQTmbm33phrv+NeC3vb+eppaVbl9P2LKBf6ps47y81ONkITIhIRAJso4LAX4rC2JAbblPWoWMCUkJs5VVz6hBxyyDcLpyuRR2K0t7lQLm3FAobCAZ41aWAFQEOghFweXIMam0lRUTBJ9N9tnyxGPUqPhWloXM0XifiZJyMoEmuTlfIYRaFFpRjs4aDAboQ1ahx4Lj43tVYWyqt8c9KQk1acLjdppELR1I5KQ51gpTnH9c+/+lkUGTo/bAk4OccoQEm2+zPlquyfLgvIzZWx8334BDayU6FCjRWPA6crWVRTUaDvVhZxuN9kmZvLnKTNBS5Wg4GZHBOifcRtaKe7OwPdXO3CbjoSwTRLqEoa5vntk0j7Udl45Wv9p+YUiUXudzG390heaj8DX0h6a59nG2itRYOuzpgw2tu7M1rNv2+QfIgMulaQYAAA==&quot;"/>
    <we:property name="isFiltersActionButtonVisible" value="false"/>
    <we:property name="isVisualContainerHeaderHidden" value="false"/>
    <we:property name="pageDisplayName" value="&quot;LIRR&quot;"/>
    <we:property name="pageName" value="&quot;bd8ba1cb340951ad4557&quot;"/>
    <we:property name="reportEmbeddedTime" value="&quot;2025-03-10T16:35:23.099Z&quot;"/>
    <we:property name="reportName" value="&quot;MTA_Daily_Ridership&quot;"/>
    <we:property name="reportState" value="&quot;CONNECTED&quot;"/>
    <we:property name="reportUrl" value="&quot;/groups/78949eca-cbb7-4611-9529-188a35267883/reports/2f86a1c3-13f4-4fa9-bf44-58ba4a0f4177/bd8ba1cb340951ad4557?bookmarkGuid=5ac68538-2126-45f0-b8d8-10c3fa47afbf&amp;bookmarkUsage=1&amp;ctid=f2b34026-ae5e-4b9c-be0c-4c268dce6de9&amp;fromEntryPoint=export&amp;pbi_source=storytelling_addin&quot;"/>
  </we:properties>
  <we:bindings/>
  <we:snapshot xmlns:r="http://schemas.openxmlformats.org/officeDocument/2006/relationships"/>
</we:webextension>
</file>

<file path=ppt/webextensions/webextension3.xml><?xml version="1.0" encoding="utf-8"?>
<we:webextension xmlns:we="http://schemas.microsoft.com/office/webextensions/webextension/2010/11" id="{880C5879-6A50-4365-8642-8B6CA1E3A3FD}">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abU/jOBD+K1U+l1PeHMf7rQ1d3UnA7VEOaXVCaGyPS5Y0qRy3Rxf1v5/zUhZobwu9Bbo9PmbGmXnmxU/HTm8dmZaTDOYnMEbng9Mviusx6OuO5zldJ2+EngLKFUDgucCYjMGn3GqLiUmLvHQ+3DoG9AjNeVpOIassWeFfF10HsuwTjKonBVmJXWeCuixyyNKv2Cy2KqOnuOg6eDPJCg2VyaEBg5XZmV1unysIvwTWIwiTznCIwrRSEdCIiDCQ1A187rmxCO2ysllQI1u7pDJdu0+K3ECaWzeVzKeKCB6GcaCIJz0mfUIreZnmo6wF/O3ds/mkSk46thFW2eBfrNvKzmJhw5EBKIpM+WFAA2Z9K0422oIad39qjA1vxSRKnwoSUc4Ieq7rxiyOt4Vn8cjIdwnzKApKKMY02tZWCIoHCJELYeAqKkTEoHpXpZlpM8vng5uJtk1hW6Wx1ZMzyAVKp668xrIp9K3TG400jsC0j4MHyqTIpuM18mEx1QJPUdWq3KRmbn0c/XZ62jkDnqFT4fykC9t/tQaURXb5CXKJ41TU2o/TvG0rt3q8Kv5ONNo+lJWge4c7saJRoVNh8/MY+vPQHaPRxcFJoc3VepCHMO/U23IVz4WVfLdUIpuWNkSUDabkCrR5WLnlbrIOv9zbL21887pWLxfQRd05jMehUASAceITjpEf4MbOedUKmHXZ775qF29E+dxm3tw8kGEuQTdqMghovx8nfT/phz7t9QfhRzbo9QZRlBDfD1YJweeRzwlwL2YBg5C7LpMbycXgjeHFzRra82PP5yxUnqTAXF9Sj+8EvfzwwuxYX1kTl5MfCf7XFDVocTU/whlmqzjv9KuqJaxz0GkzI9QxbflL0A47d8ac9bv+Hp5a2PkmqNRtFM5nBP1SHF1oibrfsPFhqpeTj9f9t9TtZWoXF0/5tdrvHDS/mBDGEPksCiQXRPlIQhnsBBmefE46STFLZcdjHQEllgd8fiBh/phVkt5wcJn8/ufJ2U9HiC/A52/Xs+ujfRVmfNo0vd+p+WNq2R7fs7M+O8f2XH613eS934k5bAn1maNGlua45Rlwv/O5ZKh9j/Me3ex7qHfcse+BNlzQzIWhGytOuesFFJlQYYSCbD8XHiOUU/3kYHtZdtm+Uj6emY5PTjv13NRZHiU7aS6KLW+1QMsnnpD8xyekV4qpqkd1sRUh46EIKfMUI1SFzN2ZcphUXKPpwMw21ehnr8NKME0BQp9ErgsRyJAS5rpCNFdQb35OeovbvO2LtUuBN4UVgRLCs4dfTj3qQgwM/8PO2t3rtL0p6/fDbooKnAexJ5EwhjEJFJHh5u8AO1HU9yve/9Ppa9ub3utJuvpdgwc0iKhylS+4p0jEgpBu3/T7ffn57IxDm6dhlgpsP2Q9KIEzRj2qYywxWxKlzfOkwZpivag0OhVmWHsa1usqKdZFuXWOUluoxvk5ZNPKb/0/h2oKaZnt/f5etzNZ3fPr8l9MTTkBgZZEcU0JbLIrgpLPSvxi8Q9gk+8l2SIAAA==&quot;"/>
    <we:property name="creatorSessionId" value="&quot;34871a36-a93a-4424-9256-70983fb84c4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52Uy07dMBCGX6Xy+qjy/dIdrbqiXFQqNghVM/YYpeQkUeKDoIh3r52DxIYKKZvYnoy/fzwezzNL3TL18HQOe2Jf2NdxvN/DfP9JCLZjw6vx4uL07OTn6e/zk7Pv1TxOpRuHhX15ZgXmOyrX3XKAviGq8eZ2x6DvL+GurTL0C+3YRPMyDtB3f+noXH+V+UAvO0aPUz/O0JBXBQo17EN1r+uqLT6rqgixdA90RbEcrRE8oUzSy0RaI5poXHVbjg5rZO+6NPQq/20cCnRDlWk2Z7zlEGyyydcdQTmbm33phrv+NeC3vb+eppaVbl9P2LKBf6ps47y81ONkITIhIRAJso4LAX4rC2JAbblPWoWMCUkJs5VVz6hBxyyDcLpyuRR2K0t7lQLm3FAobCAZ41aWAFQEOghFweXIMam0lRUTBJ9N9tnyxGPUqPhWloXM0XifiZJyMoEmuTlfIYRaFFpRjs4aDAboQ1ahx4Lj43tVYWyqt8c9KQk1acLjdppELR1I5KQ51gpTnH9c+/+lkUGTo/bAk4OccoQEm2+zPlquyfLgvIzZWx8334BDayU6FCjRWPA6crWVRTUaDvVhZxuN9kmZvLnKTNBS5Wg4GZHBOifcRtaKe7OwPdXO3CbjoSwTRLqEoa5vntk0j7Udl45Wv9p+YUiUXudzG390heaj8DX0h6a59nG2itRYOuzpgw2tu7M1rNv2+QfIgMulaQYAAA==&quot;"/>
    <we:property name="isFiltersActionButtonVisible" value="false"/>
    <we:property name="isVisualContainerHeaderHidden" value="false"/>
    <we:property name="pageDisplayName" value="&quot;MNR&quot;"/>
    <we:property name="pageName" value="&quot;1c3765c43d7032b108c4&quot;"/>
    <we:property name="reportEmbeddedTime" value="&quot;2025-03-10T16:35:23.099Z&quot;"/>
    <we:property name="reportName" value="&quot;MTA_Daily_Ridership&quot;"/>
    <we:property name="reportState" value="&quot;CONNECTED&quot;"/>
    <we:property name="reportUrl" value="&quot;/groups/78949eca-cbb7-4611-9529-188a35267883/reports/2f86a1c3-13f4-4fa9-bf44-58ba4a0f4177/1c3765c43d7032b108c4?bookmarkGuid=5ac68538-2126-45f0-b8d8-10c3fa47afbf&amp;bookmarkUsage=1&amp;ctid=f2b34026-ae5e-4b9c-be0c-4c268dce6de9&amp;fromEntryPoint=export&amp;pbi_source=storytelling_addin&quot;"/>
  </we:properties>
  <we:bindings/>
  <we:snapshot xmlns:r="http://schemas.openxmlformats.org/officeDocument/2006/relationships"/>
</we:webextension>
</file>

<file path=ppt/webextensions/webextension4.xml><?xml version="1.0" encoding="utf-8"?>
<we:webextension xmlns:we="http://schemas.microsoft.com/office/webextensions/webextension/2010/11" id="{19B39A3C-05C6-4AAD-A1D8-7A7B021328CE}">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60/jOBD/V6LoPpZT7MR2st/a0tUhAbeiHNLqhNDYnpQsaVI5LksX9X8/5wEsjwOuy6PAfeiHjKfjmd88bZ/7OqtmOSx2YYr+J39QlidTMCceIX7PL1qiSjlNQk6YkDJIeMBEELjVcmazsqj8T+e+BTNBe5BVc8hrSY7492HPhzz/ApP6K4W8wp4/Q1OVBeTZD2yZ3ZI1c1z2fDyb5aWBWuTYgsVa7Kljd99OBfJ76HYEZbNTHKOyLZWlCVEiDCUVEjBKtUiVY6tahkazO1lq0c32w7KwkBVum5qWxiEEKZVRjKAC0ILEYU2vsmKSdwpf/Xd/MavBsXhmZXlW4yG/uY1rSculMygUVMaoIApoDJBKiMNGWprltttQLkZnM+Owcgi20vr6FAqF2m8AMVi19p/7/cnE4ARs9zm6tjgs8/n0Dvq4nBuFe5g2S4XN7MLt0cBbeFtVDoX29iDLv8PC2weZo18r/sWUzk8NK6RO1aMvjg+nmWpWP8+LDv6g/jwuvw8NOoG6JvTW1RAn7Gj2lGb8kaEBo44X23iK+W2NL9dvL12odQAma+O9se6prO4y+VK6fw2IzTq1arafFGyI3hWhXu7M8r8iGP82QoeOcm9aqHxeudhB3bp0eAzGXs8R92E0msGiif/NzFykNen9G5YfA+vl4UWlc7K+/VTLhu6vk9K0gH0wUA6bmkoCxYELTuOAMSVA6zhdi5q6+3XoDcvTTHsk8RRUWG3IxYaGxc1CNOyPR0fDP//a3X/jZWh7a2/vpavOFSBdKmTKlZ4PgsmOm1WO7wXlo0XJZpderzmD7KA15cZuaezx04xQD3bW3M2rd7bTde4ZL1It3q2Bl6n/bi1sU7lt8oLLmLMYBVBWH6KClAerN/kdhGpuHm1lP8+Pur9UN1N5vLXnNensXRwlvKxQ5RS931YakcHoR47E9OZI/GJW1T7p+TqgaaRUoEgkuFKJSGKxNi6xmTpB+8Y9cGlEC7hUkeYR4bEMhWBJwligHgT8vqHo2U7WLnO9pha8did+xmuN5zzt3gqs9YTkcYfSl4iytklQKlFHmhGqWCIpCUjA1zVB7AdPDsix0GDaZTYKxWAQDwd0OIio6A9G0edk1O+POB8ySsNVL4me239tXQ4DpTWKONBCxZLzSBC9FhcQr+vgtWij+6WF/KgFosWhg+Gqq8YM3Y9xSDBNoiji9BfGmLdwk/2svltHAFpHp4qnUjPJCNKAca4IkLfm6P/fXtbvOuttvL2czLLbz5EBT0EwTCEgURrHTCXyF07V7/QaYlXEocNpnGcKu0Hnmgv8KZpJY2OF+UVBdTjPWl0zbJgq62ZTO252Gjd8NRUbp5z725lzVLv5AeTzet/mWb1ub13dW/8XtZdwX4sFi5FGhIahoArcpEaFbpr9vY7MpuDcdCt54iBIWJgyykOOhEmiY1xVFtGUJ0yzmGnJ3QiihHpYFjSeHMytbTC6IVLolDj1wgiiONSSJDRJV1OvEXdX2JZzW81AoetHeEfkuhitK7z+T/G6XP4DC8iBBH8iAAA=&quot;"/>
    <we:property name="creatorSessionId" value="&quot;34871a36-a93a-4424-9256-70983fb84c4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52Uy07dMBCGX6Xy+qjy/dIdrbqiXFQqNghVM/YYpeQkUeKDoIh3r52DxIYKKZvYnoy/fzwezzNL3TL18HQOe2Jf2NdxvN/DfP9JCLZjw6vx4uL07OTn6e/zk7Pv1TxOpRuHhX15ZgXmOyrX3XKAviGq8eZ2x6DvL+GurTL0C+3YRPMyDtB3f+noXH+V+UAvO0aPUz/O0JBXBQo17EN1r+uqLT6rqgixdA90RbEcrRE8oUzSy0RaI5poXHVbjg5rZO+6NPQq/20cCnRDlWk2Z7zlEGyyydcdQTmbm33phrv+NeC3vb+eppaVbl9P2LKBf6ps47y81ONkITIhIRAJso4LAX4rC2JAbblPWoWMCUkJs5VVz6hBxyyDcLpyuRR2K0t7lQLm3FAobCAZ41aWAFQEOghFweXIMam0lRUTBJ9N9tnyxGPUqPhWloXM0XifiZJyMoEmuTlfIYRaFFpRjs4aDAboQ1ahx4Lj43tVYWyqt8c9KQk1acLjdppELR1I5KQ51gpTnH9c+/+lkUGTo/bAk4OccoQEm2+zPlquyfLgvIzZWx8334BDayU6FCjRWPA6crWVRTUaDvVhZxuN9kmZvLnKTNBS5Wg4GZHBOifcRtaKe7OwPdXO3CbjoSwTRLqEoa5vntk0j7Udl45Wv9p+YUiUXudzG390heaj8DX0h6a59nG2itRYOuzpgw2tu7M1rNv2+QfIgMulaQYAAA==&quot;"/>
    <we:property name="isFiltersActionButtonVisible" value="false"/>
    <we:property name="isVisualContainerHeaderHidden" value="false"/>
    <we:property name="pageDisplayName" value="&quot;SIR&quot;"/>
    <we:property name="pageName" value="&quot;5f91c733b27bae4fd7fc&quot;"/>
    <we:property name="reportEmbeddedTime" value="&quot;2025-03-10T16:35:23.099Z&quot;"/>
    <we:property name="reportName" value="&quot;MTA_Daily_Ridership&quot;"/>
    <we:property name="reportState" value="&quot;CONNECTED&quot;"/>
    <we:property name="reportUrl" value="&quot;/groups/78949eca-cbb7-4611-9529-188a35267883/reports/2f86a1c3-13f4-4fa9-bf44-58ba4a0f4177/5f91c733b27bae4fd7fc?bookmarkGuid=5ac68538-2126-45f0-b8d8-10c3fa47afbf&amp;bookmarkUsage=1&amp;ctid=f2b34026-ae5e-4b9c-be0c-4c268dce6de9&amp;fromEntryPoint=export&amp;pbi_source=storytelling_addin&quot;"/>
  </we:properties>
  <we:bindings/>
  <we:snapshot xmlns:r="http://schemas.openxmlformats.org/officeDocument/2006/relationships"/>
</we:webextension>
</file>

<file path=ppt/webextensions/webextension5.xml><?xml version="1.0" encoding="utf-8"?>
<we:webextension xmlns:we="http://schemas.microsoft.com/office/webextensions/webextension/2010/11" id="{FDAE92CE-CAD8-4638-AF3D-6EF72E19F8C0}">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W2/bNhT+K4ae3UG86MK82YqLDUizoM4CFEMQHJJHjhrZMiQ6jRf4v5ei5LSxc+m8NNOcvQTRIXl4zvedC0nfejqr5jksj2GK3oE3LIqrKZRXPUK8vjdrhJFWPieBjmPNJGcRiXzfjhZzkxWzyju49QyUEzRnWbWAvNZkhX+e9z3I8xOY1F8p5BX2vTmWVTGDPPsLm8l2yJQLXPU9vJnnRQm1yrEBg7XaazvdflsTyC/M7gjKZNc4RmUaaRQLJWWoBcVQRJyDH9XTqmaCs+zBKbVqt31SzAxkM7tNLZOSBiFyH0BwKu26ULi5VTab5K3B39aeLuc1OAZvjCxuajzkZ7txrWm1sg4RnfqIOoxjJCEiUyJ2TqVZbtYbLkc389JiZRFstCXW80lRZsru5DApsWoguPWSIl9M3X+je/JxsSgVfsTUDc1MZpZW03ghv8Cy6p2CzNGrDTopC4u/GzyEZc8xXssviy9JiXZj7R34q/6dLQN9DTNlpZuGDCaTEidg2s/Rz7ISUgvUxQnMNE4z5UbfL2Yt+f626edW8iRXKl9UViXqxsjkEkpznzj7UWosh0tHymFWrmON9jf86QoIq/N1XthFn7+L/DaUGk9+Tuycu0BHxRgqIsNIkgADtDWCPxvojwbXrxmWUKrL5RFeY75t8d349tDayDMos6aQOO9297otinf6vA0gTDPtO5OcsPdNUA+3jnifEMr9SrgOmW6XX8w7USnIZqXY+4j+sRK09zA01ZABQ+ETxVKWxj4jmolo92r4gulz/CnpJcV1pntE9BRUWL2Ty3calpuplAzGo4vk9z+OT1+kAuw9749j8tRpbn9h+WAP1Ze7Nbr9BeWwzbPONtAXP2zn9l71YN/8v1XUvO+vj3f5v89ONvnctHweKJ9LnwvAgKW270uhd2/5HxCqRfnDjg7y/KJdUm3mtG35pz2X2L312biXzVTx4MX/+TMxlHrX2/JrOVUz0vdiDEgqfRIJEqRhnPKQqu4QYjJ1haYH1zauJv95Jra8aSiAiMmYCkqV1CQKGFGBfJaCV3v9Mm/u5QtynGkom+FgxKLhME6GNBlyGg2GI/5ejAaDURgmAaVs15vuy3PUBBNTYRhzCjwiQZxSjIXqxp3qtUnsRNqfFgbyi9b1O46CyMcIGU9DwbVQaQo87T5HL/1s9A8Y6obLDZkSkVOmNfGjECULwljH3SfzzTxfvumb9COvLs/m5tU82/6RjgJgDJpTQhGjADgXwe6B/u+BfvTbx4+dQxxanMZ5prA9etyjwJtiOXE+VpivC6PFed7YmqGbVBl7IjRjt9PYzaul6Ei59Y4yS1Sz+Rnki3pf92Nz3Zjaatb9h/rXoK/BIqU6xoj6oUA/SJVv/7hz+ZNEZtP6aL+VPIwQrVNC7J0XtKRMsJTuqotKQJ/Gwl6jaRQEIJmIn9UFjsnhwhiH0YZKHQiqtPOX+4JymrJgN/OcuofCtliYag4Kbc/BByLXxmhd0/XfitfV6iu88UmllSEAAA==&quot;"/>
    <we:property name="creatorSessionId" value="&quot;34871a36-a93a-4424-9256-70983fb84c4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52Uy07dMBCGX6Xy+qjy/dIdrbqiXFQqNghVM/YYpeQkUeKDoIh3r52DxIYKKZvYnoy/fzwezzNL3TL18HQOe2Jf2NdxvN/DfP9JCLZjw6vx4uL07OTn6e/zk7Pv1TxOpRuHhX15ZgXmOyrX3XKAviGq8eZ2x6DvL+GurTL0C+3YRPMyDtB3f+noXH+V+UAvO0aPUz/O0JBXBQo17EN1r+uqLT6rqgixdA90RbEcrRE8oUzSy0RaI5poXHVbjg5rZO+6NPQq/20cCnRDlWk2Z7zlEGyyydcdQTmbm33phrv+NeC3vb+eppaVbl9P2LKBf6ps47y81ONkITIhIRAJso4LAX4rC2JAbblPWoWMCUkJs5VVz6hBxyyDcLpyuRR2K0t7lQLm3FAobCAZ41aWAFQEOghFweXIMam0lRUTBJ9N9tnyxGPUqPhWloXM0XifiZJyMoEmuTlfIYRaFFpRjs4aDAboQ1ahx4Lj43tVYWyqt8c9KQk1acLjdppELR1I5KQ51gpTnH9c+/+lkUGTo/bAk4OccoQEm2+zPlquyfLgvIzZWx8334BDayU6FCjRWPA6crWVRTUaDvVhZxuN9kmZvLnKTNBS5Wg4GZHBOifcRtaKe7OwPdXO3CbjoSwTRLqEoa5vntk0j7Udl45Wv9p+YUiUXudzG390heaj8DX0h6a59nG2itRYOuzpgw2tu7M1rNv2+QfIgMulaQYAAA==&quot;"/>
    <we:property name="isFiltersActionButtonVisible" value="false"/>
    <we:property name="isVisualContainerHeaderHidden" value="false"/>
    <we:property name="pageDisplayName" value="&quot;NYCT&quot;"/>
    <we:property name="pageName" value="&quot;789cbb6d92e69744a073&quot;"/>
    <we:property name="reportEmbeddedTime" value="&quot;2025-03-10T16:35:23.099Z&quot;"/>
    <we:property name="reportName" value="&quot;MTA_Daily_Ridership&quot;"/>
    <we:property name="reportState" value="&quot;CONNECTED&quot;"/>
    <we:property name="reportUrl" value="&quot;/groups/78949eca-cbb7-4611-9529-188a35267883/reports/2f86a1c3-13f4-4fa9-bf44-58ba4a0f4177/789cbb6d92e69744a073?bookmarkGuid=5ac68538-2126-45f0-b8d8-10c3fa47afbf&amp;bookmarkUsage=1&amp;ctid=f2b34026-ae5e-4b9c-be0c-4c268dce6de9&amp;fromEntryPoint=export&amp;pbi_source=storytelling_addin&quot;"/>
  </we:properties>
  <we:bindings/>
  <we:snapshot xmlns:r="http://schemas.openxmlformats.org/officeDocument/2006/relationships"/>
</we:webextension>
</file>

<file path=ppt/webextensions/webextension6.xml><?xml version="1.0" encoding="utf-8"?>
<we:webextension xmlns:we="http://schemas.microsoft.com/office/webextensions/webextension/2010/11" id="{A60D4157-7B0E-42F1-BD13-1623C9E7D0FC}">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abU/jOBD+K1U+d09xXpyGb23o6k4CjttySKsTQmN7XLykSeU4XXqo//2cl7LQVpTrLdDt3jc844xn5nk8Y7vcO0IV0xTmZzBB58gZ5PntBPRthxCn62SNMGAhEvBc6gZEMAqMha7V5lOj8qxwju4dA3qM5lIVJaSVJSv866rrQJqew7gaSUgL7DpT1EWeQar+xmayVRld4qLr4N00zTVUJkcGDFZmZ3a6HVsXyC++XRG4UTMcITeNlAqXhJQwlyC4PRmHnh/YaUUzofZs45TKdL18kmcGVGaXqWScuD6NBGVx6MchCULEXiWXKjXtFDYf3k21jc7GPJ9WyUmsr+NcKw6pU0ehsWicvneSPC0n9V/DJ/JRXmqOn1DWqswoM69yXxZYdC6ApegsbEbOdW7zVauOq4RUspv8a6LRjoRz5C66D170xQwybqWrLvTHY41jMO1w+Dr+gbQJuj6HTOBE8Vr7scxamNx1x6+spFDZOG1p8A2RiyYem03MBOhGHQ79aDDoJQMvGQRe1B8Mg4/xsN8fUpqEnldRI2dfLOoVRtZ0rgXqwbyG6VjpJV9I97Xib/GxcVl5TCIIg4AEGLhuENiBgH2h0bxTb/SfikppWViTKBoXkxvQ5oWE8VYJsx8pWFwtS6H96MujYteSqInjNVhj+W11ICjvRZK6IP2YhB7tVVBsIfhb0Orsc9JJ8pkSHRJ3ONiIPrD5BwHz1ZCS/mh4nfz+59nFdoK9YGf8qlCD5jfzE5xhuu7tg35dtXTqErRqml8d2a6wtW38wZqzuY08cqgWdr4JKnUbhvMZQT9bK56rWoealD9KW0Dw/7ys5uXUnqVudussh5qS47by/CytNrVH6Y39dXu3OlQKLEvo4Ub4qB4ebpAPxe1wQ2yKVXPCi4EAukyQnh9LP4TQlbUrz+5+g3eG5XdP935ljfrCsxYJYZKGQU9G1Ke7nxffL/+jkn2F+Tset36wfrE3jtuPr6d7caNce4I4eDa/7LJ68Glo6irKmAUcAkal9IVPaOzL3SvhKUJR6hdH2k/T6/aTYnWHnF70B0mn3uCd5U7pqIznGx+LXvB8p8WubyxvFlXzWkcw5lx4gc9oJKmIQIbbH33fDhKj+C2aDswst8Y/PhZr4TQgcBbRgLKQeuAC4zEJeLw7CPvZDV8VqP0IuQVTkih2RY8AI5HnEoK9cN/B/N4nhL2H8vmAGyAjyim6sUSP8x4gQaB7D+QrnFEP9cK379eN77wnb6dq/WrKIs/nCCTwgXqW3xGJ/8NPGe/HlJPfPn16a6JszTi0eRqlimP7U+4TCJwJ6nEdY4HpsiDaPE8bXxXWkwqjFTejeqVRPa+SYg3KvXOiLFDN4peQltW69T8bVGeLto7t/13sLeBra7rPI4g5Iz5Dj4Ykamv6s0CqSXVYW988FACEHzOQEQSuxyngrrZEFAHSGHqxy0FK7ruw3S+okRyUxtQ5WjFpnRLAkYAQBCJXUkp3dK82t4m2eWmKqV3D9hvcwFzL0ap+iX/F18XiH2VG3RKVIwAA&quot;"/>
    <we:property name="creatorSessionId" value="&quot;34871a36-a93a-4424-9256-70983fb84c4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52Uy07dMBCGX6Xy+qjy/dIdrbqiXFQqNghVM/YYpeQkUeKDoIh3r52DxIYKKZvYnoy/fzwezzNL3TL18HQOe2Jf2NdxvN/DfP9JCLZjw6vx4uL07OTn6e/zk7Pv1TxOpRuHhX15ZgXmOyrX3XKAviGq8eZ2x6DvL+GurTL0C+3YRPMyDtB3f+noXH+V+UAvO0aPUz/O0JBXBQo17EN1r+uqLT6rqgixdA90RbEcrRE8oUzSy0RaI5poXHVbjg5rZO+6NPQq/20cCnRDlWk2Z7zlEGyyydcdQTmbm33phrv+NeC3vb+eppaVbl9P2LKBf6ps47y81ONkITIhIRAJso4LAX4rC2JAbblPWoWMCUkJs5VVz6hBxyyDcLpyuRR2K0t7lQLm3FAobCAZ41aWAFQEOghFweXIMam0lRUTBJ9N9tnyxGPUqPhWloXM0XifiZJyMoEmuTlfIYRaFFpRjs4aDAboQ1ahx4Lj43tVYWyqt8c9KQk1acLjdppELR1I5KQ51gpTnH9c+/+lkUGTo/bAk4OccoQEm2+zPlquyfLgvIzZWx8334BDayU6FCjRWPA6crWVRTUaDvVhZxuN9kmZvLnKTNBS5Wg4GZHBOifcRtaKe7OwPdXO3CbjoSwTRLqEoa5vntk0j7Udl45Wv9p+YUiUXudzG390heaj8DX0h6a59nG2itRYOuzpgw2tu7M1rNv2+QfIgMulaQYAAA==&quot;"/>
    <we:property name="isFiltersActionButtonVisible" value="false"/>
    <we:property name="isVisualContainerHeaderHidden" value="false"/>
    <we:property name="pageDisplayName" value="&quot;MTABC&quot;"/>
    <we:property name="pageName" value="&quot;6d01561b01ea08f95234&quot;"/>
    <we:property name="reportEmbeddedTime" value="&quot;2025-03-10T16:35:23.099Z&quot;"/>
    <we:property name="reportName" value="&quot;MTA_Daily_Ridership&quot;"/>
    <we:property name="reportState" value="&quot;CONNECTED&quot;"/>
    <we:property name="reportUrl" value="&quot;/groups/78949eca-cbb7-4611-9529-188a35267883/reports/2f86a1c3-13f4-4fa9-bf44-58ba4a0f4177/6d01561b01ea08f95234?bookmarkGuid=5ac68538-2126-45f0-b8d8-10c3fa47afbf&amp;bookmarkUsage=1&amp;ctid=f2b34026-ae5e-4b9c-be0c-4c268dce6de9&amp;fromEntryPoint=export&amp;pbi_source=storytelling_addin&quot;"/>
  </we:properties>
  <we:bindings/>
  <we:snapshot xmlns:r="http://schemas.openxmlformats.org/officeDocument/2006/relationships"/>
</we:webextension>
</file>

<file path=ppt/webextensions/webextension7.xml><?xml version="1.0" encoding="utf-8"?>
<we:webextension xmlns:we="http://schemas.microsoft.com/office/webextensions/webextension/2010/11" id="{9DF64227-C760-4D05-9DD7-7F46CE779FEB}">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W0/jOBT+K1Ee9qmzsuM4ieetDR3tSgyLKIs0WiHky0nJkCaV4zB0UP/72kmAgTLcBthC9zHHzvE533duTs59ldfzgi92+Az8j/6oqk5mXJ94GPsDv+yEimZEgowoRWEUECpFGNvVam7yqqz9j+e+4XoK5iCvG144TVb4z+HA50Wxy6fuKeNFDQN/DrquSl7k36HbbJeMbmA58OFsXlSaO5UTww04tad2u322JuDfiT2RS5OfwgSk6aQojimhKElQhEUiGBIC7La629BadusWp7o9Pq1Kw/PSHuNkVCqOaIzCDIAzFgrBmZPXeTkteoOv3t1fzB04Bs6MqM4cHuKrPdhpWi6tQwgrwRKrLBGYhVSpMAzc21lemP5AsRifzbXFyiLYaRuqU15KUH4LiIa68//cH06nGqbc9I/ja4tpVTSzW+STqtES9iBrl0qTm4XjWOfKkuLxUnn7TVlCUXv7XBTgO7N3dWVZajfyzBp6tGv3wSyX7eqnpuzBR+7xuPqWarBsKScYrKcbVtXR/Dmd+CMHzbU8XmzDKRSr9l6ury5dmHXAdd7Feuvb8/jc5/Clbv8aDFsuqdy2H8xrhd6VwC33TvlfgGt/FZ9DK7kzIWTR1DZuQHV0psdcm+vZYR+0Aj1atJG/leuLhMaDnyG5CUgvDy8qnNX19YcaltpXp5Xu4NooSA7bSkpkKALKSCQxoYwhYCFfi0q68yX10uo0Vx5mnuQ11B/E4oPii5slKB1OxkfpX3/v7L/xAjRpxDe+ePWic4VJnwu5tJVnc2D5bOeU4ztx2cBY2erz7E0MIY+dpe5ts4UdW2/trevcQl6rfLxnHy9rwXt2ssvtrv2jWJKIh4G0VymJaRAkQj29/X8GXjf6wY4Oi+Kof6W+mdOj3/a9Nq+9i+uFl5eymsGTxmau1QPH5ODmmPyMPtmR5udOOUIGPsMZQzzLRBKFTGGUURGtDR8mlydgPH5qo2r65olY8aZjgCAZEpEAQTQgyhIQiPBeBu6anF6o6dks9tq6sLlt+hduwyvRtY6APOzS+vLx1d8Uo5AmjAJlCSSMsygRyXomhtnopOAFlIrrbpmOSTwaJekoSEdhEA9H4/ATGw+H4yhKbbcnT/149LLcdZU4RhKDJFgSynFE4iyW7/wj74v2z3UEoCOaRhTZMTQWEGOcACYQr8c3qBf6DP7uaL7b/Y7kKEhCFFCUEMmxoCrGCt4Wyf//slm3r2Bv4ZfNyTxf/X8pGJJJ5DpahmMZU+DBL1zz/jsCtv/c21s7xHmP06TIJfRz0DUK/BnoaetjDcVFIbU4zztbc2g31caOrWbSnjRp9zkptKSc+9u5Jao7/IAXjTu3/Q/vppe+4q3/j7jXoK9v8SpUEaMs4yEmSaIUFqQF+S4i85m7mK8kD4QiiTMQASGUEQhIFiZP1RWwOMMY2Uu/pFREiCJF79XFWyZHjTEtRjdUhioOgpgigXgoraE86KaZx5vXqrstbKvG1HMuwfYiuCVybYy6+q4eFa/L5b88eP3JsCIAAA==&quot;"/>
    <we:property name="creatorSessionId" value="&quot;34871a36-a93a-4424-9256-70983fb84c4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52Uy07dMBCGX6Xy+qjy/dIdrbqiXFQqNghVM/YYpeQkUeKDoIh3r52DxIYKKZvYnoy/fzwezzNL3TL18HQOe2Jf2NdxvN/DfP9JCLZjw6vx4uL07OTn6e/zk7Pv1TxOpRuHhX15ZgXmOyrX3XKAviGq8eZ2x6DvL+GurTL0C+3YRPMyDtB3f+noXH+V+UAvO0aPUz/O0JBXBQo17EN1r+uqLT6rqgixdA90RbEcrRE8oUzSy0RaI5poXHVbjg5rZO+6NPQq/20cCnRDlWk2Z7zlEGyyydcdQTmbm33phrv+NeC3vb+eppaVbl9P2LKBf6ps47y81ONkITIhIRAJso4LAX4rC2JAbblPWoWMCUkJs5VVz6hBxyyDcLpyuRR2K0t7lQLm3FAobCAZ41aWAFQEOghFweXIMam0lRUTBJ9N9tnyxGPUqPhWloXM0XifiZJyMoEmuTlfIYRaFFpRjs4aDAboQ1ahx4Lj43tVYWyqt8c9KQk1acLjdppELR1I5KQ51gpTnH9c+/+lkUGTo/bAk4OccoQEm2+zPlquyfLgvIzZWx8334BDayU6FCjRWPA6crWVRTUaDvVhZxuN9kmZvLnKTNBS5Wg4GZHBOifcRtaKe7OwPdXO3CbjoSwTRLqEoa5vntk0j7Udl45Wv9p+YUiUXudzG390heaj8DX0h6a59nG2itRYOuzpgw2tu7M1rNv2+QfIgMulaQYAAA==&quot;"/>
    <we:property name="isFiltersActionButtonVisible" value="false"/>
    <we:property name="isVisualContainerHeaderHidden" value="false"/>
    <we:property name="pageDisplayName" value="&quot;B&amp;T&quot;"/>
    <we:property name="pageName" value="&quot;077535088061b8b90bbe&quot;"/>
    <we:property name="reportEmbeddedTime" value="&quot;2025-03-10T16:35:23.099Z&quot;"/>
    <we:property name="reportName" value="&quot;MTA_Daily_Ridership&quot;"/>
    <we:property name="reportState" value="&quot;CONNECTED&quot;"/>
    <we:property name="reportUrl" value="&quot;/groups/78949eca-cbb7-4611-9529-188a35267883/reports/2f86a1c3-13f4-4fa9-bf44-58ba4a0f4177/077535088061b8b90bbe?bookmarkGuid=5ac68538-2126-45f0-b8d8-10c3fa47afbf&amp;bookmarkUsage=1&amp;ctid=f2b34026-ae5e-4b9c-be0c-4c268dce6de9&amp;fromEntryPoint=export&amp;pbi_source=storytelling_addin&quot;"/>
  </we:properties>
  <we:bindings/>
  <we:snapshot xmlns:r="http://schemas.openxmlformats.org/officeDocument/2006/relationships"/>
</we:webextension>
</file>

<file path=ppt/webextensions/webextension8.xml><?xml version="1.0" encoding="utf-8"?>
<we:webextension xmlns:we="http://schemas.microsoft.com/office/webextensions/webextension/2010/11" id="{9B2803C3-EA83-403F-9266-06664240726B}">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W0/jOBT+K1Ee9qmzsuM4ieetDR3tSgyLKIs0WiHky0nJkCaV4zB0UP/72kmAgTLcBthC9zHHzvE533duTs59ldfzgi92+Az8j/6oqk5mXJ94GPsDv+yEcSBiFUSIkFiGNFSIh8iuVnOTV2Xtfzz3DddTMAd53fDCabLCfw4HPi+KXT51Txkvahj4c9B1VfIi/w7dZrtkdAPLgQ9n86LS3KmcGG7AqT212+2zNQH/TuyJXJr8FCYgTSdFcUwJRUmCIiwSwZAQYLfV3YbWslu3ONXt8WlVGp6X9hgno1JxRGMUZgCcsVAIzpy8zstp0Rt89e7+Yu7AMXBmRHXm8BBf7cFO03JpHUJYCZZYZYnALKRKhWHg3s7ywvQHisX4bK4tVhbBTttQnfJSgvJbQDTUnf/n/nA61TDlpn8cX1tMq6KZ3SKfVI2WsAdZu1Sa3CwcxzpXlhSPl8rbb8oSitrb56IA35m9qyvLUruRZ9bQo127D2a5bFc/NWUPPnKPx9W3VINlSznBYD3dsKqO5s/pxB85aK7l8WIbTqFYtfdyfXXpwqwDrvMu1lvfnsfnPocvdfvXYNhySeW2/WBeK/SuBG65d8r/Alz7q/gcWsmdCSGLprZxA6qjMz3m2lzPDvugFejRoo38rVxfJDQe/AzJTUB6eXhR4ayurz/UsNS+Oq10B9dGQXLYVlIiQxFQRiKJCWUMAQv5WlTSnS+pl1anufIw8ySvof4gFh8UX9wsQelwMj5K//p7Z/+NF6BJI77xxasXnStM+lzIpa08mwPLZzunHN+JywbGylafZ29iCHnsLHVvmy3s2Hprb13nFvJa5eM9+3hZC96zk11ud+0fxZJEPAykvUpJTIMgEerp7f8z8LrRD3Z0WBRH/Sv1zZwe/bbvtXntXVwvvLyU1QyeNDZzrR44Jgc3x+Rn9MmOND93yhEy8BnOGOJZJpIoZAqjjIpobfgwuTwB4/FTG1XTN0/EijcdAwTJkIgECKIBUZaAQIT3MnDX5PRCTc9msdfWhc1t079wG16JrnUE5GGX1pePr/6mGIU0YRQoSyBhnEWJSNYzMcxGJwUvoFRcd8t0TOLRKElHQToKg3g4Goef2Hg4HEdRars9eerHo5flrqvEMZIYJMGSUI4jEmexfOcfeV+0f64jAB3RNKLIjqGxgBjjBDCBeD2+Qb3QZ/B3R/Pd7nckR0ESooCihEiOBVUxVvC2SP7/l826fQV7C79sTub56v9LwZBMItfRMhzLmAIPfuGa998RsP3n3t7aIc57nCZFLqGfg65R4M9AT1sfayguCqnFed7ZmkO7qTZ2bDWT9qRJu89JoSXl3N/OLVHd4Qe8aNy57X94N730FW/9f8S9Bn19i1ehihhlGQ8xSRKlsCAtyHcRmc/cxXwleSAUSZyBCAihjEBAsjB5qq6AxRnGyF76JaUiQhQpeq8u3jI5aoxpMbqhMlRxEMQUCcRDaQ3lQTfNPN68Vt1tYVs1pp5zCbYXwS2Ra2PU1Xf1qHhdLv8FBSXICbAiAAA=&quot;"/>
    <we:property name="creatorSessionId" value="&quot;34871a36-a93a-4424-9256-70983fb84c4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quot;"/>
    <we:property name="initialStateBookmark" value="&quot;H4sIAAAAAAAAA52Uy07dMBCGX6Xy+qjy/dIdrbqiXFQqNghVM/YYpeQkUeKDoIh3r52DxIYKKZvYnoy/fzwezzNL3TL18HQOe2Jf2NdxvN/DfP9JCLZjw6vx4uL07OTn6e/zk7Pv1TxOpRuHhX15ZgXmOyrX3XKAviGq8eZ2x6DvL+GurTL0C+3YRPMyDtB3f+noXH+V+UAvO0aPUz/O0JBXBQo17EN1r+uqLT6rqgixdA90RbEcrRE8oUzSy0RaI5poXHVbjg5rZO+6NPQq/20cCnRDlWk2Z7zlEGyyydcdQTmbm33phrv+NeC3vb+eppaVbl9P2LKBf6ps47y81ONkITIhIRAJso4LAX4rC2JAbblPWoWMCUkJs5VVz6hBxyyDcLpyuRR2K0t7lQLm3FAobCAZ41aWAFQEOghFweXIMam0lRUTBJ9N9tnyxGPUqPhWloXM0XifiZJyMoEmuTlfIYRaFFpRjs4aDAboQ1ahx4Lj43tVYWyqt8c9KQk1acLjdppELR1I5KQ51gpTnH9c+/+lkUGTo/bAk4OccoQEm2+zPlquyfLgvIzZWx8334BDayU6FCjRWPA6crWVRTUaDvVhZxuN9kmZvLnKTNBS5Wg4GZHBOifcRtaKe7OwPdXO3CbjoSwTRLqEoa5vntk0j7Udl45Wv9p+YUiUXudzG390heaj8DX0h6a59nG2itRYOuzpgw2tu7M1rNv2+QfIgMulaQYAAA==&quot;"/>
    <we:property name="isFiltersActionButtonVisible" value="false"/>
    <we:property name="isVisualContainerHeaderHidden" value="false"/>
    <we:property name="pageDisplayName" value="&quot;B&amp;T&quot;"/>
    <we:property name="pageName" value="&quot;077535088061b8b90bbe&quot;"/>
    <we:property name="reportEmbeddedTime" value="&quot;2025-03-10T16:35:23.099Z&quot;"/>
    <we:property name="reportName" value="&quot;MTA_Daily_Ridership&quot;"/>
    <we:property name="reportState" value="&quot;CONNECTED&quot;"/>
    <we:property name="reportUrl" value="&quot;/groups/78949eca-cbb7-4611-9529-188a35267883/reports/2f86a1c3-13f4-4fa9-bf44-58ba4a0f4177/077535088061b8b90bbe?bookmarkGuid=5ac68538-2126-45f0-b8d8-10c3fa47afbf&amp;bookmarkUsage=1&amp;ctid=f2b34026-ae5e-4b9c-be0c-4c268dce6de9&amp;fromEntryPoint=export&amp;pbi_source=storytelling_addin&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13E64FD521064FB084B8A64D656570" ma:contentTypeVersion="4" ma:contentTypeDescription="Create a new document." ma:contentTypeScope="" ma:versionID="015a4cfbb176164e266b063b6fe8f73a">
  <xsd:schema xmlns:xsd="http://www.w3.org/2001/XMLSchema" xmlns:xs="http://www.w3.org/2001/XMLSchema" xmlns:p="http://schemas.microsoft.com/office/2006/metadata/properties" xmlns:ns3="f3cdff30-4df5-4de0-ac6b-c6fd4a032222" targetNamespace="http://schemas.microsoft.com/office/2006/metadata/properties" ma:root="true" ma:fieldsID="1a75d5f8c42a544fdd123aafe5c36f98" ns3:_="">
    <xsd:import namespace="f3cdff30-4df5-4de0-ac6b-c6fd4a032222"/>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cdff30-4df5-4de0-ac6b-c6fd4a0322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022A59-E69C-452A-885F-5B82A5FDE3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cdff30-4df5-4de0-ac6b-c6fd4a03222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FB6863-D732-44C9-86D1-A487B771C183}">
  <ds:schemaRefs>
    <ds:schemaRef ds:uri="http://schemas.microsoft.com/sharepoint/v3/contenttype/forms"/>
  </ds:schemaRefs>
</ds:datastoreItem>
</file>

<file path=customXml/itemProps3.xml><?xml version="1.0" encoding="utf-8"?>
<ds:datastoreItem xmlns:ds="http://schemas.openxmlformats.org/officeDocument/2006/customXml" ds:itemID="{AC151143-DE71-463C-8727-BCA2EB5CD8BF}">
  <ds:schemaRefs>
    <ds:schemaRef ds:uri="http://purl.org/dc/terms/"/>
    <ds:schemaRef ds:uri="http://purl.org/dc/dcmitype/"/>
    <ds:schemaRef ds:uri="http://purl.org/dc/elements/1.1/"/>
    <ds:schemaRef ds:uri="f3cdff30-4df5-4de0-ac6b-c6fd4a032222"/>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2494</TotalTime>
  <Words>1000</Words>
  <Application>Microsoft Office PowerPoint</Application>
  <PresentationFormat>Widescreen</PresentationFormat>
  <Paragraphs>263</Paragraphs>
  <Slides>35</Slides>
  <Notes>20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Helvetica Light</vt:lpstr>
      <vt:lpstr>Noto Sans Symbols</vt:lpstr>
      <vt:lpstr>Aptos</vt:lpstr>
      <vt:lpstr>Aptos Display</vt:lpstr>
      <vt:lpstr>Arial</vt:lpstr>
      <vt:lpstr>Calibri</vt:lpstr>
      <vt:lpstr>Century Gothic</vt:lpstr>
      <vt:lpstr>Franklin Gothic Medium</vt:lpstr>
      <vt:lpstr>GE SS Text Light</vt:lpstr>
      <vt:lpstr>Segoe UI Light</vt:lpstr>
      <vt:lpstr>Tw Cen MT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abanob samir</dc:creator>
  <cp:lastModifiedBy>abanob samir</cp:lastModifiedBy>
  <cp:revision>32</cp:revision>
  <dcterms:created xsi:type="dcterms:W3CDTF">2024-05-23T20:18:37Z</dcterms:created>
  <dcterms:modified xsi:type="dcterms:W3CDTF">2025-03-13T23:48:06Z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0x010100D013E64FD521064FB084B8A64D656570</vt:lpwstr>
  </property>
</Properties>
</file>