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webextensions/webextension1.xml" ContentType="application/vnd.ms-office.webextension+xml"/>
  <Override PartName="/ppt/notesSlides/notesSlide16.xml" ContentType="application/vnd.openxmlformats-officedocument.presentationml.notesSlide+xml"/>
  <Override PartName="/ppt/webextensions/webextension2.xml" ContentType="application/vnd.ms-office.webextension+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webextensions/webextension3.xml" ContentType="application/vnd.ms-office.webextension+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webextensions/webextension4.xml" ContentType="application/vnd.ms-office.webextension+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webextensions/webextension5.xml" ContentType="application/vnd.ms-office.webextension+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webextensions/webextension6.xml" ContentType="application/vnd.ms-office.webextension+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webextensions/webextension7.xml" ContentType="application/vnd.ms-office.webextension+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webextensions/webextension8.xml" ContentType="application/vnd.ms-office.webextension+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1"/>
  </p:notesMasterIdLst>
  <p:handoutMasterIdLst>
    <p:handoutMasterId r:id="rId42"/>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91"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92" r:id="rId35"/>
    <p:sldId id="293" r:id="rId36"/>
    <p:sldId id="294" r:id="rId37"/>
    <p:sldId id="295" r:id="rId38"/>
    <p:sldId id="289" r:id="rId39"/>
    <p:sldId id="290" r:id="rId40"/>
  </p:sldIdLst>
  <p:sldSz cx="12192000" cy="6858000"/>
  <p:notesSz cx="6858000" cy="9144000"/>
  <p:embeddedFontLst>
    <p:embeddedFont>
      <p:font typeface="Arial Unicode MS" panose="020B0604020202020204" pitchFamily="34" charset="-128"/>
      <p:regular r:id="rId43"/>
    </p:embeddedFont>
    <p:embeddedFont>
      <p:font typeface="Century Gothic" panose="020B0502020202020204" pitchFamily="34" charset="0"/>
      <p:regular r:id="rId44"/>
      <p:bold r:id="rId45"/>
      <p:italic r:id="rId46"/>
      <p:boldItalic r:id="rId47"/>
    </p:embeddedFont>
    <p:embeddedFont>
      <p:font typeface="Fira Sans" panose="020B0503050000020004" pitchFamily="34" charset="0"/>
      <p:regular r:id="rId48"/>
      <p:bold r:id="rId49"/>
      <p:italic r:id="rId50"/>
      <p:boldItalic r:id="rId51"/>
    </p:embeddedFont>
    <p:embeddedFont>
      <p:font typeface="Helvetica Neue Light" panose="020B0604020202020204" charset="0"/>
      <p:regular r:id="rId52"/>
      <p:bold r:id="rId53"/>
      <p:italic r:id="rId54"/>
      <p:boldItalic r:id="rId55"/>
    </p:embeddedFont>
    <p:embeddedFont>
      <p:font typeface="Libre Franklin Medium" pitchFamily="2" charset="0"/>
      <p:regular r:id="rId56"/>
      <p:bold r:id="rId57"/>
      <p:italic r:id="rId58"/>
      <p:boldItalic r:id="rId59"/>
    </p:embeddedFont>
    <p:embeddedFont>
      <p:font typeface="Nunito Light" pitchFamily="2" charset="0"/>
      <p:regular r:id="rId60"/>
      <p:italic r:id="rId61"/>
    </p:embeddedFont>
    <p:embeddedFont>
      <p:font typeface="Play" panose="020B0604020202020204" charset="0"/>
      <p:regular r:id="rId62"/>
      <p:bold r:id="rId63"/>
    </p:embeddedFont>
    <p:embeddedFont>
      <p:font typeface="Quattrocento Sans" panose="020B0502050000020003" pitchFamily="34" charset="0"/>
      <p:regular r:id="rId64"/>
      <p:bold r:id="rId65"/>
      <p:italic r:id="rId66"/>
      <p:boldItalic r:id="rId6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68" roundtripDataSignature="AMtx7mhuZfx1bvu1cMC/nxlGnNQkPYE3W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996" y="12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handoutMaster" Target="handoutMasters/handoutMaster1.xml"/><Relationship Id="rId47" Type="http://schemas.openxmlformats.org/officeDocument/2006/relationships/font" Target="fonts/font5.fntdata"/><Relationship Id="rId63" Type="http://schemas.openxmlformats.org/officeDocument/2006/relationships/font" Target="fonts/font21.fntdata"/><Relationship Id="rId68" Type="http://customschemas.google.com/relationships/presentationmetadata" Target="metadata"/><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font" Target="fonts/font11.fntdata"/><Relationship Id="rId58" Type="http://schemas.openxmlformats.org/officeDocument/2006/relationships/font" Target="fonts/font16.fntdata"/><Relationship Id="rId66" Type="http://schemas.openxmlformats.org/officeDocument/2006/relationships/font" Target="fonts/font24.fntdata"/><Relationship Id="rId5" Type="http://schemas.openxmlformats.org/officeDocument/2006/relationships/slide" Target="slides/slide4.xml"/><Relationship Id="rId61" Type="http://schemas.openxmlformats.org/officeDocument/2006/relationships/font" Target="fonts/font19.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font" Target="fonts/font14.fntdata"/><Relationship Id="rId64" Type="http://schemas.openxmlformats.org/officeDocument/2006/relationships/font" Target="fonts/font22.fntdata"/><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9.fntdata"/><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59" Type="http://schemas.openxmlformats.org/officeDocument/2006/relationships/font" Target="fonts/font17.fntdata"/><Relationship Id="rId67" Type="http://schemas.openxmlformats.org/officeDocument/2006/relationships/font" Target="fonts/font25.fntdata"/><Relationship Id="rId20" Type="http://schemas.openxmlformats.org/officeDocument/2006/relationships/slide" Target="slides/slide19.xml"/><Relationship Id="rId41" Type="http://schemas.openxmlformats.org/officeDocument/2006/relationships/notesMaster" Target="notesMasters/notesMaster1.xml"/><Relationship Id="rId54" Type="http://schemas.openxmlformats.org/officeDocument/2006/relationships/font" Target="fonts/font12.fntdata"/><Relationship Id="rId62" Type="http://schemas.openxmlformats.org/officeDocument/2006/relationships/font" Target="fonts/font20.fntdata"/><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57" Type="http://schemas.openxmlformats.org/officeDocument/2006/relationships/font" Target="fonts/font15.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60" Type="http://schemas.openxmlformats.org/officeDocument/2006/relationships/font" Target="fonts/font18.fntdata"/><Relationship Id="rId65" Type="http://schemas.openxmlformats.org/officeDocument/2006/relationships/font" Target="fonts/font23.fntdata"/><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8.fntdata"/><Relationship Id="rId55" Type="http://schemas.openxmlformats.org/officeDocument/2006/relationships/font" Target="fonts/font13.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FEE0569-DEDE-1C83-F3B8-0B32D465AAE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80DCAF5-38FD-5B3F-5E10-7F839012A56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A518B4-3BA2-498D-B7B5-96F85754D5A5}" type="datetimeFigureOut">
              <a:rPr lang="en-US" smtClean="0"/>
              <a:t>4/13/25</a:t>
            </a:fld>
            <a:endParaRPr lang="en-US"/>
          </a:p>
        </p:txBody>
      </p:sp>
      <p:sp>
        <p:nvSpPr>
          <p:cNvPr id="4" name="Footer Placeholder 3">
            <a:extLst>
              <a:ext uri="{FF2B5EF4-FFF2-40B4-BE49-F238E27FC236}">
                <a16:creationId xmlns:a16="http://schemas.microsoft.com/office/drawing/2014/main" id="{DE19CB1E-0CBC-FF20-B2C0-74A03848822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5B1DE2E-66C3-B35D-8AEC-C0DE114F7DC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E1B49F-1D7C-4E57-BA3D-6B64D363A80B}" type="slidenum">
              <a:rPr lang="en-US" smtClean="0"/>
              <a:t>‹#›</a:t>
            </a:fld>
            <a:endParaRPr lang="en-US"/>
          </a:p>
        </p:txBody>
      </p:sp>
    </p:spTree>
    <p:extLst>
      <p:ext uri="{BB962C8B-B14F-4D97-AF65-F5344CB8AC3E}">
        <p14:creationId xmlns:p14="http://schemas.microsoft.com/office/powerpoint/2010/main" val="39414123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2" name="Google Shape;222;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6" name="Google Shape;24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6" name="Google Shape;286;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287" name="Google Shape;287;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55" name="Google Shape;355;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6" name="Google Shape;356;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a:extLst>
            <a:ext uri="{FF2B5EF4-FFF2-40B4-BE49-F238E27FC236}">
              <a16:creationId xmlns:a16="http://schemas.microsoft.com/office/drawing/2014/main" id="{01E8D453-5090-B935-8692-E5FAEC09DEB1}"/>
            </a:ext>
          </a:extLst>
        </p:cNvPr>
        <p:cNvGrpSpPr/>
        <p:nvPr/>
      </p:nvGrpSpPr>
      <p:grpSpPr>
        <a:xfrm>
          <a:off x="0" y="0"/>
          <a:ext cx="0" cy="0"/>
          <a:chOff x="0" y="0"/>
          <a:chExt cx="0" cy="0"/>
        </a:xfrm>
      </p:grpSpPr>
      <p:sp>
        <p:nvSpPr>
          <p:cNvPr id="386" name="Google Shape;386;p18:notes">
            <a:extLst>
              <a:ext uri="{FF2B5EF4-FFF2-40B4-BE49-F238E27FC236}">
                <a16:creationId xmlns:a16="http://schemas.microsoft.com/office/drawing/2014/main" id="{15EDBAB9-5C4D-D860-BD51-71F79756220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87" name="Google Shape;387;p18:notes">
            <a:extLst>
              <a:ext uri="{FF2B5EF4-FFF2-40B4-BE49-F238E27FC236}">
                <a16:creationId xmlns:a16="http://schemas.microsoft.com/office/drawing/2014/main" id="{9C7F3EAF-00C8-9EE8-2CF5-E1BB1512BC9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8" name="Google Shape;388;p18:notes">
            <a:extLst>
              <a:ext uri="{FF2B5EF4-FFF2-40B4-BE49-F238E27FC236}">
                <a16:creationId xmlns:a16="http://schemas.microsoft.com/office/drawing/2014/main" id="{C42A28E5-397A-6F71-1AB5-B3F3C7F07C8B}"/>
              </a:ext>
            </a:extLst>
          </p:cNvPr>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21802661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49" name="Google Shape;449;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0" name="Google Shape;450;p2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8"/>
        <p:cNvGrpSpPr/>
        <p:nvPr/>
      </p:nvGrpSpPr>
      <p:grpSpPr>
        <a:xfrm>
          <a:off x="0" y="0"/>
          <a:ext cx="0" cy="0"/>
          <a:chOff x="0" y="0"/>
          <a:chExt cx="0" cy="0"/>
        </a:xfrm>
      </p:grpSpPr>
      <p:sp>
        <p:nvSpPr>
          <p:cNvPr id="479" name="Google Shape;4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0" name="Google Shape;480;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1" name="Google Shape;481;p2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9" name="Google Shape;509;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0" name="Google Shape;510;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2" name="Google Shape;552;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3" name="Google Shape;553;p2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3"/>
        <p:cNvGrpSpPr/>
        <p:nvPr/>
      </p:nvGrpSpPr>
      <p:grpSpPr>
        <a:xfrm>
          <a:off x="0" y="0"/>
          <a:ext cx="0" cy="0"/>
          <a:chOff x="0" y="0"/>
          <a:chExt cx="0" cy="0"/>
        </a:xfrm>
      </p:grpSpPr>
      <p:sp>
        <p:nvSpPr>
          <p:cNvPr id="594" name="Google Shape;594;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5" name="Google Shape;595;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6" name="Google Shape;596;p2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7"/>
        <p:cNvGrpSpPr/>
        <p:nvPr/>
      </p:nvGrpSpPr>
      <p:grpSpPr>
        <a:xfrm>
          <a:off x="0" y="0"/>
          <a:ext cx="0" cy="0"/>
          <a:chOff x="0" y="0"/>
          <a:chExt cx="0" cy="0"/>
        </a:xfrm>
      </p:grpSpPr>
      <p:sp>
        <p:nvSpPr>
          <p:cNvPr id="638" name="Google Shape;638;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9" name="Google Shape;639;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0" name="Google Shape;640;p2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1"/>
        <p:cNvGrpSpPr/>
        <p:nvPr/>
      </p:nvGrpSpPr>
      <p:grpSpPr>
        <a:xfrm>
          <a:off x="0" y="0"/>
          <a:ext cx="0" cy="0"/>
          <a:chOff x="0" y="0"/>
          <a:chExt cx="0" cy="0"/>
        </a:xfrm>
      </p:grpSpPr>
      <p:sp>
        <p:nvSpPr>
          <p:cNvPr id="682" name="Google Shape;6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3" name="Google Shape;683;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4" name="Google Shape;684;p2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6"/>
        <p:cNvGrpSpPr/>
        <p:nvPr/>
      </p:nvGrpSpPr>
      <p:grpSpPr>
        <a:xfrm>
          <a:off x="0" y="0"/>
          <a:ext cx="0" cy="0"/>
          <a:chOff x="0" y="0"/>
          <a:chExt cx="0" cy="0"/>
        </a:xfrm>
      </p:grpSpPr>
      <p:sp>
        <p:nvSpPr>
          <p:cNvPr id="727" name="Google Shape;727;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8" name="Google Shape;728;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29" name="Google Shape;729;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1"/>
        <p:cNvGrpSpPr/>
        <p:nvPr/>
      </p:nvGrpSpPr>
      <p:grpSpPr>
        <a:xfrm>
          <a:off x="0" y="0"/>
          <a:ext cx="0" cy="0"/>
          <a:chOff x="0" y="0"/>
          <a:chExt cx="0" cy="0"/>
        </a:xfrm>
      </p:grpSpPr>
      <p:sp>
        <p:nvSpPr>
          <p:cNvPr id="772" name="Google Shape;772;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3" name="Google Shape;773;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4" name="Google Shape;774;p2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19" name="Google Shape;819;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28" name="Google Shape;828;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7"/>
        <p:cNvGrpSpPr/>
        <p:nvPr/>
      </p:nvGrpSpPr>
      <p:grpSpPr>
        <a:xfrm>
          <a:off x="0" y="0"/>
          <a:ext cx="0" cy="0"/>
          <a:chOff x="0" y="0"/>
          <a:chExt cx="0" cy="0"/>
        </a:xfrm>
      </p:grpSpPr>
      <p:sp>
        <p:nvSpPr>
          <p:cNvPr id="838" name="Google Shape;83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39" name="Google Shape;83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8"/>
        <p:cNvGrpSpPr/>
        <p:nvPr/>
      </p:nvGrpSpPr>
      <p:grpSpPr>
        <a:xfrm>
          <a:off x="0" y="0"/>
          <a:ext cx="0" cy="0"/>
          <a:chOff x="0" y="0"/>
          <a:chExt cx="0" cy="0"/>
        </a:xfrm>
      </p:grpSpPr>
      <p:sp>
        <p:nvSpPr>
          <p:cNvPr id="849" name="Google Shape;84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50" name="Google Shape;850;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p:cNvGrpSpPr/>
        <p:nvPr/>
      </p:nvGrpSpPr>
      <p:grpSpPr>
        <a:xfrm>
          <a:off x="0" y="0"/>
          <a:ext cx="0" cy="0"/>
          <a:chOff x="0" y="0"/>
          <a:chExt cx="0" cy="0"/>
        </a:xfrm>
      </p:grpSpPr>
      <p:sp>
        <p:nvSpPr>
          <p:cNvPr id="860" name="Google Shape;860;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8A356597-C807-133F-8357-531F3D148907}"/>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4B9E9BA0-9473-62C8-6D57-354CE93DF302}"/>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212F1353-70B1-4D35-6166-62DB282A1D5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444376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2DDCAA7B-378C-0675-336C-1F73054D9E2B}"/>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3C1C3E11-589E-4B32-2C55-3EAA52B21918}"/>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31CD0DC1-97F9-21F7-3469-0C8B3781486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497184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94E1DDC7-DF59-82A3-A104-6850CA533F8C}"/>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4999E2C4-84E4-69E3-DEF1-150FF2696636}"/>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131C4196-58DA-0A82-735A-4EA2C99502A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1910075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9">
          <a:extLst>
            <a:ext uri="{FF2B5EF4-FFF2-40B4-BE49-F238E27FC236}">
              <a16:creationId xmlns:a16="http://schemas.microsoft.com/office/drawing/2014/main" id="{152643A3-7567-DDD0-4711-3941AD1A6940}"/>
            </a:ext>
          </a:extLst>
        </p:cNvPr>
        <p:cNvGrpSpPr/>
        <p:nvPr/>
      </p:nvGrpSpPr>
      <p:grpSpPr>
        <a:xfrm>
          <a:off x="0" y="0"/>
          <a:ext cx="0" cy="0"/>
          <a:chOff x="0" y="0"/>
          <a:chExt cx="0" cy="0"/>
        </a:xfrm>
      </p:grpSpPr>
      <p:sp>
        <p:nvSpPr>
          <p:cNvPr id="860" name="Google Shape;860;p33:notes">
            <a:extLst>
              <a:ext uri="{FF2B5EF4-FFF2-40B4-BE49-F238E27FC236}">
                <a16:creationId xmlns:a16="http://schemas.microsoft.com/office/drawing/2014/main" id="{F0326377-7793-0B21-698F-D32BEBD9B4D4}"/>
              </a:ext>
            </a:extLst>
          </p:cNvPr>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61" name="Google Shape;861;p33:notes">
            <a:extLst>
              <a:ext uri="{FF2B5EF4-FFF2-40B4-BE49-F238E27FC236}">
                <a16:creationId xmlns:a16="http://schemas.microsoft.com/office/drawing/2014/main" id="{6E44F6BA-477E-95B4-60DB-4E4325561A8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3699464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0"/>
        <p:cNvGrpSpPr/>
        <p:nvPr/>
      </p:nvGrpSpPr>
      <p:grpSpPr>
        <a:xfrm>
          <a:off x="0" y="0"/>
          <a:ext cx="0" cy="0"/>
          <a:chOff x="0" y="0"/>
          <a:chExt cx="0" cy="0"/>
        </a:xfrm>
      </p:grpSpPr>
      <p:sp>
        <p:nvSpPr>
          <p:cNvPr id="871" name="Google Shape;871;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872" name="Google Shape;872;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9"/>
        <p:cNvGrpSpPr/>
        <p:nvPr/>
      </p:nvGrpSpPr>
      <p:grpSpPr>
        <a:xfrm>
          <a:off x="0" y="0"/>
          <a:ext cx="0" cy="0"/>
          <a:chOff x="0" y="0"/>
          <a:chExt cx="0" cy="0"/>
        </a:xfrm>
      </p:grpSpPr>
      <p:sp>
        <p:nvSpPr>
          <p:cNvPr id="880" name="Google Shape;880;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1" name="Google Shape;881;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31" name="Google Shape;131;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1" name="Google Shape;151;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7"/>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7"/>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4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4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4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4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7"/>
        <p:cNvGrpSpPr/>
        <p:nvPr/>
      </p:nvGrpSpPr>
      <p:grpSpPr>
        <a:xfrm>
          <a:off x="0" y="0"/>
          <a:ext cx="0" cy="0"/>
          <a:chOff x="0" y="0"/>
          <a:chExt cx="0" cy="0"/>
        </a:xfrm>
      </p:grpSpPr>
      <p:sp>
        <p:nvSpPr>
          <p:cNvPr id="28" name="Google Shape;28;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4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4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34" name="Google Shape;34;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4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1" name="Google Shape;41;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4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4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7" name="Google Shape;47;p4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8" name="Google Shape;48;p4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9" name="Google Shape;49;p4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4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4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4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4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45"/>
          <p:cNvSpPr>
            <a:spLocks noGrp="1"/>
          </p:cNvSpPr>
          <p:nvPr>
            <p:ph type="pic" idx="2"/>
          </p:nvPr>
        </p:nvSpPr>
        <p:spPr>
          <a:xfrm>
            <a:off x="5183188" y="987425"/>
            <a:ext cx="6172200" cy="4873625"/>
          </a:xfrm>
          <a:prstGeom prst="rect">
            <a:avLst/>
          </a:prstGeom>
          <a:noFill/>
          <a:ln>
            <a:noFill/>
          </a:ln>
        </p:spPr>
      </p:sp>
      <p:sp>
        <p:nvSpPr>
          <p:cNvPr id="68" name="Google Shape;68;p4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mt="54000"/>
          </a:blip>
          <a:stretch>
            <a:fillRect/>
          </a:stretch>
        </a:blipFill>
        <a:effectLst/>
      </p:bgPr>
    </p:bg>
    <p:spTree>
      <p:nvGrpSpPr>
        <p:cNvPr id="1" name="Shape 9"/>
        <p:cNvGrpSpPr/>
        <p:nvPr/>
      </p:nvGrpSpPr>
      <p:grpSpPr>
        <a:xfrm>
          <a:off x="0" y="0"/>
          <a:ext cx="0" cy="0"/>
          <a:chOff x="0" y="0"/>
          <a:chExt cx="0" cy="0"/>
        </a:xfrm>
      </p:grpSpPr>
      <p:sp>
        <p:nvSpPr>
          <p:cNvPr id="10" name="Google Shape;10;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Play"/>
              <a:buNone/>
              <a:defRPr sz="4400" b="0" i="0" u="none" strike="noStrike" cap="non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slide" Target="slide2.xml"/><Relationship Id="rId4" Type="http://schemas.openxmlformats.org/officeDocument/2006/relationships/slide" Target="slide6.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jpg"/><Relationship Id="rId7" Type="http://schemas.openxmlformats.org/officeDocument/2006/relationships/slide" Target="slide2.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slide" Target="slide6.xml"/></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slide" Target="slide2.xml"/><Relationship Id="rId5" Type="http://schemas.openxmlformats.org/officeDocument/2006/relationships/image" Target="../media/image15.png"/><Relationship Id="rId4" Type="http://schemas.openxmlformats.org/officeDocument/2006/relationships/slide" Target="slide6.xml"/></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microsoft.com/office/2011/relationships/webextension" Target="../webextensions/webextension1.xml"/><Relationship Id="rId5" Type="http://schemas.openxmlformats.org/officeDocument/2006/relationships/slide" Target="slide2.xml"/><Relationship Id="rId4" Type="http://schemas.openxmlformats.org/officeDocument/2006/relationships/slide" Target="slide8.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2.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3.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8" Type="http://schemas.openxmlformats.org/officeDocument/2006/relationships/slide" Target="slide29.xml"/><Relationship Id="rId3" Type="http://schemas.openxmlformats.org/officeDocument/2006/relationships/image" Target="../media/image1.jpg"/><Relationship Id="rId7" Type="http://schemas.openxmlformats.org/officeDocument/2006/relationships/slide" Target="slide8.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slide" Target="slide6.xml"/><Relationship Id="rId5" Type="http://schemas.openxmlformats.org/officeDocument/2006/relationships/slide" Target="slide4.xml"/><Relationship Id="rId4" Type="http://schemas.openxmlformats.org/officeDocument/2006/relationships/slide" Target="slide3.xml"/><Relationship Id="rId9"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microsoft.com/office/2011/relationships/webextension" Target="../webextensions/webextension4.xml"/><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5.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6.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7.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8.xml"/><Relationship Id="rId1" Type="http://schemas.openxmlformats.org/officeDocument/2006/relationships/slideLayout" Target="../slideLayouts/slideLayout3.xml"/><Relationship Id="rId5" Type="http://schemas.openxmlformats.org/officeDocument/2006/relationships/image" Target="../media/image19.png"/><Relationship Id="rId4" Type="http://schemas.microsoft.com/office/2011/relationships/webextension" Target="../webextensions/webextension8.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5.png"/><Relationship Id="rId4" Type="http://schemas.openxmlformats.org/officeDocument/2006/relationships/slide" Target="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2.xml"/></Relationships>
</file>

<file path=ppt/slides/_rels/slide30.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0.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1.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2.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5.png"/><Relationship Id="rId4" Type="http://schemas.openxmlformats.org/officeDocument/2006/relationships/slide" Target="slide2.xml"/></Relationships>
</file>

<file path=ppt/slides/_rels/slide32.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3.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5.png"/><Relationship Id="rId4" Type="http://schemas.openxmlformats.org/officeDocument/2006/relationships/slide" Target="slide2.xml"/></Relationships>
</file>

<file path=ppt/slides/_rels/slide3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5.png"/><Relationship Id="rId4" Type="http://schemas.openxmlformats.org/officeDocument/2006/relationships/slide" Target="slide2.xml"/></Relationships>
</file>

<file path=ppt/slides/_rels/slide3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amny.com/news/mta-fare-hike-tolls-december-2024/" TargetMode="External"/><Relationship Id="rId4" Type="http://schemas.openxmlformats.org/officeDocument/2006/relationships/slide" Target="slide2.xml"/></Relationships>
</file>

<file path=ppt/slides/_rels/slide3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ta.info/article/subway-and-rail-service-changes-april-12-15-2024?" TargetMode="External"/><Relationship Id="rId4" Type="http://schemas.openxmlformats.org/officeDocument/2006/relationships/slide" Target="slide2.xml"/></Relationships>
</file>

<file path=ppt/slides/_rels/slide3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washingtonpost.com/nation/2024/03/07/new-york-subway-national-guard/" TargetMode="External"/><Relationship Id="rId4" Type="http://schemas.openxmlformats.org/officeDocument/2006/relationships/slide" Target="slide2.xml"/></Relationships>
</file>

<file path=ppt/slides/_rels/slide3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newsday.com/long-island/transportation/capital-program-congestion-pricing-ec0giw9w?" TargetMode="External"/><Relationship Id="rId4" Type="http://schemas.openxmlformats.org/officeDocument/2006/relationships/slide" Target="slide2.xml"/></Relationships>
</file>

<file path=ppt/slides/_rels/slide3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slide" Target="slide3.xml"/></Relationships>
</file>

<file path=ppt/slides/_rels/slide3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5.png"/><Relationship Id="rId4" Type="http://schemas.openxmlformats.org/officeDocument/2006/relationships/slide" Target="slide3.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6.xml"/></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slide" Target="slide2.xml"/><Relationship Id="rId4" Type="http://schemas.openxmlformats.org/officeDocument/2006/relationships/slide" Target="slide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7"/>
        <p:cNvGrpSpPr/>
        <p:nvPr/>
      </p:nvGrpSpPr>
      <p:grpSpPr>
        <a:xfrm>
          <a:off x="0" y="0"/>
          <a:ext cx="0" cy="0"/>
          <a:chOff x="0" y="0"/>
          <a:chExt cx="0" cy="0"/>
        </a:xfrm>
      </p:grpSpPr>
      <p:pic>
        <p:nvPicPr>
          <p:cNvPr id="88" name="Google Shape;88;p1"/>
          <p:cNvPicPr preferRelativeResize="0"/>
          <p:nvPr/>
        </p:nvPicPr>
        <p:blipFill rotWithShape="1">
          <a:blip r:embed="rId3">
            <a:alphaModFix/>
          </a:blip>
          <a:srcRect/>
          <a:stretch/>
        </p:blipFill>
        <p:spPr>
          <a:xfrm>
            <a:off x="0" y="0"/>
            <a:ext cx="12192000" cy="6858000"/>
          </a:xfrm>
          <a:prstGeom prst="rect">
            <a:avLst/>
          </a:prstGeom>
          <a:noFill/>
          <a:ln>
            <a:noFill/>
          </a:ln>
        </p:spPr>
      </p:pic>
      <p:sp>
        <p:nvSpPr>
          <p:cNvPr id="89" name="Google Shape;89;p1"/>
          <p:cNvSpPr/>
          <p:nvPr/>
        </p:nvSpPr>
        <p:spPr>
          <a:xfrm>
            <a:off x="1524" y="0"/>
            <a:ext cx="12188952"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90" name="Google Shape;90;p1"/>
          <p:cNvSpPr/>
          <p:nvPr/>
        </p:nvSpPr>
        <p:spPr>
          <a:xfrm flipH="1">
            <a:off x="0" y="-6858000"/>
            <a:ext cx="6448425" cy="6858000"/>
          </a:xfrm>
          <a:custGeom>
            <a:avLst/>
            <a:gdLst/>
            <a:ahLst/>
            <a:cxnLst/>
            <a:rect l="l" t="t" r="r" b="b"/>
            <a:pathLst>
              <a:path w="6448425" h="6858000" extrusionOk="0">
                <a:moveTo>
                  <a:pt x="6448425" y="0"/>
                </a:moveTo>
                <a:lnTo>
                  <a:pt x="3747417" y="0"/>
                </a:lnTo>
                <a:lnTo>
                  <a:pt x="0" y="6858000"/>
                </a:lnTo>
                <a:lnTo>
                  <a:pt x="6448425" y="6858000"/>
                </a:lnTo>
                <a:close/>
              </a:path>
            </a:pathLst>
          </a:custGeom>
          <a:solidFill>
            <a:srgbClr val="7F7F7F">
              <a:alpha val="84705"/>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Arial"/>
              <a:buNone/>
            </a:pPr>
            <a:endParaRPr sz="1800" b="0" i="0" u="none" strike="noStrike" cap="none">
              <a:solidFill>
                <a:srgbClr val="FFFFFF"/>
              </a:solidFill>
              <a:latin typeface="Quattrocento Sans"/>
              <a:ea typeface="Quattrocento Sans"/>
              <a:cs typeface="Quattrocento Sans"/>
              <a:sym typeface="Quattrocento Sans"/>
            </a:endParaRPr>
          </a:p>
        </p:txBody>
      </p:sp>
      <p:grpSp>
        <p:nvGrpSpPr>
          <p:cNvPr id="2" name="Group 1">
            <a:extLst>
              <a:ext uri="{FF2B5EF4-FFF2-40B4-BE49-F238E27FC236}">
                <a16:creationId xmlns:a16="http://schemas.microsoft.com/office/drawing/2014/main" id="{03949925-4F9C-F4A7-3367-381EDA6CA8C6}"/>
              </a:ext>
            </a:extLst>
          </p:cNvPr>
          <p:cNvGrpSpPr/>
          <p:nvPr/>
        </p:nvGrpSpPr>
        <p:grpSpPr>
          <a:xfrm>
            <a:off x="270936" y="364576"/>
            <a:ext cx="11673684" cy="5097454"/>
            <a:chOff x="270936" y="364576"/>
            <a:chExt cx="11673684" cy="5097454"/>
          </a:xfrm>
        </p:grpSpPr>
        <p:sp>
          <p:nvSpPr>
            <p:cNvPr id="91" name="Google Shape;91;p1"/>
            <p:cNvSpPr txBox="1"/>
            <p:nvPr/>
          </p:nvSpPr>
          <p:spPr>
            <a:xfrm>
              <a:off x="270936" y="4261701"/>
              <a:ext cx="4905220" cy="12003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dirty="0">
                  <a:solidFill>
                    <a:schemeClr val="lt1"/>
                  </a:solidFill>
                  <a:latin typeface="Libre Franklin Medium"/>
                  <a:ea typeface="Libre Franklin Medium"/>
                  <a:cs typeface="Libre Franklin Medium"/>
                  <a:sym typeface="Libre Franklin Medium"/>
                </a:rPr>
                <a:t>MTA</a:t>
              </a:r>
              <a:endParaRPr dirty="0"/>
            </a:p>
            <a:p>
              <a:pPr marL="0" marR="0" lvl="0" indent="0" algn="ctr" rtl="0">
                <a:spcBef>
                  <a:spcPts val="0"/>
                </a:spcBef>
                <a:spcAft>
                  <a:spcPts val="0"/>
                </a:spcAft>
                <a:buNone/>
              </a:pPr>
              <a:r>
                <a:rPr lang="en-US" sz="1800" b="0" i="0" u="none" strike="noStrike" cap="none" dirty="0">
                  <a:solidFill>
                    <a:schemeClr val="dk1"/>
                  </a:solidFill>
                  <a:latin typeface="Arial"/>
                  <a:ea typeface="Arial"/>
                  <a:cs typeface="Arial"/>
                  <a:sym typeface="Arial"/>
                </a:rPr>
                <a:t>“The Metropolitan Transportation Authority”</a:t>
              </a:r>
              <a:endParaRPr sz="1800" b="1" i="0" u="none" strike="noStrike" cap="none" dirty="0">
                <a:solidFill>
                  <a:schemeClr val="lt1"/>
                </a:solidFill>
                <a:latin typeface="Libre Franklin Medium"/>
                <a:ea typeface="Libre Franklin Medium"/>
                <a:cs typeface="Libre Franklin Medium"/>
                <a:sym typeface="Libre Franklin Medium"/>
              </a:endParaRPr>
            </a:p>
          </p:txBody>
        </p:sp>
        <p:sp>
          <p:nvSpPr>
            <p:cNvPr id="92" name="Google Shape;92;p1"/>
            <p:cNvSpPr/>
            <p:nvPr/>
          </p:nvSpPr>
          <p:spPr>
            <a:xfrm>
              <a:off x="434460" y="390099"/>
              <a:ext cx="1176625" cy="1495173"/>
            </a:xfrm>
            <a:custGeom>
              <a:avLst/>
              <a:gdLst/>
              <a:ahLst/>
              <a:cxnLst/>
              <a:rect l="l" t="t" r="r" b="b"/>
              <a:pathLst>
                <a:path w="3312151" h="2644955" extrusionOk="0">
                  <a:moveTo>
                    <a:pt x="0" y="0"/>
                  </a:moveTo>
                  <a:lnTo>
                    <a:pt x="3312150" y="0"/>
                  </a:lnTo>
                  <a:lnTo>
                    <a:pt x="3312150" y="2644955"/>
                  </a:lnTo>
                  <a:lnTo>
                    <a:pt x="0" y="2644955"/>
                  </a:lnTo>
                  <a:lnTo>
                    <a:pt x="0" y="0"/>
                  </a:lnTo>
                  <a:close/>
                </a:path>
              </a:pathLst>
            </a:custGeom>
            <a:blipFill rotWithShape="1">
              <a:blip r:embed="rId4">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3" name="Google Shape;93;p1"/>
            <p:cNvSpPr/>
            <p:nvPr/>
          </p:nvSpPr>
          <p:spPr>
            <a:xfrm>
              <a:off x="1794244" y="364576"/>
              <a:ext cx="1176625" cy="1495173"/>
            </a:xfrm>
            <a:custGeom>
              <a:avLst/>
              <a:gdLst/>
              <a:ahLst/>
              <a:cxnLst/>
              <a:rect l="l" t="t" r="r" b="b"/>
              <a:pathLst>
                <a:path w="3147794" h="2893939" extrusionOk="0">
                  <a:moveTo>
                    <a:pt x="0" y="0"/>
                  </a:moveTo>
                  <a:lnTo>
                    <a:pt x="3147794" y="0"/>
                  </a:lnTo>
                  <a:lnTo>
                    <a:pt x="3147794" y="2893939"/>
                  </a:lnTo>
                  <a:lnTo>
                    <a:pt x="0" y="2893939"/>
                  </a:lnTo>
                  <a:lnTo>
                    <a:pt x="0" y="0"/>
                  </a:lnTo>
                  <a:close/>
                </a:path>
              </a:pathLst>
            </a:custGeom>
            <a:blipFill rotWithShape="1">
              <a:blip r:embed="rId5">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94" name="Google Shape;94;p1"/>
            <p:cNvSpPr/>
            <p:nvPr/>
          </p:nvSpPr>
          <p:spPr>
            <a:xfrm>
              <a:off x="9710057" y="421726"/>
              <a:ext cx="2234563" cy="1261931"/>
            </a:xfrm>
            <a:custGeom>
              <a:avLst/>
              <a:gdLst/>
              <a:ahLst/>
              <a:cxnLst/>
              <a:rect l="l" t="t" r="r" b="b"/>
              <a:pathLst>
                <a:path w="5398677" h="2714504" extrusionOk="0">
                  <a:moveTo>
                    <a:pt x="0" y="0"/>
                  </a:moveTo>
                  <a:lnTo>
                    <a:pt x="5398677" y="0"/>
                  </a:lnTo>
                  <a:lnTo>
                    <a:pt x="5398677" y="2714503"/>
                  </a:lnTo>
                  <a:lnTo>
                    <a:pt x="0" y="2714503"/>
                  </a:lnTo>
                  <a:lnTo>
                    <a:pt x="0" y="0"/>
                  </a:lnTo>
                  <a:close/>
                </a:path>
              </a:pathLst>
            </a:custGeom>
            <a:blipFill rotWithShape="1">
              <a:blip r:embed="rId6">
                <a:alphaModFix/>
              </a:blip>
              <a:stretch>
                <a:fillRect/>
              </a:stretch>
            </a:blip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b="0" i="0" u="none" strike="noStrike" cap="none">
                <a:solidFill>
                  <a:schemeClr val="dk1"/>
                </a:solidFill>
                <a:latin typeface="Arial"/>
                <a:ea typeface="Arial"/>
                <a:cs typeface="Arial"/>
                <a:sym typeface="Arial"/>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grpId="0" nodeType="clickEffect">
                                  <p:stCondLst>
                                    <p:cond delay="0"/>
                                  </p:stCondLst>
                                  <p:childTnLst>
                                    <p:animMotion origin="layout" path="M -3.125E-6 0 L -0.00573 1 " pathEditMode="relative" rAng="0" ptsTypes="AA">
                                      <p:cBhvr>
                                        <p:cTn id="6" dur="1000" fill="hold"/>
                                        <p:tgtEl>
                                          <p:spTgt spid="90"/>
                                        </p:tgtEl>
                                        <p:attrNameLst>
                                          <p:attrName>ppt_x</p:attrName>
                                          <p:attrName>ppt_y</p:attrName>
                                        </p:attrNameLst>
                                      </p:cBhvr>
                                      <p:rCtr x="-286" y="50000"/>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78"/>
        <p:cNvGrpSpPr/>
        <p:nvPr/>
      </p:nvGrpSpPr>
      <p:grpSpPr>
        <a:xfrm>
          <a:off x="0" y="0"/>
          <a:ext cx="0" cy="0"/>
          <a:chOff x="0" y="0"/>
          <a:chExt cx="0" cy="0"/>
        </a:xfrm>
      </p:grpSpPr>
      <p:pic>
        <p:nvPicPr>
          <p:cNvPr id="2" name="Google Shape;88;p1">
            <a:extLst>
              <a:ext uri="{FF2B5EF4-FFF2-40B4-BE49-F238E27FC236}">
                <a16:creationId xmlns:a16="http://schemas.microsoft.com/office/drawing/2014/main" id="{165C1C2A-1E46-346A-1E08-1C4BC4A367C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9" name="Google Shape;179;p10"/>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180" name="Google Shape;180;p10"/>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181" name="Google Shape;181;p10"/>
          <p:cNvGrpSpPr/>
          <p:nvPr/>
        </p:nvGrpSpPr>
        <p:grpSpPr>
          <a:xfrm rot="10800000" flipH="1">
            <a:off x="813858" y="2053529"/>
            <a:ext cx="5208942" cy="1153910"/>
            <a:chOff x="1079059" y="2228500"/>
            <a:chExt cx="2072633" cy="1312681"/>
          </a:xfrm>
        </p:grpSpPr>
        <p:sp>
          <p:nvSpPr>
            <p:cNvPr id="182" name="Google Shape;182;p10"/>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3" name="Google Shape;183;p10"/>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184" name="Google Shape;184;p10"/>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185" name="Google Shape;185;p1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186" name="Google Shape;186;p10">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187" name="Google Shape;187;p10"/>
          <p:cNvGrpSpPr/>
          <p:nvPr/>
        </p:nvGrpSpPr>
        <p:grpSpPr>
          <a:xfrm>
            <a:off x="6360020" y="1373908"/>
            <a:ext cx="4973083" cy="4834760"/>
            <a:chOff x="6360020" y="1373908"/>
            <a:chExt cx="4973083" cy="4834760"/>
          </a:xfrm>
        </p:grpSpPr>
        <p:pic>
          <p:nvPicPr>
            <p:cNvPr id="188" name="Google Shape;188;p10"/>
            <p:cNvPicPr preferRelativeResize="0"/>
            <p:nvPr/>
          </p:nvPicPr>
          <p:blipFill rotWithShape="1">
            <a:blip r:embed="rId6">
              <a:alphaModFix/>
            </a:blip>
            <a:srcRect/>
            <a:stretch/>
          </p:blipFill>
          <p:spPr>
            <a:xfrm>
              <a:off x="6360020" y="1373908"/>
              <a:ext cx="3322823" cy="2526336"/>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189" name="Google Shape;189;p10"/>
            <p:cNvPicPr preferRelativeResize="0"/>
            <p:nvPr/>
          </p:nvPicPr>
          <p:blipFill rotWithShape="1">
            <a:blip r:embed="rId7">
              <a:alphaModFix/>
            </a:blip>
            <a:srcRect/>
            <a:stretch/>
          </p:blipFill>
          <p:spPr>
            <a:xfrm>
              <a:off x="7315201" y="3238799"/>
              <a:ext cx="4017902" cy="2969869"/>
            </a:xfrm>
            <a:prstGeom prst="roundRect">
              <a:avLst>
                <a:gd name="adj" fmla="val 16667"/>
              </a:avLst>
            </a:prstGeom>
            <a:noFill/>
            <a:ln>
              <a:noFill/>
            </a:ln>
            <a:effectLst>
              <a:outerShdw blurRad="50800" dist="38100" dir="2700000" algn="tl" rotWithShape="0">
                <a:srgbClr val="000000">
                  <a:alpha val="40000"/>
                </a:srgbClr>
              </a:outerShdw>
            </a:effectLst>
          </p:spPr>
        </p:pic>
      </p:grpSp>
      <p:pic>
        <p:nvPicPr>
          <p:cNvPr id="190" name="Google Shape;190;p10"/>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191" name="Google Shape;191;p10"/>
          <p:cNvGrpSpPr/>
          <p:nvPr/>
        </p:nvGrpSpPr>
        <p:grpSpPr>
          <a:xfrm>
            <a:off x="830479" y="2470719"/>
            <a:ext cx="5121368" cy="2828812"/>
            <a:chOff x="830479" y="2470719"/>
            <a:chExt cx="5121368" cy="2828812"/>
          </a:xfrm>
        </p:grpSpPr>
        <p:sp>
          <p:nvSpPr>
            <p:cNvPr id="192" name="Google Shape;192;p10"/>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193" name="Google Shape;193;p10"/>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194" name="Google Shape;194;p10"/>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195" name="Google Shape;195;p10"/>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196" name="Google Shape;196;p10"/>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81"/>
                                        </p:tgtEl>
                                        <p:attrNameLst>
                                          <p:attrName>style.visibility</p:attrName>
                                        </p:attrNameLst>
                                      </p:cBhvr>
                                      <p:to>
                                        <p:strVal val="visible"/>
                                      </p:to>
                                    </p:set>
                                    <p:anim calcmode="lin" valueType="num">
                                      <p:cBhvr additive="base">
                                        <p:cTn id="7" dur="750" fill="hold"/>
                                        <p:tgtEl>
                                          <p:spTgt spid="181"/>
                                        </p:tgtEl>
                                        <p:attrNameLst>
                                          <p:attrName>ppt_x</p:attrName>
                                        </p:attrNameLst>
                                      </p:cBhvr>
                                      <p:tavLst>
                                        <p:tav tm="0">
                                          <p:val>
                                            <p:strVal val="#ppt_x"/>
                                          </p:val>
                                        </p:tav>
                                        <p:tav tm="100000">
                                          <p:val>
                                            <p:strVal val="#ppt_x"/>
                                          </p:val>
                                        </p:tav>
                                      </p:tavLst>
                                    </p:anim>
                                    <p:anim calcmode="lin" valueType="num">
                                      <p:cBhvr additive="base">
                                        <p:cTn id="8" dur="750" fill="hold"/>
                                        <p:tgtEl>
                                          <p:spTgt spid="181"/>
                                        </p:tgtEl>
                                        <p:attrNameLst>
                                          <p:attrName>ppt_y</p:attrName>
                                        </p:attrNameLst>
                                      </p:cBhvr>
                                      <p:tavLst>
                                        <p:tav tm="0">
                                          <p:val>
                                            <p:strVal val="0-#ppt_h/2"/>
                                          </p:val>
                                        </p:tav>
                                        <p:tav tm="100000">
                                          <p:val>
                                            <p:strVal val="#ppt_y"/>
                                          </p:val>
                                        </p:tav>
                                      </p:tavLst>
                                    </p:anim>
                                  </p:childTnLst>
                                </p:cTn>
                              </p:par>
                            </p:childTnLst>
                          </p:cTn>
                        </p:par>
                        <p:par>
                          <p:cTn id="9" fill="hold">
                            <p:stCondLst>
                              <p:cond delay="750"/>
                            </p:stCondLst>
                            <p:childTnLst>
                              <p:par>
                                <p:cTn id="10" presetID="10" presetClass="entr" presetSubtype="0" fill="hold" nodeType="afterEffect">
                                  <p:stCondLst>
                                    <p:cond delay="25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500"/>
                                        <p:tgtEl>
                                          <p:spTgt spid="179"/>
                                        </p:tgtEl>
                                      </p:cBhvr>
                                    </p:animEffect>
                                  </p:childTnLst>
                                </p:cTn>
                              </p:par>
                            </p:childTnLst>
                          </p:cTn>
                        </p:par>
                        <p:par>
                          <p:cTn id="13" fill="hold">
                            <p:stCondLst>
                              <p:cond delay="1500"/>
                            </p:stCondLst>
                            <p:childTnLst>
                              <p:par>
                                <p:cTn id="14" presetID="10" presetClass="entr" presetSubtype="0" fill="hold" nodeType="afterEffect">
                                  <p:stCondLst>
                                    <p:cond delay="250"/>
                                  </p:stCondLst>
                                  <p:childTnLst>
                                    <p:set>
                                      <p:cBhvr>
                                        <p:cTn id="15" dur="1" fill="hold">
                                          <p:stCondLst>
                                            <p:cond delay="0"/>
                                          </p:stCondLst>
                                        </p:cTn>
                                        <p:tgtEl>
                                          <p:spTgt spid="187"/>
                                        </p:tgtEl>
                                        <p:attrNameLst>
                                          <p:attrName>style.visibility</p:attrName>
                                        </p:attrNameLst>
                                      </p:cBhvr>
                                      <p:to>
                                        <p:strVal val="visible"/>
                                      </p:to>
                                    </p:set>
                                    <p:animEffect transition="in" filter="fade">
                                      <p:cBhvr>
                                        <p:cTn id="16" dur="1000"/>
                                        <p:tgtEl>
                                          <p:spTgt spid="1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00"/>
        <p:cNvGrpSpPr/>
        <p:nvPr/>
      </p:nvGrpSpPr>
      <p:grpSpPr>
        <a:xfrm>
          <a:off x="0" y="0"/>
          <a:ext cx="0" cy="0"/>
          <a:chOff x="0" y="0"/>
          <a:chExt cx="0" cy="0"/>
        </a:xfrm>
      </p:grpSpPr>
      <p:pic>
        <p:nvPicPr>
          <p:cNvPr id="2" name="Google Shape;88;p1">
            <a:extLst>
              <a:ext uri="{FF2B5EF4-FFF2-40B4-BE49-F238E27FC236}">
                <a16:creationId xmlns:a16="http://schemas.microsoft.com/office/drawing/2014/main" id="{665F7F08-0D96-767C-45FF-DB6EDFD17F88}"/>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01" name="Google Shape;201;p11"/>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02" name="Google Shape;202;p11"/>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03" name="Google Shape;203;p11"/>
          <p:cNvGrpSpPr/>
          <p:nvPr/>
        </p:nvGrpSpPr>
        <p:grpSpPr>
          <a:xfrm rot="10800000" flipH="1">
            <a:off x="781886" y="2067268"/>
            <a:ext cx="5255633" cy="1153910"/>
            <a:chOff x="1079059" y="2228500"/>
            <a:chExt cx="2072633" cy="1312681"/>
          </a:xfrm>
        </p:grpSpPr>
        <p:sp>
          <p:nvSpPr>
            <p:cNvPr id="204" name="Google Shape;204;p11"/>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5" name="Google Shape;205;p11"/>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06" name="Google Shape;206;p11"/>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07" name="Google Shape;207;p1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grpSp>
        <p:nvGrpSpPr>
          <p:cNvPr id="208" name="Google Shape;208;p11"/>
          <p:cNvGrpSpPr/>
          <p:nvPr/>
        </p:nvGrpSpPr>
        <p:grpSpPr>
          <a:xfrm>
            <a:off x="6294000" y="1502872"/>
            <a:ext cx="5012902" cy="4941472"/>
            <a:chOff x="6294000" y="1502872"/>
            <a:chExt cx="5012902" cy="4941472"/>
          </a:xfrm>
        </p:grpSpPr>
        <p:pic>
          <p:nvPicPr>
            <p:cNvPr id="209" name="Google Shape;209;p11"/>
            <p:cNvPicPr preferRelativeResize="0"/>
            <p:nvPr/>
          </p:nvPicPr>
          <p:blipFill rotWithShape="1">
            <a:blip r:embed="rId5">
              <a:alphaModFix/>
            </a:blip>
            <a:srcRect/>
            <a:stretch/>
          </p:blipFill>
          <p:spPr>
            <a:xfrm>
              <a:off x="6294000" y="1502872"/>
              <a:ext cx="2964299" cy="2252699"/>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210" name="Google Shape;210;p11"/>
            <p:cNvPicPr preferRelativeResize="0"/>
            <p:nvPr/>
          </p:nvPicPr>
          <p:blipFill rotWithShape="1">
            <a:blip r:embed="rId6">
              <a:alphaModFix/>
            </a:blip>
            <a:srcRect/>
            <a:stretch/>
          </p:blipFill>
          <p:spPr>
            <a:xfrm>
              <a:off x="7723414" y="3900244"/>
              <a:ext cx="3583488" cy="2544100"/>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11" name="Google Shape;211;p11"/>
            <p:cNvCxnSpPr/>
            <p:nvPr/>
          </p:nvCxnSpPr>
          <p:spPr>
            <a:xfrm>
              <a:off x="9258300" y="3429000"/>
              <a:ext cx="832193" cy="441530"/>
            </a:xfrm>
            <a:prstGeom prst="bentConnector3">
              <a:avLst>
                <a:gd name="adj1" fmla="val 99053"/>
              </a:avLst>
            </a:prstGeom>
            <a:noFill/>
            <a:ln w="25400" cap="flat" cmpd="sng">
              <a:solidFill>
                <a:schemeClr val="accent2"/>
              </a:solidFill>
              <a:prstDash val="solid"/>
              <a:miter lim="800000"/>
              <a:headEnd type="none" w="sm" len="sm"/>
              <a:tailEnd type="triangle" w="med" len="med"/>
            </a:ln>
          </p:spPr>
        </p:cxnSp>
      </p:grpSp>
      <p:sp>
        <p:nvSpPr>
          <p:cNvPr id="212" name="Google Shape;212;p11">
            <a:hlinkClick r:id="rId7"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13" name="Google Shape;213;p11"/>
          <p:cNvPicPr preferRelativeResize="0"/>
          <p:nvPr/>
        </p:nvPicPr>
        <p:blipFill rotWithShape="1">
          <a:blip r:embed="rId8">
            <a:alphaModFix/>
          </a:blip>
          <a:srcRect/>
          <a:stretch/>
        </p:blipFill>
        <p:spPr>
          <a:xfrm>
            <a:off x="80151" y="5769807"/>
            <a:ext cx="1215571" cy="1088193"/>
          </a:xfrm>
          <a:prstGeom prst="rect">
            <a:avLst/>
          </a:prstGeom>
          <a:noFill/>
          <a:ln>
            <a:noFill/>
          </a:ln>
        </p:spPr>
      </p:pic>
      <p:grpSp>
        <p:nvGrpSpPr>
          <p:cNvPr id="214" name="Google Shape;214;p11"/>
          <p:cNvGrpSpPr/>
          <p:nvPr/>
        </p:nvGrpSpPr>
        <p:grpSpPr>
          <a:xfrm>
            <a:off x="830479" y="2470719"/>
            <a:ext cx="5121368" cy="2828812"/>
            <a:chOff x="830479" y="2470719"/>
            <a:chExt cx="5121368" cy="2828812"/>
          </a:xfrm>
        </p:grpSpPr>
        <p:sp>
          <p:nvSpPr>
            <p:cNvPr id="215" name="Google Shape;215;p11"/>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16" name="Google Shape;216;p11"/>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17" name="Google Shape;217;p11"/>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18" name="Google Shape;218;p11"/>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sz="1800" b="1" i="0" u="none" strike="noStrike" cap="none" dirty="0">
                <a:solidFill>
                  <a:srgbClr val="595959"/>
                </a:solidFill>
                <a:latin typeface="Century Gothic"/>
                <a:ea typeface="Century Gothic"/>
                <a:cs typeface="Century Gothic"/>
                <a:sym typeface="Century Gothic"/>
              </a:endParaRPr>
            </a:p>
          </p:txBody>
        </p:sp>
        <p:sp>
          <p:nvSpPr>
            <p:cNvPr id="219" name="Google Shape;219;p11"/>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5E-6 3.33333E-6 L -0.00052 0.09814 " pathEditMode="relative" rAng="0" ptsTypes="AA">
                                      <p:cBhvr>
                                        <p:cTn id="6" dur="500" fill="hold"/>
                                        <p:tgtEl>
                                          <p:spTgt spid="203"/>
                                        </p:tgtEl>
                                        <p:attrNameLst>
                                          <p:attrName>ppt_x</p:attrName>
                                          <p:attrName>ppt_y</p:attrName>
                                        </p:attrNameLst>
                                      </p:cBhvr>
                                      <p:rCtr x="-26" y="4907"/>
                                    </p:animMotion>
                                  </p:childTnLst>
                                </p:cTn>
                              </p:par>
                            </p:childTnLst>
                          </p:cTn>
                        </p:par>
                        <p:par>
                          <p:cTn id="7" fill="hold">
                            <p:stCondLst>
                              <p:cond delay="500"/>
                            </p:stCondLst>
                            <p:childTnLst>
                              <p:par>
                                <p:cTn id="8" presetID="10" presetClass="entr" presetSubtype="0" fill="hold" nodeType="afterEffect">
                                  <p:stCondLst>
                                    <p:cond delay="0"/>
                                  </p:stCondLst>
                                  <p:childTnLst>
                                    <p:set>
                                      <p:cBhvr>
                                        <p:cTn id="9" dur="1" fill="hold">
                                          <p:stCondLst>
                                            <p:cond delay="0"/>
                                          </p:stCondLst>
                                        </p:cTn>
                                        <p:tgtEl>
                                          <p:spTgt spid="201"/>
                                        </p:tgtEl>
                                        <p:attrNameLst>
                                          <p:attrName>style.visibility</p:attrName>
                                        </p:attrNameLst>
                                      </p:cBhvr>
                                      <p:to>
                                        <p:strVal val="visible"/>
                                      </p:to>
                                    </p:set>
                                    <p:animEffect transition="in" filter="fade">
                                      <p:cBhvr>
                                        <p:cTn id="10" dur="250"/>
                                        <p:tgtEl>
                                          <p:spTgt spid="201"/>
                                        </p:tgtEl>
                                      </p:cBhvr>
                                    </p:animEffect>
                                  </p:childTnLst>
                                </p:cTn>
                              </p:par>
                            </p:childTnLst>
                          </p:cTn>
                        </p:par>
                        <p:par>
                          <p:cTn id="11" fill="hold">
                            <p:stCondLst>
                              <p:cond delay="750"/>
                            </p:stCondLst>
                            <p:childTnLst>
                              <p:par>
                                <p:cTn id="12" presetID="10" presetClass="entr" presetSubtype="0" fill="hold" nodeType="afterEffect">
                                  <p:stCondLst>
                                    <p:cond delay="0"/>
                                  </p:stCondLst>
                                  <p:childTnLst>
                                    <p:set>
                                      <p:cBhvr>
                                        <p:cTn id="13" dur="1" fill="hold">
                                          <p:stCondLst>
                                            <p:cond delay="0"/>
                                          </p:stCondLst>
                                        </p:cTn>
                                        <p:tgtEl>
                                          <p:spTgt spid="208"/>
                                        </p:tgtEl>
                                        <p:attrNameLst>
                                          <p:attrName>style.visibility</p:attrName>
                                        </p:attrNameLst>
                                      </p:cBhvr>
                                      <p:to>
                                        <p:strVal val="visible"/>
                                      </p:to>
                                    </p:set>
                                    <p:animEffect transition="in" filter="fade">
                                      <p:cBhvr>
                                        <p:cTn id="14"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23"/>
        <p:cNvGrpSpPr/>
        <p:nvPr/>
      </p:nvGrpSpPr>
      <p:grpSpPr>
        <a:xfrm>
          <a:off x="0" y="0"/>
          <a:ext cx="0" cy="0"/>
          <a:chOff x="0" y="0"/>
          <a:chExt cx="0" cy="0"/>
        </a:xfrm>
      </p:grpSpPr>
      <p:pic>
        <p:nvPicPr>
          <p:cNvPr id="2" name="Google Shape;88;p1">
            <a:extLst>
              <a:ext uri="{FF2B5EF4-FFF2-40B4-BE49-F238E27FC236}">
                <a16:creationId xmlns:a16="http://schemas.microsoft.com/office/drawing/2014/main" id="{4A5254D6-F917-7F86-BBB1-E4E07ED5BD9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24" name="Google Shape;224;p12"/>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25" name="Google Shape;225;p12"/>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26" name="Google Shape;226;p12"/>
          <p:cNvGrpSpPr/>
          <p:nvPr/>
        </p:nvGrpSpPr>
        <p:grpSpPr>
          <a:xfrm rot="10800000" flipH="1">
            <a:off x="823877" y="2731737"/>
            <a:ext cx="5208942" cy="1153910"/>
            <a:chOff x="1079059" y="2228500"/>
            <a:chExt cx="2072633" cy="1312681"/>
          </a:xfrm>
        </p:grpSpPr>
        <p:sp>
          <p:nvSpPr>
            <p:cNvPr id="227" name="Google Shape;227;p12"/>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8" name="Google Shape;228;p12"/>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29" name="Google Shape;229;p12"/>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30" name="Google Shape;230;p1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grpSp>
        <p:nvGrpSpPr>
          <p:cNvPr id="231" name="Google Shape;231;p12"/>
          <p:cNvGrpSpPr/>
          <p:nvPr/>
        </p:nvGrpSpPr>
        <p:grpSpPr>
          <a:xfrm>
            <a:off x="7934125" y="1165127"/>
            <a:ext cx="3196809" cy="5148776"/>
            <a:chOff x="7272997" y="1187553"/>
            <a:chExt cx="3196809" cy="5148776"/>
          </a:xfrm>
        </p:grpSpPr>
        <p:pic>
          <p:nvPicPr>
            <p:cNvPr id="232" name="Google Shape;232;p12"/>
            <p:cNvPicPr preferRelativeResize="0"/>
            <p:nvPr/>
          </p:nvPicPr>
          <p:blipFill rotWithShape="1">
            <a:blip r:embed="rId5">
              <a:alphaModFix/>
            </a:blip>
            <a:srcRect l="69642" t="21202" r="12301" b="8414"/>
            <a:stretch/>
          </p:blipFill>
          <p:spPr>
            <a:xfrm>
              <a:off x="7272997" y="1187553"/>
              <a:ext cx="2349304" cy="5148776"/>
            </a:xfrm>
            <a:prstGeom prst="roundRect">
              <a:avLst>
                <a:gd name="adj" fmla="val 16667"/>
              </a:avLst>
            </a:prstGeom>
            <a:noFill/>
            <a:ln>
              <a:noFill/>
            </a:ln>
            <a:effectLst>
              <a:outerShdw blurRad="50800" dist="38100" dir="2700000" algn="tl" rotWithShape="0">
                <a:srgbClr val="000000">
                  <a:alpha val="40000"/>
                </a:srgbClr>
              </a:outerShdw>
            </a:effectLst>
          </p:spPr>
        </p:pic>
        <p:cxnSp>
          <p:nvCxnSpPr>
            <p:cNvPr id="233" name="Google Shape;233;p12"/>
            <p:cNvCxnSpPr/>
            <p:nvPr/>
          </p:nvCxnSpPr>
          <p:spPr>
            <a:xfrm rot="10800000">
              <a:off x="9425354" y="3900244"/>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4" name="Google Shape;234;p12"/>
            <p:cNvCxnSpPr/>
            <p:nvPr/>
          </p:nvCxnSpPr>
          <p:spPr>
            <a:xfrm rot="10800000">
              <a:off x="9100075" y="4582349"/>
              <a:ext cx="1044452" cy="8530"/>
            </a:xfrm>
            <a:prstGeom prst="straightConnector1">
              <a:avLst/>
            </a:prstGeom>
            <a:noFill/>
            <a:ln w="57150" cap="flat" cmpd="sng">
              <a:solidFill>
                <a:schemeClr val="accent2"/>
              </a:solidFill>
              <a:prstDash val="solid"/>
              <a:miter lim="800000"/>
              <a:headEnd type="none" w="sm" len="sm"/>
              <a:tailEnd type="triangle" w="med" len="med"/>
            </a:ln>
          </p:spPr>
        </p:cxnSp>
        <p:cxnSp>
          <p:nvCxnSpPr>
            <p:cNvPr id="235" name="Google Shape;235;p12"/>
            <p:cNvCxnSpPr/>
            <p:nvPr/>
          </p:nvCxnSpPr>
          <p:spPr>
            <a:xfrm rot="10800000">
              <a:off x="9100075" y="4087744"/>
              <a:ext cx="1044452" cy="8530"/>
            </a:xfrm>
            <a:prstGeom prst="straightConnector1">
              <a:avLst/>
            </a:prstGeom>
            <a:noFill/>
            <a:ln w="57150" cap="flat" cmpd="sng">
              <a:solidFill>
                <a:schemeClr val="accent2"/>
              </a:solidFill>
              <a:prstDash val="solid"/>
              <a:miter lim="800000"/>
              <a:headEnd type="none" w="sm" len="sm"/>
              <a:tailEnd type="triangle" w="med" len="med"/>
            </a:ln>
          </p:spPr>
        </p:cxnSp>
      </p:grpSp>
      <p:sp>
        <p:nvSpPr>
          <p:cNvPr id="236" name="Google Shape;236;p12">
            <a:hlinkClick r:id="rId6"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37" name="Google Shape;237;p12"/>
          <p:cNvPicPr preferRelativeResize="0"/>
          <p:nvPr/>
        </p:nvPicPr>
        <p:blipFill rotWithShape="1">
          <a:blip r:embed="rId7">
            <a:alphaModFix/>
          </a:blip>
          <a:srcRect/>
          <a:stretch/>
        </p:blipFill>
        <p:spPr>
          <a:xfrm>
            <a:off x="80151" y="5769807"/>
            <a:ext cx="1215571" cy="1088193"/>
          </a:xfrm>
          <a:prstGeom prst="rect">
            <a:avLst/>
          </a:prstGeom>
          <a:noFill/>
          <a:ln>
            <a:noFill/>
          </a:ln>
        </p:spPr>
      </p:pic>
      <p:grpSp>
        <p:nvGrpSpPr>
          <p:cNvPr id="238" name="Google Shape;238;p12"/>
          <p:cNvGrpSpPr/>
          <p:nvPr/>
        </p:nvGrpSpPr>
        <p:grpSpPr>
          <a:xfrm>
            <a:off x="830479" y="2470719"/>
            <a:ext cx="5121368" cy="2828812"/>
            <a:chOff x="830479" y="2470719"/>
            <a:chExt cx="5121368" cy="2828812"/>
          </a:xfrm>
        </p:grpSpPr>
        <p:sp>
          <p:nvSpPr>
            <p:cNvPr id="239" name="Google Shape;239;p12"/>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40" name="Google Shape;240;p12"/>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41" name="Google Shape;241;p12"/>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42" name="Google Shape;242;p12"/>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43" name="Google Shape;243;p12"/>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2.08333E-7 2.59259E-6 L 0.00208 0.08426 " pathEditMode="relative" rAng="0" ptsTypes="AA">
                                      <p:cBhvr>
                                        <p:cTn id="6" dur="750" fill="hold"/>
                                        <p:tgtEl>
                                          <p:spTgt spid="226"/>
                                        </p:tgtEl>
                                        <p:attrNameLst>
                                          <p:attrName>ppt_x</p:attrName>
                                          <p:attrName>ppt_y</p:attrName>
                                        </p:attrNameLst>
                                      </p:cBhvr>
                                      <p:rCtr x="104"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24"/>
                                        </p:tgtEl>
                                        <p:attrNameLst>
                                          <p:attrName>style.visibility</p:attrName>
                                        </p:attrNameLst>
                                      </p:cBhvr>
                                      <p:to>
                                        <p:strVal val="visible"/>
                                      </p:to>
                                    </p:set>
                                    <p:animEffect transition="in" filter="fade">
                                      <p:cBhvr>
                                        <p:cTn id="10" dur="250"/>
                                        <p:tgtEl>
                                          <p:spTgt spid="224"/>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31"/>
                                        </p:tgtEl>
                                        <p:attrNameLst>
                                          <p:attrName>style.visibility</p:attrName>
                                        </p:attrNameLst>
                                      </p:cBhvr>
                                      <p:to>
                                        <p:strVal val="visible"/>
                                      </p:to>
                                    </p:set>
                                    <p:animEffect transition="in" filter="fade">
                                      <p:cBhvr>
                                        <p:cTn id="14" dur="500"/>
                                        <p:tgtEl>
                                          <p:spTgt spid="2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47"/>
        <p:cNvGrpSpPr/>
        <p:nvPr/>
      </p:nvGrpSpPr>
      <p:grpSpPr>
        <a:xfrm>
          <a:off x="0" y="0"/>
          <a:ext cx="0" cy="0"/>
          <a:chOff x="0" y="0"/>
          <a:chExt cx="0" cy="0"/>
        </a:xfrm>
      </p:grpSpPr>
      <p:pic>
        <p:nvPicPr>
          <p:cNvPr id="2" name="Google Shape;88;p1">
            <a:extLst>
              <a:ext uri="{FF2B5EF4-FFF2-40B4-BE49-F238E27FC236}">
                <a16:creationId xmlns:a16="http://schemas.microsoft.com/office/drawing/2014/main" id="{6B906200-6397-2E68-77AA-B14824A533BF}"/>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48" name="Google Shape;248;p13"/>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49" name="Google Shape;249;p13"/>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50" name="Google Shape;250;p13"/>
          <p:cNvGrpSpPr/>
          <p:nvPr/>
        </p:nvGrpSpPr>
        <p:grpSpPr>
          <a:xfrm rot="10800000" flipH="1">
            <a:off x="801853" y="3343582"/>
            <a:ext cx="5208942" cy="1153910"/>
            <a:chOff x="1079059" y="2228500"/>
            <a:chExt cx="2072633" cy="1312681"/>
          </a:xfrm>
        </p:grpSpPr>
        <p:sp>
          <p:nvSpPr>
            <p:cNvPr id="251" name="Google Shape;251;p13"/>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2" name="Google Shape;252;p13"/>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53" name="Google Shape;253;p13"/>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54" name="Google Shape;254;p1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256" name="Google Shape;256;p13">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57" name="Google Shape;257;p13"/>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58" name="Google Shape;258;p13"/>
          <p:cNvGrpSpPr/>
          <p:nvPr/>
        </p:nvGrpSpPr>
        <p:grpSpPr>
          <a:xfrm>
            <a:off x="830479" y="2470719"/>
            <a:ext cx="5121368" cy="2828812"/>
            <a:chOff x="830479" y="2470719"/>
            <a:chExt cx="5121368" cy="2828812"/>
          </a:xfrm>
        </p:grpSpPr>
        <p:sp>
          <p:nvSpPr>
            <p:cNvPr id="259" name="Google Shape;259;p13"/>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60" name="Google Shape;260;p13"/>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61" name="Google Shape;261;p13"/>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62" name="Google Shape;262;p13"/>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63" name="Google Shape;263;p13"/>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pic>
        <p:nvPicPr>
          <p:cNvPr id="283" name="Google Shape;283;p14"/>
          <p:cNvPicPr preferRelativeResize="0"/>
          <p:nvPr/>
        </p:nvPicPr>
        <p:blipFill rotWithShape="1">
          <a:blip r:embed="rId7">
            <a:alphaModFix/>
          </a:blip>
          <a:srcRect/>
          <a:stretch/>
        </p:blipFill>
        <p:spPr>
          <a:xfrm>
            <a:off x="6466988" y="1961945"/>
            <a:ext cx="5068546" cy="380786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2.22222E-6 L 3.125E-6 0.08426 " pathEditMode="relative" rAng="0" ptsTypes="AA">
                                      <p:cBhvr>
                                        <p:cTn id="6" dur="750" fill="hold"/>
                                        <p:tgtEl>
                                          <p:spTgt spid="250"/>
                                        </p:tgtEl>
                                        <p:attrNameLst>
                                          <p:attrName>ppt_x</p:attrName>
                                          <p:attrName>ppt_y</p:attrName>
                                        </p:attrNameLst>
                                      </p:cBhvr>
                                      <p:rCtr x="0" y="4213"/>
                                    </p:animMotion>
                                  </p:childTnLst>
                                </p:cTn>
                              </p:par>
                            </p:childTnLst>
                          </p:cTn>
                        </p:par>
                        <p:par>
                          <p:cTn id="7" fill="hold">
                            <p:stCondLst>
                              <p:cond delay="750"/>
                            </p:stCondLst>
                            <p:childTnLst>
                              <p:par>
                                <p:cTn id="8" presetID="10" presetClass="entr" presetSubtype="0" fill="hold" nodeType="afterEffect">
                                  <p:stCondLst>
                                    <p:cond delay="0"/>
                                  </p:stCondLst>
                                  <p:childTnLst>
                                    <p:set>
                                      <p:cBhvr>
                                        <p:cTn id="9" dur="1" fill="hold">
                                          <p:stCondLst>
                                            <p:cond delay="0"/>
                                          </p:stCondLst>
                                        </p:cTn>
                                        <p:tgtEl>
                                          <p:spTgt spid="248"/>
                                        </p:tgtEl>
                                        <p:attrNameLst>
                                          <p:attrName>style.visibility</p:attrName>
                                        </p:attrNameLst>
                                      </p:cBhvr>
                                      <p:to>
                                        <p:strVal val="visible"/>
                                      </p:to>
                                    </p:set>
                                    <p:animEffect transition="in" filter="fade">
                                      <p:cBhvr>
                                        <p:cTn id="10" dur="250"/>
                                        <p:tgtEl>
                                          <p:spTgt spid="248"/>
                                        </p:tgtEl>
                                      </p:cBhvr>
                                    </p:animEffect>
                                  </p:childTnLst>
                                </p:cTn>
                              </p:par>
                            </p:childTnLst>
                          </p:cTn>
                        </p:par>
                        <p:par>
                          <p:cTn id="11" fill="hold">
                            <p:stCondLst>
                              <p:cond delay="1000"/>
                            </p:stCondLst>
                            <p:childTnLst>
                              <p:par>
                                <p:cTn id="12" presetID="10" presetClass="entr" presetSubtype="0" fill="hold" nodeType="afterEffect">
                                  <p:stCondLst>
                                    <p:cond delay="0"/>
                                  </p:stCondLst>
                                  <p:childTnLst>
                                    <p:set>
                                      <p:cBhvr>
                                        <p:cTn id="13" dur="1" fill="hold">
                                          <p:stCondLst>
                                            <p:cond delay="0"/>
                                          </p:stCondLst>
                                        </p:cTn>
                                        <p:tgtEl>
                                          <p:spTgt spid="283"/>
                                        </p:tgtEl>
                                        <p:attrNameLst>
                                          <p:attrName>style.visibility</p:attrName>
                                        </p:attrNameLst>
                                      </p:cBhvr>
                                      <p:to>
                                        <p:strVal val="visible"/>
                                      </p:to>
                                    </p:set>
                                    <p:animEffect transition="in" filter="fade">
                                      <p:cBhvr>
                                        <p:cTn id="14" dur="500"/>
                                        <p:tgtEl>
                                          <p:spTgt spid="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67"/>
        <p:cNvGrpSpPr/>
        <p:nvPr/>
      </p:nvGrpSpPr>
      <p:grpSpPr>
        <a:xfrm>
          <a:off x="0" y="0"/>
          <a:ext cx="0" cy="0"/>
          <a:chOff x="0" y="0"/>
          <a:chExt cx="0" cy="0"/>
        </a:xfrm>
      </p:grpSpPr>
      <p:pic>
        <p:nvPicPr>
          <p:cNvPr id="2" name="Google Shape;88;p1">
            <a:extLst>
              <a:ext uri="{FF2B5EF4-FFF2-40B4-BE49-F238E27FC236}">
                <a16:creationId xmlns:a16="http://schemas.microsoft.com/office/drawing/2014/main" id="{E345F1F5-4100-9FBD-0EA2-6CB383BDA79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268" name="Google Shape;268;p14"/>
          <p:cNvSpPr/>
          <p:nvPr/>
        </p:nvSpPr>
        <p:spPr>
          <a:xfrm>
            <a:off x="6002963" y="1079538"/>
            <a:ext cx="5855207" cy="5364806"/>
          </a:xfrm>
          <a:prstGeom prst="roundRect">
            <a:avLst>
              <a:gd name="adj" fmla="val 16667"/>
            </a:avLst>
          </a:prstGeom>
          <a:solidFill>
            <a:schemeClr val="lt1"/>
          </a:solidFill>
          <a:ln>
            <a:noFill/>
          </a:ln>
          <a:effectLst>
            <a:outerShdw blurRad="50800" dist="38100" dir="18900000" algn="bl" rotWithShape="0">
              <a:srgbClr val="000000">
                <a:alpha val="40000"/>
              </a:srgbClr>
            </a:outerShdw>
          </a:effectLst>
        </p:spPr>
        <p:txBody>
          <a:bodyPr spcFirstLastPara="1" wrap="square" lIns="91425" tIns="0" rIns="91425" bIns="0" anchor="t" anchorCtr="0">
            <a:noAutofit/>
          </a:bodyPr>
          <a:lstStyle/>
          <a:p>
            <a:pPr marL="0" marR="0" lvl="0" indent="0" algn="r" rtl="1">
              <a:spcBef>
                <a:spcPts val="0"/>
              </a:spcBef>
              <a:spcAft>
                <a:spcPts val="0"/>
              </a:spcAft>
              <a:buNone/>
            </a:pPr>
            <a:endParaRPr sz="2400" b="0" i="0" u="none" strike="noStrike" cap="none">
              <a:solidFill>
                <a:schemeClr val="dk1"/>
              </a:solidFill>
              <a:latin typeface="Arial"/>
              <a:ea typeface="Arial"/>
              <a:cs typeface="Arial"/>
              <a:sym typeface="Arial"/>
            </a:endParaRPr>
          </a:p>
        </p:txBody>
      </p:sp>
      <p:sp>
        <p:nvSpPr>
          <p:cNvPr id="269" name="Google Shape;269;p14"/>
          <p:cNvSpPr/>
          <p:nvPr/>
        </p:nvSpPr>
        <p:spPr>
          <a:xfrm rot="10800000">
            <a:off x="605219" y="1971608"/>
            <a:ext cx="5397744" cy="3874332"/>
          </a:xfrm>
          <a:custGeom>
            <a:avLst/>
            <a:gdLst/>
            <a:ahLst/>
            <a:cxnLst/>
            <a:rect l="l" t="t" r="r" b="b"/>
            <a:pathLst>
              <a:path w="2982350" h="4853354" extrusionOk="0">
                <a:moveTo>
                  <a:pt x="0" y="0"/>
                </a:moveTo>
                <a:lnTo>
                  <a:pt x="1008042" y="0"/>
                </a:lnTo>
                <a:lnTo>
                  <a:pt x="1129938" y="0"/>
                </a:lnTo>
                <a:lnTo>
                  <a:pt x="2587479" y="0"/>
                </a:lnTo>
                <a:cubicBezTo>
                  <a:pt x="2805560" y="0"/>
                  <a:pt x="2982350" y="176790"/>
                  <a:pt x="2982350" y="394871"/>
                </a:cubicBezTo>
                <a:lnTo>
                  <a:pt x="2982350" y="4458483"/>
                </a:lnTo>
                <a:cubicBezTo>
                  <a:pt x="2982350" y="4676564"/>
                  <a:pt x="2805560" y="4853354"/>
                  <a:pt x="2587479" y="4853354"/>
                </a:cubicBezTo>
                <a:lnTo>
                  <a:pt x="1129938" y="4853354"/>
                </a:lnTo>
                <a:lnTo>
                  <a:pt x="1008042" y="4853354"/>
                </a:lnTo>
                <a:lnTo>
                  <a:pt x="0" y="4853354"/>
                </a:lnTo>
                <a:close/>
              </a:path>
            </a:pathLst>
          </a:custGeom>
          <a:solidFill>
            <a:srgbClr val="D8D8D8"/>
          </a:solidFill>
          <a:ln>
            <a:noFill/>
          </a:ln>
          <a:effectLst>
            <a:outerShdw blurRad="50800" dist="38100" dir="18900000" algn="bl" rotWithShape="0">
              <a:srgbClr val="000000">
                <a:alpha val="40000"/>
              </a:srgbClr>
            </a:outerShdw>
          </a:effectLst>
        </p:spPr>
        <p:txBody>
          <a:bodyPr spcFirstLastPara="1" wrap="square" lIns="91425" tIns="45700" rIns="91425" bIns="45700" anchor="t" anchorCtr="0">
            <a:noAutofit/>
          </a:bodyPr>
          <a:lstStyle/>
          <a:p>
            <a:pPr marL="0" marR="0" lvl="0" indent="0" algn="ctr" rtl="1">
              <a:spcBef>
                <a:spcPts val="0"/>
              </a:spcBef>
              <a:spcAft>
                <a:spcPts val="0"/>
              </a:spcAft>
              <a:buNone/>
            </a:pPr>
            <a:endParaRPr sz="1800" b="0" i="0" u="none" strike="noStrike" cap="none">
              <a:solidFill>
                <a:srgbClr val="595959"/>
              </a:solidFill>
              <a:latin typeface="Arial"/>
              <a:ea typeface="Arial"/>
              <a:cs typeface="Arial"/>
              <a:sym typeface="Arial"/>
            </a:endParaRPr>
          </a:p>
          <a:p>
            <a:pPr marL="0" marR="0" lvl="0" indent="0" algn="ctr" rtl="1">
              <a:spcBef>
                <a:spcPts val="0"/>
              </a:spcBef>
              <a:spcAft>
                <a:spcPts val="0"/>
              </a:spcAft>
              <a:buNone/>
            </a:pPr>
            <a:endParaRPr sz="1800" b="1" i="0" u="none" strike="noStrike" cap="none">
              <a:solidFill>
                <a:srgbClr val="595959"/>
              </a:solidFill>
              <a:latin typeface="Century Gothic"/>
              <a:ea typeface="Century Gothic"/>
              <a:cs typeface="Century Gothic"/>
              <a:sym typeface="Century Gothic"/>
            </a:endParaRPr>
          </a:p>
        </p:txBody>
      </p:sp>
      <p:grpSp>
        <p:nvGrpSpPr>
          <p:cNvPr id="270" name="Google Shape;270;p14"/>
          <p:cNvGrpSpPr/>
          <p:nvPr/>
        </p:nvGrpSpPr>
        <p:grpSpPr>
          <a:xfrm rot="10800000" flipH="1">
            <a:off x="801853" y="3953178"/>
            <a:ext cx="5208942" cy="1153910"/>
            <a:chOff x="1079059" y="2228500"/>
            <a:chExt cx="2072633" cy="1312681"/>
          </a:xfrm>
        </p:grpSpPr>
        <p:sp>
          <p:nvSpPr>
            <p:cNvPr id="271" name="Google Shape;271;p14"/>
            <p:cNvSpPr/>
            <p:nvPr/>
          </p:nvSpPr>
          <p:spPr>
            <a:xfrm>
              <a:off x="2897090" y="2228500"/>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2" name="Google Shape;272;p14"/>
            <p:cNvSpPr/>
            <p:nvPr/>
          </p:nvSpPr>
          <p:spPr>
            <a:xfrm rot="-5400000">
              <a:off x="1713633" y="1848524"/>
              <a:ext cx="803485" cy="2072633"/>
            </a:xfrm>
            <a:prstGeom prst="round2SameRect">
              <a:avLst>
                <a:gd name="adj1" fmla="val 50000"/>
                <a:gd name="adj2" fmla="val 0"/>
              </a:avLst>
            </a:pr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sp>
          <p:nvSpPr>
            <p:cNvPr id="273" name="Google Shape;273;p14"/>
            <p:cNvSpPr/>
            <p:nvPr/>
          </p:nvSpPr>
          <p:spPr>
            <a:xfrm rot="10800000" flipH="1">
              <a:off x="2897090" y="3286584"/>
              <a:ext cx="254602" cy="254597"/>
            </a:xfrm>
            <a:custGeom>
              <a:avLst/>
              <a:gdLst/>
              <a:ahLst/>
              <a:cxnLst/>
              <a:rect l="l" t="t" r="r" b="b"/>
              <a:pathLst>
                <a:path w="432555" h="432546" extrusionOk="0">
                  <a:moveTo>
                    <a:pt x="432555" y="0"/>
                  </a:moveTo>
                  <a:lnTo>
                    <a:pt x="432555" y="432546"/>
                  </a:lnTo>
                  <a:lnTo>
                    <a:pt x="0" y="432546"/>
                  </a:lnTo>
                  <a:cubicBezTo>
                    <a:pt x="209032" y="432546"/>
                    <a:pt x="383434" y="284274"/>
                    <a:pt x="423768" y="87165"/>
                  </a:cubicBezTo>
                  <a:close/>
                </a:path>
              </a:pathLst>
            </a:custGeom>
            <a:solidFill>
              <a:srgbClr val="FFFFFF"/>
            </a:solidFill>
            <a:ln>
              <a:noFill/>
            </a:ln>
          </p:spPr>
          <p:txBody>
            <a:bodyPr spcFirstLastPara="1" wrap="square" lIns="50800" tIns="50800" rIns="50800" bIns="50800" anchor="ctr" anchorCtr="0">
              <a:noAutofit/>
            </a:bodyPr>
            <a:lstStyle/>
            <a:p>
              <a:pPr marL="0" marR="0" lvl="0" indent="0" algn="ctr" rtl="0">
                <a:lnSpc>
                  <a:spcPct val="100000"/>
                </a:lnSpc>
                <a:spcBef>
                  <a:spcPts val="0"/>
                </a:spcBef>
                <a:spcAft>
                  <a:spcPts val="0"/>
                </a:spcAft>
                <a:buClr>
                  <a:srgbClr val="FFFFFF"/>
                </a:buClr>
                <a:buSzPts val="3200"/>
                <a:buFont typeface="Helvetica Neue Light"/>
                <a:buNone/>
              </a:pPr>
              <a:endParaRPr sz="3200" b="0" i="0" u="none" strike="noStrike" cap="none">
                <a:solidFill>
                  <a:srgbClr val="FFFFFF"/>
                </a:solidFill>
                <a:latin typeface="Helvetica Neue Light"/>
                <a:ea typeface="Helvetica Neue Light"/>
                <a:cs typeface="Helvetica Neue Light"/>
                <a:sym typeface="Helvetica Neue Light"/>
              </a:endParaRPr>
            </a:p>
          </p:txBody>
        </p:sp>
      </p:grpSp>
      <p:sp>
        <p:nvSpPr>
          <p:cNvPr id="274" name="Google Shape;274;p1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dirty="0">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dirty="0">
                <a:solidFill>
                  <a:srgbClr val="7030A0"/>
                </a:solidFill>
                <a:latin typeface="Calibri"/>
                <a:ea typeface="Calibri"/>
                <a:cs typeface="Calibri"/>
                <a:sym typeface="Calibri"/>
              </a:rPr>
              <a:t>: 1- Data Cleaning &amp; modeling &amp; DAXs</a:t>
            </a:r>
            <a:endParaRPr sz="2400" b="0" i="0" u="none" strike="noStrike" cap="none" dirty="0">
              <a:solidFill>
                <a:srgbClr val="7030A0"/>
              </a:solidFill>
              <a:latin typeface="Calibri"/>
              <a:ea typeface="Calibri"/>
              <a:cs typeface="Calibri"/>
              <a:sym typeface="Calibri"/>
            </a:endParaRPr>
          </a:p>
        </p:txBody>
      </p:sp>
      <p:sp>
        <p:nvSpPr>
          <p:cNvPr id="275" name="Google Shape;275;p1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pic>
        <p:nvPicPr>
          <p:cNvPr id="276" name="Google Shape;276;p14"/>
          <p:cNvPicPr preferRelativeResize="0"/>
          <p:nvPr/>
        </p:nvPicPr>
        <p:blipFill rotWithShape="1">
          <a:blip r:embed="rId6">
            <a:alphaModFix/>
          </a:blip>
          <a:srcRect/>
          <a:stretch/>
        </p:blipFill>
        <p:spPr>
          <a:xfrm>
            <a:off x="80151" y="5769807"/>
            <a:ext cx="1215571" cy="1088193"/>
          </a:xfrm>
          <a:prstGeom prst="rect">
            <a:avLst/>
          </a:prstGeom>
          <a:noFill/>
          <a:ln>
            <a:noFill/>
          </a:ln>
        </p:spPr>
      </p:pic>
      <p:grpSp>
        <p:nvGrpSpPr>
          <p:cNvPr id="277" name="Google Shape;277;p14"/>
          <p:cNvGrpSpPr/>
          <p:nvPr/>
        </p:nvGrpSpPr>
        <p:grpSpPr>
          <a:xfrm>
            <a:off x="830479" y="2470719"/>
            <a:ext cx="5121368" cy="2828812"/>
            <a:chOff x="830479" y="2470719"/>
            <a:chExt cx="5121368" cy="2828812"/>
          </a:xfrm>
        </p:grpSpPr>
        <p:sp>
          <p:nvSpPr>
            <p:cNvPr id="278" name="Google Shape;278;p14"/>
            <p:cNvSpPr txBox="1"/>
            <p:nvPr/>
          </p:nvSpPr>
          <p:spPr>
            <a:xfrm>
              <a:off x="904087" y="2470719"/>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Data Cleaning</a:t>
              </a:r>
              <a:endParaRPr sz="1800" b="1" i="0" u="none" strike="noStrike" cap="none" dirty="0">
                <a:solidFill>
                  <a:srgbClr val="595959"/>
                </a:solidFill>
                <a:latin typeface="Century Gothic"/>
                <a:ea typeface="Century Gothic"/>
                <a:cs typeface="Century Gothic"/>
                <a:sym typeface="Century Gothic"/>
              </a:endParaRPr>
            </a:p>
          </p:txBody>
        </p:sp>
        <p:sp>
          <p:nvSpPr>
            <p:cNvPr id="279" name="Google Shape;279;p14"/>
            <p:cNvSpPr txBox="1"/>
            <p:nvPr/>
          </p:nvSpPr>
          <p:spPr>
            <a:xfrm>
              <a:off x="830479" y="3096525"/>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Table Cutting</a:t>
              </a:r>
              <a:endParaRPr sz="1800" b="1" i="0" u="none" strike="noStrike" cap="none" dirty="0">
                <a:solidFill>
                  <a:srgbClr val="595959"/>
                </a:solidFill>
                <a:latin typeface="Century Gothic"/>
                <a:ea typeface="Century Gothic"/>
                <a:cs typeface="Century Gothic"/>
                <a:sym typeface="Century Gothic"/>
              </a:endParaRPr>
            </a:p>
          </p:txBody>
        </p:sp>
        <p:sp>
          <p:nvSpPr>
            <p:cNvPr id="280" name="Google Shape;280;p14"/>
            <p:cNvSpPr txBox="1"/>
            <p:nvPr/>
          </p:nvSpPr>
          <p:spPr>
            <a:xfrm>
              <a:off x="947373" y="3727002"/>
              <a:ext cx="5004474"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Column in PQ</a:t>
              </a:r>
              <a:endParaRPr dirty="0"/>
            </a:p>
          </p:txBody>
        </p:sp>
        <p:sp>
          <p:nvSpPr>
            <p:cNvPr id="281" name="Google Shape;281;p14"/>
            <p:cNvSpPr txBox="1"/>
            <p:nvPr/>
          </p:nvSpPr>
          <p:spPr>
            <a:xfrm>
              <a:off x="1184565" y="4328858"/>
              <a:ext cx="4723996" cy="369332"/>
            </a:xfrm>
            <a:prstGeom prst="rect">
              <a:avLst/>
            </a:prstGeom>
            <a:noFill/>
            <a:ln>
              <a:noFill/>
            </a:ln>
          </p:spPr>
          <p:txBody>
            <a:bodyPr spcFirstLastPara="1" wrap="square" lIns="91425" tIns="45700" rIns="91425" bIns="45700" anchor="t" anchorCtr="0">
              <a:spAutoFit/>
            </a:bodyPr>
            <a:lstStyle/>
            <a:p>
              <a:pPr lvl="0" algn="ctr" rtl="1"/>
              <a:r>
                <a:rPr lang="en-US" sz="1800" b="1" i="0" u="none" strike="noStrike" cap="none" dirty="0">
                  <a:solidFill>
                    <a:srgbClr val="595959"/>
                  </a:solidFill>
                  <a:latin typeface="Century Gothic"/>
                  <a:ea typeface="Century Gothic"/>
                  <a:cs typeface="Century Gothic"/>
                  <a:sym typeface="Century Gothic"/>
                </a:rPr>
                <a:t>- </a:t>
              </a:r>
              <a:r>
                <a:rPr lang="en-US" sz="1800" b="1" dirty="0">
                  <a:solidFill>
                    <a:srgbClr val="595959"/>
                  </a:solidFill>
                  <a:latin typeface="Century Gothic"/>
                  <a:ea typeface="Century Gothic"/>
                  <a:cs typeface="Century Gothic"/>
                  <a:sym typeface="Century Gothic"/>
                </a:rPr>
                <a:t>Create relations</a:t>
              </a:r>
              <a:endParaRPr lang="en-US" sz="1800" b="1" i="0" u="none" strike="noStrike" cap="none" dirty="0">
                <a:solidFill>
                  <a:srgbClr val="595959"/>
                </a:solidFill>
                <a:latin typeface="Century Gothic"/>
                <a:ea typeface="Century Gothic"/>
                <a:cs typeface="Century Gothic"/>
                <a:sym typeface="Century Gothic"/>
              </a:endParaRPr>
            </a:p>
          </p:txBody>
        </p:sp>
        <p:sp>
          <p:nvSpPr>
            <p:cNvPr id="282" name="Google Shape;282;p14"/>
            <p:cNvSpPr txBox="1"/>
            <p:nvPr/>
          </p:nvSpPr>
          <p:spPr>
            <a:xfrm>
              <a:off x="1218748" y="4930199"/>
              <a:ext cx="4723996" cy="369332"/>
            </a:xfrm>
            <a:prstGeom prst="rect">
              <a:avLst/>
            </a:prstGeom>
            <a:noFill/>
            <a:ln>
              <a:noFill/>
            </a:ln>
          </p:spPr>
          <p:txBody>
            <a:bodyPr spcFirstLastPara="1" wrap="square" lIns="91425" tIns="45700" rIns="91425" bIns="45700" anchor="t" anchorCtr="0">
              <a:spAutoFit/>
            </a:bodyPr>
            <a:lstStyle/>
            <a:p>
              <a:pPr marL="0" marR="0" lvl="0" indent="0" algn="ctr" rtl="1">
                <a:spcBef>
                  <a:spcPts val="0"/>
                </a:spcBef>
                <a:spcAft>
                  <a:spcPts val="0"/>
                </a:spcAft>
                <a:buNone/>
              </a:pPr>
              <a:r>
                <a:rPr lang="en-US" sz="1800" b="1" i="0" u="none" strike="noStrike" cap="none" dirty="0">
                  <a:solidFill>
                    <a:srgbClr val="595959"/>
                  </a:solidFill>
                  <a:latin typeface="Century Gothic"/>
                  <a:ea typeface="Century Gothic"/>
                  <a:cs typeface="Century Gothic"/>
                  <a:sym typeface="Century Gothic"/>
                </a:rPr>
                <a:t>- Create </a:t>
              </a:r>
              <a:r>
                <a:rPr lang="en-US" sz="1800" b="1" dirty="0">
                  <a:solidFill>
                    <a:srgbClr val="595959"/>
                  </a:solidFill>
                  <a:latin typeface="Century Gothic"/>
                  <a:ea typeface="Century Gothic"/>
                  <a:cs typeface="Century Gothic"/>
                  <a:sym typeface="Century Gothic"/>
                </a:rPr>
                <a:t>Measures</a:t>
              </a:r>
              <a:endParaRPr lang="en-US" sz="1800" b="1" i="0" u="none" strike="noStrike" cap="none" dirty="0">
                <a:solidFill>
                  <a:srgbClr val="595959"/>
                </a:solidFill>
                <a:latin typeface="Century Gothic"/>
                <a:ea typeface="Century Gothic"/>
                <a:cs typeface="Century Gothic"/>
                <a:sym typeface="Century Gothic"/>
              </a:endParaRPr>
            </a:p>
          </p:txBody>
        </p:sp>
      </p:grpSp>
      <p:pic>
        <p:nvPicPr>
          <p:cNvPr id="255" name="Google Shape;255;p13"/>
          <p:cNvPicPr preferRelativeResize="0"/>
          <p:nvPr/>
        </p:nvPicPr>
        <p:blipFill rotWithShape="1">
          <a:blip r:embed="rId7">
            <a:alphaModFix/>
          </a:blip>
          <a:srcRect l="69209" t="20816" r="6138" b="9760"/>
          <a:stretch/>
        </p:blipFill>
        <p:spPr>
          <a:xfrm>
            <a:off x="7602257" y="1248787"/>
            <a:ext cx="2969780" cy="4702150"/>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path" presetSubtype="0" accel="50000" decel="50000" fill="hold" nodeType="afterEffect">
                                  <p:stCondLst>
                                    <p:cond delay="0"/>
                                  </p:stCondLst>
                                  <p:childTnLst>
                                    <p:animMotion origin="layout" path="M 3.125E-6 3.33333E-6 L 3.125E-6 0.08426 " pathEditMode="relative" rAng="0" ptsTypes="AA">
                                      <p:cBhvr>
                                        <p:cTn id="6" dur="1000" fill="hold"/>
                                        <p:tgtEl>
                                          <p:spTgt spid="270"/>
                                        </p:tgtEl>
                                        <p:attrNameLst>
                                          <p:attrName>ppt_x</p:attrName>
                                          <p:attrName>ppt_y</p:attrName>
                                        </p:attrNameLst>
                                      </p:cBhvr>
                                      <p:rCtr x="0" y="4213"/>
                                    </p:animMotion>
                                  </p:childTnLst>
                                </p:cTn>
                              </p:par>
                            </p:childTnLst>
                          </p:cTn>
                        </p:par>
                        <p:par>
                          <p:cTn id="7" fill="hold">
                            <p:stCondLst>
                              <p:cond delay="1000"/>
                            </p:stCondLst>
                            <p:childTnLst>
                              <p:par>
                                <p:cTn id="8" presetID="10" presetClass="entr" presetSubtype="0" fill="hold" nodeType="afterEffect">
                                  <p:stCondLst>
                                    <p:cond delay="0"/>
                                  </p:stCondLst>
                                  <p:childTnLst>
                                    <p:set>
                                      <p:cBhvr>
                                        <p:cTn id="9" dur="1" fill="hold">
                                          <p:stCondLst>
                                            <p:cond delay="0"/>
                                          </p:stCondLst>
                                        </p:cTn>
                                        <p:tgtEl>
                                          <p:spTgt spid="268"/>
                                        </p:tgtEl>
                                        <p:attrNameLst>
                                          <p:attrName>style.visibility</p:attrName>
                                        </p:attrNameLst>
                                      </p:cBhvr>
                                      <p:to>
                                        <p:strVal val="visible"/>
                                      </p:to>
                                    </p:set>
                                    <p:animEffect transition="in" filter="fade">
                                      <p:cBhvr>
                                        <p:cTn id="10" dur="250"/>
                                        <p:tgtEl>
                                          <p:spTgt spid="268"/>
                                        </p:tgtEl>
                                      </p:cBhvr>
                                    </p:animEffect>
                                  </p:childTnLst>
                                </p:cTn>
                              </p:par>
                            </p:childTnLst>
                          </p:cTn>
                        </p:par>
                        <p:par>
                          <p:cTn id="11" fill="hold">
                            <p:stCondLst>
                              <p:cond delay="1250"/>
                            </p:stCondLst>
                            <p:childTnLst>
                              <p:par>
                                <p:cTn id="12" presetID="10" presetClass="entr" presetSubtype="0" fill="hold" nodeType="afterEffect">
                                  <p:stCondLst>
                                    <p:cond delay="0"/>
                                  </p:stCondLst>
                                  <p:childTnLst>
                                    <p:set>
                                      <p:cBhvr>
                                        <p:cTn id="13" dur="1" fill="hold">
                                          <p:stCondLst>
                                            <p:cond delay="0"/>
                                          </p:stCondLst>
                                        </p:cTn>
                                        <p:tgtEl>
                                          <p:spTgt spid="255"/>
                                        </p:tgtEl>
                                        <p:attrNameLst>
                                          <p:attrName>style.visibility</p:attrName>
                                        </p:attrNameLst>
                                      </p:cBhvr>
                                      <p:to>
                                        <p:strVal val="visible"/>
                                      </p:to>
                                    </p:set>
                                    <p:animEffect transition="in" filter="fade">
                                      <p:cBhvr>
                                        <p:cTn id="14" dur="500"/>
                                        <p:tgtEl>
                                          <p:spTgt spid="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288"/>
        <p:cNvGrpSpPr/>
        <p:nvPr/>
      </p:nvGrpSpPr>
      <p:grpSpPr>
        <a:xfrm>
          <a:off x="0" y="0"/>
          <a:ext cx="0" cy="0"/>
          <a:chOff x="0" y="0"/>
          <a:chExt cx="0" cy="0"/>
        </a:xfrm>
      </p:grpSpPr>
      <p:grpSp>
        <p:nvGrpSpPr>
          <p:cNvPr id="289" name="Google Shape;289;p15"/>
          <p:cNvGrpSpPr/>
          <p:nvPr/>
        </p:nvGrpSpPr>
        <p:grpSpPr>
          <a:xfrm>
            <a:off x="-7800008" y="-18741"/>
            <a:ext cx="11447501" cy="6858000"/>
            <a:chOff x="1577440" y="0"/>
            <a:chExt cx="11447501" cy="6858000"/>
          </a:xfrm>
        </p:grpSpPr>
        <p:sp>
          <p:nvSpPr>
            <p:cNvPr id="290" name="Google Shape;290;p15"/>
            <p:cNvSpPr/>
            <p:nvPr/>
          </p:nvSpPr>
          <p:spPr>
            <a:xfrm>
              <a:off x="1577440" y="0"/>
              <a:ext cx="1144750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1" name="Google Shape;291;p15"/>
            <p:cNvSpPr/>
            <p:nvPr/>
          </p:nvSpPr>
          <p:spPr>
            <a:xfrm>
              <a:off x="11856541"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2" name="Google Shape;292;p15"/>
            <p:cNvSpPr txBox="1"/>
            <p:nvPr/>
          </p:nvSpPr>
          <p:spPr>
            <a:xfrm rot="-5400000">
              <a:off x="11705735"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293" name="Google Shape;293;p15"/>
          <p:cNvGrpSpPr/>
          <p:nvPr/>
        </p:nvGrpSpPr>
        <p:grpSpPr>
          <a:xfrm>
            <a:off x="-6831635" y="0"/>
            <a:ext cx="9961092" cy="6858000"/>
            <a:chOff x="1928485" y="0"/>
            <a:chExt cx="9961092" cy="6858000"/>
          </a:xfrm>
        </p:grpSpPr>
        <p:sp>
          <p:nvSpPr>
            <p:cNvPr id="294" name="Google Shape;294;p15"/>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5" name="Google Shape;295;p15"/>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296" name="Google Shape;296;p15"/>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297" name="Google Shape;297;p1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298" name="Google Shape;298;p15"/>
          <p:cNvGrpSpPr/>
          <p:nvPr/>
        </p:nvGrpSpPr>
        <p:grpSpPr>
          <a:xfrm>
            <a:off x="-6954675" y="0"/>
            <a:ext cx="9574094" cy="6858000"/>
            <a:chOff x="1943003" y="0"/>
            <a:chExt cx="9574094" cy="6858000"/>
          </a:xfrm>
        </p:grpSpPr>
        <p:sp>
          <p:nvSpPr>
            <p:cNvPr id="299" name="Google Shape;299;p15"/>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0" name="Google Shape;300;p15"/>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1" name="Google Shape;301;p15"/>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02" name="Google Shape;302;p1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sp>
        <p:nvSpPr>
          <p:cNvPr id="303" name="Google Shape;303;p15"/>
          <p:cNvSpPr/>
          <p:nvPr/>
        </p:nvSpPr>
        <p:spPr>
          <a:xfrm>
            <a:off x="-7962177" y="-1"/>
            <a:ext cx="5781368"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grpSp>
        <p:nvGrpSpPr>
          <p:cNvPr id="304" name="Google Shape;304;p15"/>
          <p:cNvGrpSpPr/>
          <p:nvPr/>
        </p:nvGrpSpPr>
        <p:grpSpPr>
          <a:xfrm>
            <a:off x="-6593507" y="-1"/>
            <a:ext cx="8692331" cy="6858000"/>
            <a:chOff x="2184447" y="-1"/>
            <a:chExt cx="8692331" cy="6858000"/>
          </a:xfrm>
        </p:grpSpPr>
        <p:sp>
          <p:nvSpPr>
            <p:cNvPr id="305" name="Google Shape;305;p15"/>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6" name="Google Shape;306;p15"/>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7" name="Google Shape;307;p15"/>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08" name="Google Shape;308;p15"/>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09" name="Google Shape;309;p15"/>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0" name="Google Shape;310;p15"/>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11" name="Google Shape;311;p1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2" name="Google Shape;312;p1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3" name="Google Shape;313;p1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14" name="Google Shape;314;p1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5" name="Google Shape;315;p1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16" name="Google Shape;316;p1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
        <p:nvSpPr>
          <p:cNvPr id="317" name="Google Shape;317;p15"/>
          <p:cNvSpPr/>
          <p:nvPr/>
        </p:nvSpPr>
        <p:spPr>
          <a:xfrm>
            <a:off x="3795307" y="269110"/>
            <a:ext cx="8315660"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r>
              <a:rPr lang="en-US" sz="2400" b="0" i="0" u="none" strike="noStrike" cap="none">
                <a:solidFill>
                  <a:srgbClr val="7030A0"/>
                </a:solidFill>
                <a:latin typeface="Calibri"/>
                <a:ea typeface="Calibri"/>
                <a:cs typeface="Calibri"/>
                <a:sym typeface="Calibri"/>
              </a:rPr>
              <a:t>: 3- Visuals (main+7 Visuals)</a:t>
            </a:r>
            <a:endParaRPr sz="2400" b="0" i="0" u="none" strike="noStrike" cap="none">
              <a:solidFill>
                <a:srgbClr val="7030A0"/>
              </a:solidFill>
              <a:latin typeface="Calibri"/>
              <a:ea typeface="Calibri"/>
              <a:cs typeface="Calibri"/>
              <a:sym typeface="Calibri"/>
            </a:endParaRPr>
          </a:p>
        </p:txBody>
      </p:sp>
      <p:sp>
        <p:nvSpPr>
          <p:cNvPr id="318" name="Google Shape;318;p15">
            <a:hlinkClick r:id="rId5" action="ppaction://hlinksldjump"/>
          </p:cNvPr>
          <p:cNvSpPr/>
          <p:nvPr/>
        </p:nvSpPr>
        <p:spPr>
          <a:xfrm>
            <a:off x="11614036" y="301127"/>
            <a:ext cx="301326" cy="505451"/>
          </a:xfrm>
          <a:prstGeom prst="upArrow">
            <a:avLst>
              <a:gd name="adj1" fmla="val 50000"/>
              <a:gd name="adj2" fmla="val 50000"/>
            </a:avLst>
          </a:prstGeom>
          <a:solidFill>
            <a:srgbClr val="F2F2F2"/>
          </a:solidFill>
          <a:ln w="19050" cap="flat" cmpd="sng">
            <a:solidFill>
              <a:srgbClr val="43123E"/>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3" name="Add-in" descr="Add-in content for Microsoft Power BI.">
                <a:extLst>
                  <a:ext uri="{FF2B5EF4-FFF2-40B4-BE49-F238E27FC236}">
                    <a16:creationId xmlns:a16="http://schemas.microsoft.com/office/drawing/2014/main" id="{659E506C-D3B1-BAF2-A2C5-DB995691AB8B}"/>
                  </a:ext>
                </a:extLst>
              </p:cNvPr>
              <p:cNvGraphicFramePr>
                <a:graphicFrameLocks noGrp="1"/>
              </p:cNvGraphicFramePr>
              <p:nvPr>
                <p:extLst>
                  <p:ext uri="{D42A27DB-BD31-4B8C-83A1-F6EECF244321}">
                    <p14:modId xmlns:p14="http://schemas.microsoft.com/office/powerpoint/2010/main" val="2168066901"/>
                  </p:ext>
                </p:extLst>
              </p:nvPr>
            </p:nvGraphicFramePr>
            <p:xfrm>
              <a:off x="3809662" y="1301512"/>
              <a:ext cx="8105700" cy="5099292"/>
            </p:xfrm>
            <a:graphic>
              <a:graphicData uri="http://schemas.microsoft.com/office/webextensions/webextension/2010/11">
                <we:webextensionref xmlns:we="http://schemas.microsoft.com/office/webextensions/webextension/2010/11" xmlns:r="http://schemas.openxmlformats.org/officeDocument/2006/relationships" r:id="rId6"/>
              </a:graphicData>
            </a:graphic>
          </p:graphicFrame>
        </mc:Choice>
        <mc:Fallback>
          <p:pic>
            <p:nvPicPr>
              <p:cNvPr id="3" name="Add-in" descr="Add-in content for Microsoft Power BI.">
                <a:extLst>
                  <a:ext uri="{FF2B5EF4-FFF2-40B4-BE49-F238E27FC236}">
                    <a16:creationId xmlns:a16="http://schemas.microsoft.com/office/drawing/2014/main" id="{659E506C-D3B1-BAF2-A2C5-DB995691AB8B}"/>
                  </a:ext>
                </a:extLst>
              </p:cNvPr>
              <p:cNvPicPr>
                <a:picLocks noGrp="1" noRot="1" noChangeAspect="1" noMove="1" noResize="1" noEditPoints="1" noAdjustHandles="1" noChangeArrowheads="1" noChangeShapeType="1"/>
              </p:cNvPicPr>
              <p:nvPr/>
            </p:nvPicPr>
            <p:blipFill>
              <a:blip r:embed="rId7"/>
              <a:stretch>
                <a:fillRect/>
              </a:stretch>
            </p:blipFill>
            <p:spPr>
              <a:xfrm>
                <a:off x="3809662" y="1301512"/>
                <a:ext cx="8105700" cy="5099292"/>
              </a:xfrm>
              <a:prstGeom prst="rect">
                <a:avLst/>
              </a:prstGeom>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323"/>
        <p:cNvGrpSpPr/>
        <p:nvPr/>
      </p:nvGrpSpPr>
      <p:grpSpPr>
        <a:xfrm>
          <a:off x="0" y="0"/>
          <a:ext cx="0" cy="0"/>
          <a:chOff x="0" y="0"/>
          <a:chExt cx="0" cy="0"/>
        </a:xfrm>
      </p:grpSpPr>
      <p:grpSp>
        <p:nvGrpSpPr>
          <p:cNvPr id="324" name="Google Shape;324;p16"/>
          <p:cNvGrpSpPr/>
          <p:nvPr/>
        </p:nvGrpSpPr>
        <p:grpSpPr>
          <a:xfrm>
            <a:off x="676730" y="-2"/>
            <a:ext cx="11478740" cy="6858000"/>
            <a:chOff x="676730" y="-2"/>
            <a:chExt cx="11478740" cy="6858000"/>
          </a:xfrm>
        </p:grpSpPr>
        <p:sp>
          <p:nvSpPr>
            <p:cNvPr id="325" name="Google Shape;325;p16"/>
            <p:cNvSpPr/>
            <p:nvPr/>
          </p:nvSpPr>
          <p:spPr>
            <a:xfrm>
              <a:off x="676730" y="-2"/>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dirty="0">
                <a:solidFill>
                  <a:schemeClr val="lt1"/>
                </a:solidFill>
                <a:latin typeface="Arial"/>
                <a:ea typeface="Arial"/>
                <a:cs typeface="Arial"/>
                <a:sym typeface="Arial"/>
              </a:endParaRPr>
            </a:p>
          </p:txBody>
        </p:sp>
        <p:sp>
          <p:nvSpPr>
            <p:cNvPr id="326" name="Google Shape;326;p16"/>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27" name="Google Shape;327;p16"/>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29" name="Google Shape;329;p16"/>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30" name="Google Shape;330;p16"/>
          <p:cNvGrpSpPr/>
          <p:nvPr/>
        </p:nvGrpSpPr>
        <p:grpSpPr>
          <a:xfrm>
            <a:off x="-6831635" y="0"/>
            <a:ext cx="9961092" cy="6858000"/>
            <a:chOff x="1928485" y="0"/>
            <a:chExt cx="9961092" cy="6858000"/>
          </a:xfrm>
        </p:grpSpPr>
        <p:sp>
          <p:nvSpPr>
            <p:cNvPr id="331" name="Google Shape;331;p16"/>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2" name="Google Shape;332;p16"/>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3" name="Google Shape;333;p16"/>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pic>
          <p:nvPicPr>
            <p:cNvPr id="334" name="Google Shape;334;p1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335" name="Google Shape;335;p16"/>
          <p:cNvGrpSpPr/>
          <p:nvPr/>
        </p:nvGrpSpPr>
        <p:grpSpPr>
          <a:xfrm>
            <a:off x="-6954675" y="0"/>
            <a:ext cx="9574094" cy="6858000"/>
            <a:chOff x="1943003" y="0"/>
            <a:chExt cx="9574094" cy="6858000"/>
          </a:xfrm>
        </p:grpSpPr>
        <p:sp>
          <p:nvSpPr>
            <p:cNvPr id="336" name="Google Shape;336;p16"/>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7" name="Google Shape;337;p16"/>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38" name="Google Shape;338;p16"/>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39" name="Google Shape;339;p1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40" name="Google Shape;340;p16"/>
          <p:cNvGrpSpPr/>
          <p:nvPr/>
        </p:nvGrpSpPr>
        <p:grpSpPr>
          <a:xfrm>
            <a:off x="-6593507" y="-1"/>
            <a:ext cx="8692331" cy="6858000"/>
            <a:chOff x="2184447" y="-1"/>
            <a:chExt cx="8692331" cy="6858000"/>
          </a:xfrm>
        </p:grpSpPr>
        <p:sp>
          <p:nvSpPr>
            <p:cNvPr id="341" name="Google Shape;341;p16"/>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2" name="Google Shape;342;p16"/>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3" name="Google Shape;343;p16"/>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44" name="Google Shape;344;p16"/>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5" name="Google Shape;345;p16"/>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6" name="Google Shape;346;p16"/>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47" name="Google Shape;347;p1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8" name="Google Shape;348;p1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49" name="Google Shape;349;p1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50" name="Google Shape;350;p1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1" name="Google Shape;351;p1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52" name="Google Shape;352;p1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BE2B383-25E1-EF31-DD14-1C29BF6DF81E}"/>
                  </a:ext>
                </a:extLst>
              </p:cNvPr>
              <p:cNvGraphicFramePr>
                <a:graphicFrameLocks noGrp="1"/>
              </p:cNvGraphicFramePr>
              <p:nvPr>
                <p:extLst>
                  <p:ext uri="{D42A27DB-BD31-4B8C-83A1-F6EECF244321}">
                    <p14:modId xmlns:p14="http://schemas.microsoft.com/office/powerpoint/2010/main" val="1247119482"/>
                  </p:ext>
                </p:extLst>
              </p:nvPr>
            </p:nvGraphicFramePr>
            <p:xfrm>
              <a:off x="3367584" y="1170879"/>
              <a:ext cx="8103403" cy="5335725"/>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0BE2B383-25E1-EF31-DD14-1C29BF6DF81E}"/>
                  </a:ext>
                </a:extLst>
              </p:cNvPr>
              <p:cNvPicPr>
                <a:picLocks noGrp="1" noRot="1" noChangeAspect="1" noMove="1" noResize="1" noEditPoints="1" noAdjustHandles="1" noChangeArrowheads="1" noChangeShapeType="1"/>
              </p:cNvPicPr>
              <p:nvPr/>
            </p:nvPicPr>
            <p:blipFill>
              <a:blip r:embed="rId5"/>
              <a:stretch>
                <a:fillRect/>
              </a:stretch>
            </p:blipFill>
            <p:spPr>
              <a:xfrm>
                <a:off x="3367584" y="1170879"/>
                <a:ext cx="8103403" cy="5335725"/>
              </a:xfrm>
              <a:prstGeom prst="rect">
                <a:avLst/>
              </a:prstGeom>
            </p:spPr>
          </p:pic>
        </mc:Fallback>
      </mc:AlternateContent>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57"/>
        <p:cNvGrpSpPr/>
        <p:nvPr/>
      </p:nvGrpSpPr>
      <p:grpSpPr>
        <a:xfrm>
          <a:off x="0" y="0"/>
          <a:ext cx="0" cy="0"/>
          <a:chOff x="0" y="0"/>
          <a:chExt cx="0" cy="0"/>
        </a:xfrm>
      </p:grpSpPr>
      <p:sp>
        <p:nvSpPr>
          <p:cNvPr id="358" name="Google Shape;358;p17"/>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59" name="Google Shape;359;p17"/>
          <p:cNvGrpSpPr/>
          <p:nvPr/>
        </p:nvGrpSpPr>
        <p:grpSpPr>
          <a:xfrm>
            <a:off x="10949230" y="2371879"/>
            <a:ext cx="1206240" cy="2360918"/>
            <a:chOff x="10949230" y="2371879"/>
            <a:chExt cx="1206240" cy="2360918"/>
          </a:xfrm>
        </p:grpSpPr>
        <p:sp>
          <p:nvSpPr>
            <p:cNvPr id="360" name="Google Shape;360;p17"/>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1" name="Google Shape;361;p17"/>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62" name="Google Shape;362;p17"/>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63" name="Google Shape;363;p17"/>
          <p:cNvGrpSpPr/>
          <p:nvPr/>
        </p:nvGrpSpPr>
        <p:grpSpPr>
          <a:xfrm>
            <a:off x="-6831635" y="0"/>
            <a:ext cx="9959846" cy="6858000"/>
            <a:chOff x="1928485" y="0"/>
            <a:chExt cx="9961092" cy="6858000"/>
          </a:xfrm>
        </p:grpSpPr>
        <p:sp>
          <p:nvSpPr>
            <p:cNvPr id="364" name="Google Shape;364;p17"/>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5" name="Google Shape;365;p17"/>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6" name="Google Shape;366;p17"/>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67" name="Google Shape;367;p17"/>
          <p:cNvGrpSpPr/>
          <p:nvPr/>
        </p:nvGrpSpPr>
        <p:grpSpPr>
          <a:xfrm>
            <a:off x="-6954675" y="0"/>
            <a:ext cx="9574094" cy="6858000"/>
            <a:chOff x="1943003" y="0"/>
            <a:chExt cx="9574094" cy="6858000"/>
          </a:xfrm>
        </p:grpSpPr>
        <p:sp>
          <p:nvSpPr>
            <p:cNvPr id="368" name="Google Shape;368;p17"/>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69" name="Google Shape;369;p17"/>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0" name="Google Shape;370;p17"/>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371" name="Google Shape;371;p1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372" name="Google Shape;372;p17"/>
          <p:cNvGrpSpPr/>
          <p:nvPr/>
        </p:nvGrpSpPr>
        <p:grpSpPr>
          <a:xfrm>
            <a:off x="-6593507" y="-1"/>
            <a:ext cx="8692331" cy="6858000"/>
            <a:chOff x="2184447" y="-1"/>
            <a:chExt cx="8692331" cy="6858000"/>
          </a:xfrm>
        </p:grpSpPr>
        <p:sp>
          <p:nvSpPr>
            <p:cNvPr id="373" name="Google Shape;373;p17"/>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4" name="Google Shape;374;p17"/>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5" name="Google Shape;375;p17"/>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376" name="Google Shape;376;p17"/>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7" name="Google Shape;377;p17"/>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78" name="Google Shape;378;p17"/>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379" name="Google Shape;379;p17"/>
          <p:cNvSpPr/>
          <p:nvPr/>
        </p:nvSpPr>
        <p:spPr>
          <a:xfrm>
            <a:off x="-7538159"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0" name="Google Shape;380;p1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1" name="Google Shape;381;p1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382" name="Google Shape;382;p1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3" name="Google Shape;383;p1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84" name="Google Shape;384;p1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91667E-6 0 L 0.69713 0 " pathEditMode="relative" rAng="0" ptsTypes="AA">
                                      <p:cBhvr>
                                        <p:cTn id="6" dur="1000" fill="hold"/>
                                        <p:tgtEl>
                                          <p:spTgt spid="363"/>
                                        </p:tgtEl>
                                        <p:attrNameLst>
                                          <p:attrName>ppt_x</p:attrName>
                                          <p:attrName>ppt_y</p:attrName>
                                        </p:attrNameLst>
                                      </p:cBhvr>
                                      <p:rCtr x="34857"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 name="Google Shape;358;p17">
            <a:extLst>
              <a:ext uri="{FF2B5EF4-FFF2-40B4-BE49-F238E27FC236}">
                <a16:creationId xmlns:a16="http://schemas.microsoft.com/office/drawing/2014/main" id="{B6581886-26ED-9AB0-1483-2612795CF527}"/>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p:cNvGrpSpPr/>
          <p:nvPr/>
        </p:nvGrpSpPr>
        <p:grpSpPr>
          <a:xfrm>
            <a:off x="10949230" y="2371879"/>
            <a:ext cx="1206240" cy="2360918"/>
            <a:chOff x="10949230" y="2371879"/>
            <a:chExt cx="1206240" cy="2360918"/>
          </a:xfrm>
        </p:grpSpPr>
        <p:sp>
          <p:nvSpPr>
            <p:cNvPr id="391" name="Google Shape;391;p18"/>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p:cNvGrpSpPr/>
          <p:nvPr/>
        </p:nvGrpSpPr>
        <p:grpSpPr>
          <a:xfrm>
            <a:off x="1734844" y="0"/>
            <a:ext cx="9959846" cy="6858000"/>
            <a:chOff x="1928485" y="0"/>
            <a:chExt cx="9961092" cy="6858000"/>
          </a:xfrm>
        </p:grpSpPr>
        <p:sp>
          <p:nvSpPr>
            <p:cNvPr id="395" name="Google Shape;395;p18"/>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p:cNvGrpSpPr/>
          <p:nvPr/>
        </p:nvGrpSpPr>
        <p:grpSpPr>
          <a:xfrm>
            <a:off x="-6954675" y="0"/>
            <a:ext cx="9574094" cy="6858000"/>
            <a:chOff x="1943003" y="0"/>
            <a:chExt cx="9574094" cy="6858000"/>
          </a:xfrm>
        </p:grpSpPr>
        <p:sp>
          <p:nvSpPr>
            <p:cNvPr id="399" name="Google Shape;399;p18"/>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p:cNvGrpSpPr/>
          <p:nvPr/>
        </p:nvGrpSpPr>
        <p:grpSpPr>
          <a:xfrm>
            <a:off x="-6593507" y="-1"/>
            <a:ext cx="8692331" cy="6858000"/>
            <a:chOff x="2184447" y="-1"/>
            <a:chExt cx="8692331" cy="6858000"/>
          </a:xfrm>
        </p:grpSpPr>
        <p:sp>
          <p:nvSpPr>
            <p:cNvPr id="404" name="Google Shape;404;p18"/>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7983FE7-9E16-B328-6F30-B410AA6C73D7}"/>
                  </a:ext>
                </a:extLst>
              </p:cNvPr>
              <p:cNvGraphicFramePr>
                <a:graphicFrameLocks noGrp="1"/>
              </p:cNvGraphicFramePr>
              <p:nvPr>
                <p:extLst>
                  <p:ext uri="{D42A27DB-BD31-4B8C-83A1-F6EECF244321}">
                    <p14:modId xmlns:p14="http://schemas.microsoft.com/office/powerpoint/2010/main" val="3476698795"/>
                  </p:ext>
                </p:extLst>
              </p:nvPr>
            </p:nvGraphicFramePr>
            <p:xfrm>
              <a:off x="3163128" y="1257300"/>
              <a:ext cx="7852656" cy="4865914"/>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7983FE7-9E16-B328-6F30-B410AA6C73D7}"/>
                  </a:ext>
                </a:extLst>
              </p:cNvPr>
              <p:cNvPicPr>
                <a:picLocks noGrp="1" noRot="1" noChangeAspect="1" noMove="1" noResize="1" noEditPoints="1" noAdjustHandles="1" noChangeArrowheads="1" noChangeShapeType="1"/>
              </p:cNvPicPr>
              <p:nvPr/>
            </p:nvPicPr>
            <p:blipFill>
              <a:blip r:embed="rId5"/>
              <a:stretch>
                <a:fillRect/>
              </a:stretch>
            </p:blipFill>
            <p:spPr>
              <a:xfrm>
                <a:off x="3163128" y="1257300"/>
                <a:ext cx="7852656" cy="4865914"/>
              </a:xfrm>
              <a:prstGeom prst="rect">
                <a:avLst/>
              </a:prstGeom>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9">
          <a:extLst>
            <a:ext uri="{FF2B5EF4-FFF2-40B4-BE49-F238E27FC236}">
              <a16:creationId xmlns:a16="http://schemas.microsoft.com/office/drawing/2014/main" id="{EC3E1B84-FA01-7C60-C45B-9A0566440054}"/>
            </a:ext>
          </a:extLst>
        </p:cNvPr>
        <p:cNvGrpSpPr/>
        <p:nvPr/>
      </p:nvGrpSpPr>
      <p:grpSpPr>
        <a:xfrm>
          <a:off x="0" y="0"/>
          <a:ext cx="0" cy="0"/>
          <a:chOff x="0" y="0"/>
          <a:chExt cx="0" cy="0"/>
        </a:xfrm>
      </p:grpSpPr>
      <p:sp>
        <p:nvSpPr>
          <p:cNvPr id="3" name="Google Shape;358;p17">
            <a:extLst>
              <a:ext uri="{FF2B5EF4-FFF2-40B4-BE49-F238E27FC236}">
                <a16:creationId xmlns:a16="http://schemas.microsoft.com/office/drawing/2014/main" id="{4D760CC9-DB80-E5CF-4DC0-96307937B5AF}"/>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390" name="Google Shape;390;p18">
            <a:extLst>
              <a:ext uri="{FF2B5EF4-FFF2-40B4-BE49-F238E27FC236}">
                <a16:creationId xmlns:a16="http://schemas.microsoft.com/office/drawing/2014/main" id="{6A92B169-A272-92B8-4096-F93E4D257E8A}"/>
              </a:ext>
            </a:extLst>
          </p:cNvPr>
          <p:cNvGrpSpPr/>
          <p:nvPr/>
        </p:nvGrpSpPr>
        <p:grpSpPr>
          <a:xfrm>
            <a:off x="10949230" y="2371879"/>
            <a:ext cx="1206240" cy="2360918"/>
            <a:chOff x="10949230" y="2371879"/>
            <a:chExt cx="1206240" cy="2360918"/>
          </a:xfrm>
        </p:grpSpPr>
        <p:sp>
          <p:nvSpPr>
            <p:cNvPr id="391" name="Google Shape;391;p18">
              <a:extLst>
                <a:ext uri="{FF2B5EF4-FFF2-40B4-BE49-F238E27FC236}">
                  <a16:creationId xmlns:a16="http://schemas.microsoft.com/office/drawing/2014/main" id="{5AE28389-0881-9CC5-402A-B91D668123C6}"/>
                </a:ext>
              </a:extLst>
            </p:cNvPr>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2" name="Google Shape;392;p18">
              <a:extLst>
                <a:ext uri="{FF2B5EF4-FFF2-40B4-BE49-F238E27FC236}">
                  <a16:creationId xmlns:a16="http://schemas.microsoft.com/office/drawing/2014/main" id="{FB1F8439-D9D6-7C1E-659B-C16B025E3749}"/>
                </a:ext>
              </a:extLst>
            </p:cNvPr>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393" name="Google Shape;393;p18">
            <a:extLst>
              <a:ext uri="{FF2B5EF4-FFF2-40B4-BE49-F238E27FC236}">
                <a16:creationId xmlns:a16="http://schemas.microsoft.com/office/drawing/2014/main" id="{B7CB1A32-7A9B-DBF7-B48D-A4F4B167DBB9}"/>
              </a:ext>
            </a:extLst>
          </p:cNvPr>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394" name="Google Shape;394;p18">
            <a:extLst>
              <a:ext uri="{FF2B5EF4-FFF2-40B4-BE49-F238E27FC236}">
                <a16:creationId xmlns:a16="http://schemas.microsoft.com/office/drawing/2014/main" id="{8A85CF28-B146-2CB6-956E-D25E126B47DD}"/>
              </a:ext>
            </a:extLst>
          </p:cNvPr>
          <p:cNvGrpSpPr/>
          <p:nvPr/>
        </p:nvGrpSpPr>
        <p:grpSpPr>
          <a:xfrm>
            <a:off x="1734844" y="0"/>
            <a:ext cx="9959846" cy="6858000"/>
            <a:chOff x="1928485" y="0"/>
            <a:chExt cx="9961092" cy="6858000"/>
          </a:xfrm>
        </p:grpSpPr>
        <p:sp>
          <p:nvSpPr>
            <p:cNvPr id="395" name="Google Shape;395;p18">
              <a:extLst>
                <a:ext uri="{FF2B5EF4-FFF2-40B4-BE49-F238E27FC236}">
                  <a16:creationId xmlns:a16="http://schemas.microsoft.com/office/drawing/2014/main" id="{B59D770D-AE86-934C-3BB1-C93EB43D6D5E}"/>
                </a:ext>
              </a:extLst>
            </p:cNvPr>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6" name="Google Shape;396;p18">
              <a:extLst>
                <a:ext uri="{FF2B5EF4-FFF2-40B4-BE49-F238E27FC236}">
                  <a16:creationId xmlns:a16="http://schemas.microsoft.com/office/drawing/2014/main" id="{5B37E7B1-D187-8E03-E72D-DE7D950C28B9}"/>
                </a:ext>
              </a:extLst>
            </p:cNvPr>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397" name="Google Shape;397;p18">
              <a:extLst>
                <a:ext uri="{FF2B5EF4-FFF2-40B4-BE49-F238E27FC236}">
                  <a16:creationId xmlns:a16="http://schemas.microsoft.com/office/drawing/2014/main" id="{005F7D37-7359-6F96-11EA-90EB1CF0F43C}"/>
                </a:ext>
              </a:extLst>
            </p:cNvPr>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398" name="Google Shape;398;p18">
            <a:extLst>
              <a:ext uri="{FF2B5EF4-FFF2-40B4-BE49-F238E27FC236}">
                <a16:creationId xmlns:a16="http://schemas.microsoft.com/office/drawing/2014/main" id="{5158F8C3-D2CF-4AEE-E4B4-6830E37588E6}"/>
              </a:ext>
            </a:extLst>
          </p:cNvPr>
          <p:cNvGrpSpPr/>
          <p:nvPr/>
        </p:nvGrpSpPr>
        <p:grpSpPr>
          <a:xfrm>
            <a:off x="-6954675" y="0"/>
            <a:ext cx="9574094" cy="6858000"/>
            <a:chOff x="1943003" y="0"/>
            <a:chExt cx="9574094" cy="6858000"/>
          </a:xfrm>
        </p:grpSpPr>
        <p:sp>
          <p:nvSpPr>
            <p:cNvPr id="399" name="Google Shape;399;p18">
              <a:extLst>
                <a:ext uri="{FF2B5EF4-FFF2-40B4-BE49-F238E27FC236}">
                  <a16:creationId xmlns:a16="http://schemas.microsoft.com/office/drawing/2014/main" id="{B8C64E4C-1F01-7518-D4DA-E5803183E584}"/>
                </a:ext>
              </a:extLst>
            </p:cNvPr>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0" name="Google Shape;400;p18">
              <a:extLst>
                <a:ext uri="{FF2B5EF4-FFF2-40B4-BE49-F238E27FC236}">
                  <a16:creationId xmlns:a16="http://schemas.microsoft.com/office/drawing/2014/main" id="{54197DD5-7ECE-8250-8C7F-FED66D951F56}"/>
                </a:ext>
              </a:extLst>
            </p:cNvPr>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1" name="Google Shape;401;p18">
              <a:extLst>
                <a:ext uri="{FF2B5EF4-FFF2-40B4-BE49-F238E27FC236}">
                  <a16:creationId xmlns:a16="http://schemas.microsoft.com/office/drawing/2014/main" id="{E3B3FD04-A128-20B7-86EE-C6688EA2404D}"/>
                </a:ext>
              </a:extLst>
            </p:cNvPr>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pic>
          <p:nvPicPr>
            <p:cNvPr id="402" name="Google Shape;402;p18">
              <a:extLst>
                <a:ext uri="{FF2B5EF4-FFF2-40B4-BE49-F238E27FC236}">
                  <a16:creationId xmlns:a16="http://schemas.microsoft.com/office/drawing/2014/main" id="{6B064FF6-8030-B061-B501-A9D2B0BB5163}"/>
                </a:ext>
              </a:extLst>
            </p:cNvPr>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403" name="Google Shape;403;p18">
            <a:extLst>
              <a:ext uri="{FF2B5EF4-FFF2-40B4-BE49-F238E27FC236}">
                <a16:creationId xmlns:a16="http://schemas.microsoft.com/office/drawing/2014/main" id="{8369F191-47EA-A8BA-8F10-8D01D192B8CF}"/>
              </a:ext>
            </a:extLst>
          </p:cNvPr>
          <p:cNvGrpSpPr/>
          <p:nvPr/>
        </p:nvGrpSpPr>
        <p:grpSpPr>
          <a:xfrm>
            <a:off x="-6593507" y="-1"/>
            <a:ext cx="8692331" cy="6858000"/>
            <a:chOff x="2184447" y="-1"/>
            <a:chExt cx="8692331" cy="6858000"/>
          </a:xfrm>
        </p:grpSpPr>
        <p:sp>
          <p:nvSpPr>
            <p:cNvPr id="404" name="Google Shape;404;p18">
              <a:extLst>
                <a:ext uri="{FF2B5EF4-FFF2-40B4-BE49-F238E27FC236}">
                  <a16:creationId xmlns:a16="http://schemas.microsoft.com/office/drawing/2014/main" id="{79CB8A69-2ED6-FEE3-B898-7A9DDC233EA4}"/>
                </a:ext>
              </a:extLst>
            </p:cNvPr>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5" name="Google Shape;405;p18">
              <a:extLst>
                <a:ext uri="{FF2B5EF4-FFF2-40B4-BE49-F238E27FC236}">
                  <a16:creationId xmlns:a16="http://schemas.microsoft.com/office/drawing/2014/main" id="{87530135-5399-F05F-0E78-E100ACF9E0F6}"/>
                </a:ext>
              </a:extLst>
            </p:cNvPr>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6" name="Google Shape;406;p18">
              <a:extLst>
                <a:ext uri="{FF2B5EF4-FFF2-40B4-BE49-F238E27FC236}">
                  <a16:creationId xmlns:a16="http://schemas.microsoft.com/office/drawing/2014/main" id="{C84F693C-0042-36B0-DB2D-3D73B0E15134}"/>
                </a:ext>
              </a:extLst>
            </p:cNvPr>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07" name="Google Shape;407;p18">
            <a:extLst>
              <a:ext uri="{FF2B5EF4-FFF2-40B4-BE49-F238E27FC236}">
                <a16:creationId xmlns:a16="http://schemas.microsoft.com/office/drawing/2014/main" id="{7AF08FAD-B841-46EE-26BD-B5C0DD0C9F3B}"/>
              </a:ext>
            </a:extLst>
          </p:cNvPr>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8" name="Google Shape;408;p18">
            <a:extLst>
              <a:ext uri="{FF2B5EF4-FFF2-40B4-BE49-F238E27FC236}">
                <a16:creationId xmlns:a16="http://schemas.microsoft.com/office/drawing/2014/main" id="{164D5EF0-3F4A-6D55-281E-7FF68F61E3D2}"/>
              </a:ext>
            </a:extLst>
          </p:cNvPr>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09" name="Google Shape;409;p18">
            <a:extLst>
              <a:ext uri="{FF2B5EF4-FFF2-40B4-BE49-F238E27FC236}">
                <a16:creationId xmlns:a16="http://schemas.microsoft.com/office/drawing/2014/main" id="{AB9F9B0F-D0EA-79EB-EB70-61D9542AE4BA}"/>
              </a:ext>
            </a:extLst>
          </p:cNvPr>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10" name="Google Shape;410;p18">
            <a:extLst>
              <a:ext uri="{FF2B5EF4-FFF2-40B4-BE49-F238E27FC236}">
                <a16:creationId xmlns:a16="http://schemas.microsoft.com/office/drawing/2014/main" id="{5E2335B1-659D-1507-BDF4-6380A48212B9}"/>
              </a:ext>
            </a:extLst>
          </p:cNvPr>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1" name="Google Shape;411;p18">
            <a:extLst>
              <a:ext uri="{FF2B5EF4-FFF2-40B4-BE49-F238E27FC236}">
                <a16:creationId xmlns:a16="http://schemas.microsoft.com/office/drawing/2014/main" id="{96C88395-C4E9-B069-57D1-A9708AAACCEF}"/>
              </a:ext>
            </a:extLst>
          </p:cNvPr>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2" name="Google Shape;412;p18">
            <a:extLst>
              <a:ext uri="{FF2B5EF4-FFF2-40B4-BE49-F238E27FC236}">
                <a16:creationId xmlns:a16="http://schemas.microsoft.com/office/drawing/2014/main" id="{E95E3293-1DE5-D2CA-F064-4A9A697B2DBF}"/>
              </a:ext>
            </a:extLst>
          </p:cNvPr>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13" name="Google Shape;413;p18">
            <a:extLst>
              <a:ext uri="{FF2B5EF4-FFF2-40B4-BE49-F238E27FC236}">
                <a16:creationId xmlns:a16="http://schemas.microsoft.com/office/drawing/2014/main" id="{4D04E635-F4C3-9399-1EAB-1D1A3E58140B}"/>
              </a:ext>
            </a:extLst>
          </p:cNvPr>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4" name="Google Shape;414;p18">
            <a:extLst>
              <a:ext uri="{FF2B5EF4-FFF2-40B4-BE49-F238E27FC236}">
                <a16:creationId xmlns:a16="http://schemas.microsoft.com/office/drawing/2014/main" id="{DED0C712-332E-DE14-837C-69D156548CCE}"/>
              </a:ext>
            </a:extLst>
          </p:cNvPr>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15" name="Google Shape;415;p18">
            <a:extLst>
              <a:ext uri="{FF2B5EF4-FFF2-40B4-BE49-F238E27FC236}">
                <a16:creationId xmlns:a16="http://schemas.microsoft.com/office/drawing/2014/main" id="{14BC2BF5-39DA-9A00-CB18-887BC33A01FE}"/>
              </a:ext>
            </a:extLst>
          </p:cNvPr>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extLst>
      <p:ext uri="{BB962C8B-B14F-4D97-AF65-F5344CB8AC3E}">
        <p14:creationId xmlns:p14="http://schemas.microsoft.com/office/powerpoint/2010/main" val="672424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4.375E-6 0 L 0.69961 0 " pathEditMode="relative" rAng="0" ptsTypes="AA">
                                      <p:cBhvr>
                                        <p:cTn id="6" dur="1000" fill="hold"/>
                                        <p:tgtEl>
                                          <p:spTgt spid="398"/>
                                        </p:tgtEl>
                                        <p:attrNameLst>
                                          <p:attrName>ppt_x</p:attrName>
                                          <p:attrName>ppt_y</p:attrName>
                                        </p:attrNameLst>
                                      </p:cBhvr>
                                      <p:rCtr x="3497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98"/>
        <p:cNvGrpSpPr/>
        <p:nvPr/>
      </p:nvGrpSpPr>
      <p:grpSpPr>
        <a:xfrm>
          <a:off x="0" y="0"/>
          <a:ext cx="0" cy="0"/>
          <a:chOff x="0" y="0"/>
          <a:chExt cx="0" cy="0"/>
        </a:xfrm>
      </p:grpSpPr>
      <p:pic>
        <p:nvPicPr>
          <p:cNvPr id="2" name="Google Shape;88;p1">
            <a:extLst>
              <a:ext uri="{FF2B5EF4-FFF2-40B4-BE49-F238E27FC236}">
                <a16:creationId xmlns:a16="http://schemas.microsoft.com/office/drawing/2014/main" id="{0531CDEC-9722-0925-2C30-F572DB314F9C}"/>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99" name="Google Shape;99;p2"/>
          <p:cNvSpPr/>
          <p:nvPr/>
        </p:nvSpPr>
        <p:spPr>
          <a:xfrm>
            <a:off x="1524" y="0"/>
            <a:ext cx="12189000" cy="68580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00" name="Google Shape;100;p2"/>
          <p:cNvSpPr/>
          <p:nvPr/>
        </p:nvSpPr>
        <p:spPr>
          <a:xfrm>
            <a:off x="611163" y="309488"/>
            <a:ext cx="11226018" cy="773723"/>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1">
              <a:spcBef>
                <a:spcPts val="0"/>
              </a:spcBef>
              <a:spcAft>
                <a:spcPts val="0"/>
              </a:spcAft>
              <a:buNone/>
            </a:pPr>
            <a:endParaRPr sz="3600" b="1" i="0" u="none" strike="noStrike" cap="none">
              <a:solidFill>
                <a:srgbClr val="7030A0"/>
              </a:solidFill>
              <a:latin typeface="Calibri"/>
              <a:ea typeface="Calibri"/>
              <a:cs typeface="Calibri"/>
              <a:sym typeface="Calibri"/>
            </a:endParaRPr>
          </a:p>
        </p:txBody>
      </p:sp>
      <p:sp>
        <p:nvSpPr>
          <p:cNvPr id="101" name="Google Shape;101;p2"/>
          <p:cNvSpPr/>
          <p:nvPr/>
        </p:nvSpPr>
        <p:spPr>
          <a:xfrm>
            <a:off x="2250831" y="149117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Team</a:t>
            </a:r>
            <a:endParaRPr sz="2800" b="0" i="0" u="none" strike="noStrike" cap="none">
              <a:solidFill>
                <a:srgbClr val="7030A0"/>
              </a:solidFill>
              <a:latin typeface="Calibri"/>
              <a:ea typeface="Calibri"/>
              <a:cs typeface="Calibri"/>
              <a:sym typeface="Calibri"/>
            </a:endParaRPr>
          </a:p>
        </p:txBody>
      </p:sp>
      <p:sp>
        <p:nvSpPr>
          <p:cNvPr id="102" name="Google Shape;102;p2"/>
          <p:cNvSpPr/>
          <p:nvPr/>
        </p:nvSpPr>
        <p:spPr>
          <a:xfrm>
            <a:off x="2250831" y="222269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5" action="ppaction://hlinksldjump">
                  <a:extLst>
                    <a:ext uri="{A12FA001-AC4F-418D-AE19-62706E023703}">
                      <ahyp:hlinkClr xmlns:ahyp="http://schemas.microsoft.com/office/drawing/2018/hyperlinkcolor" val="tx"/>
                    </a:ext>
                  </a:extLst>
                </a:hlinkClick>
              </a:rPr>
              <a:t>Introduction &amp; project objectives</a:t>
            </a:r>
            <a:endParaRPr sz="2800" b="0" i="0" u="none" strike="noStrike" cap="none">
              <a:solidFill>
                <a:srgbClr val="7030A0"/>
              </a:solidFill>
              <a:latin typeface="Calibri"/>
              <a:ea typeface="Calibri"/>
              <a:cs typeface="Calibri"/>
              <a:sym typeface="Calibri"/>
            </a:endParaRPr>
          </a:p>
        </p:txBody>
      </p:sp>
      <p:sp>
        <p:nvSpPr>
          <p:cNvPr id="103" name="Google Shape;103;p2"/>
          <p:cNvSpPr/>
          <p:nvPr/>
        </p:nvSpPr>
        <p:spPr>
          <a:xfrm>
            <a:off x="2250831" y="2937802"/>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Dataset</a:t>
            </a:r>
            <a:r>
              <a:rPr lang="en-US" sz="24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6" action="ppaction://hlinksldjump">
                  <a:extLst>
                    <a:ext uri="{A12FA001-AC4F-418D-AE19-62706E023703}">
                      <ahyp:hlinkClr xmlns:ahyp="http://schemas.microsoft.com/office/drawing/2018/hyperlinkcolor" val="tx"/>
                    </a:ext>
                  </a:extLst>
                </a:hlinkClick>
              </a:rPr>
              <a:t>Overview</a:t>
            </a:r>
            <a:endParaRPr sz="2800" b="0" i="0" u="none" strike="noStrike" cap="none">
              <a:solidFill>
                <a:srgbClr val="7030A0"/>
              </a:solidFill>
              <a:latin typeface="Calibri"/>
              <a:ea typeface="Calibri"/>
              <a:cs typeface="Calibri"/>
              <a:sym typeface="Calibri"/>
            </a:endParaRPr>
          </a:p>
        </p:txBody>
      </p:sp>
      <p:sp>
        <p:nvSpPr>
          <p:cNvPr id="104" name="Google Shape;104;p2"/>
          <p:cNvSpPr/>
          <p:nvPr/>
        </p:nvSpPr>
        <p:spPr>
          <a:xfrm>
            <a:off x="2250831" y="3664635"/>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Project</a:t>
            </a:r>
            <a:r>
              <a:rPr lang="en-US" sz="24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 </a:t>
            </a:r>
            <a:r>
              <a:rPr lang="en-US" sz="2800" b="0" i="0" u="sng" strike="noStrike" cap="none">
                <a:solidFill>
                  <a:srgbClr val="7030A0"/>
                </a:solidFill>
                <a:latin typeface="Calibri"/>
                <a:ea typeface="Calibri"/>
                <a:cs typeface="Calibri"/>
                <a:sym typeface="Calibri"/>
                <a:hlinkClick r:id="rId7" action="ppaction://hlinksldjump">
                  <a:extLst>
                    <a:ext uri="{A12FA001-AC4F-418D-AE19-62706E023703}">
                      <ahyp:hlinkClr xmlns:ahyp="http://schemas.microsoft.com/office/drawing/2018/hyperlinkcolor" val="tx"/>
                    </a:ext>
                  </a:extLst>
                </a:hlinkClick>
              </a:rPr>
              <a:t>Building</a:t>
            </a:r>
            <a:endParaRPr sz="2800" b="0" i="0" u="none" strike="noStrike" cap="none">
              <a:solidFill>
                <a:srgbClr val="7030A0"/>
              </a:solidFill>
              <a:latin typeface="Calibri"/>
              <a:ea typeface="Calibri"/>
              <a:cs typeface="Calibri"/>
              <a:sym typeface="Calibri"/>
            </a:endParaRPr>
          </a:p>
        </p:txBody>
      </p:sp>
      <p:sp>
        <p:nvSpPr>
          <p:cNvPr id="105" name="Google Shape;105;p2"/>
          <p:cNvSpPr/>
          <p:nvPr/>
        </p:nvSpPr>
        <p:spPr>
          <a:xfrm>
            <a:off x="2250831" y="4384429"/>
            <a:ext cx="8975188"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sng" strike="noStrike" cap="none">
                <a:solidFill>
                  <a:srgbClr val="7030A0"/>
                </a:solidFill>
                <a:latin typeface="Calibri"/>
                <a:ea typeface="Calibri"/>
                <a:cs typeface="Calibri"/>
                <a:sym typeface="Calibri"/>
                <a:hlinkClick r:id="rId8" action="ppaction://hlinksldjump">
                  <a:extLst>
                    <a:ext uri="{A12FA001-AC4F-418D-AE19-62706E023703}">
                      <ahyp:hlinkClr xmlns:ahyp="http://schemas.microsoft.com/office/drawing/2018/hyperlinkcolor" val="tx"/>
                    </a:ext>
                  </a:extLst>
                </a:hlinkClick>
              </a:rPr>
              <a:t>Key Insights</a:t>
            </a:r>
            <a:endParaRPr sz="2800" b="0" i="0" u="none" strike="noStrike" cap="none">
              <a:solidFill>
                <a:srgbClr val="7030A0"/>
              </a:solidFill>
              <a:latin typeface="Calibri"/>
              <a:ea typeface="Calibri"/>
              <a:cs typeface="Calibri"/>
              <a:sym typeface="Calibri"/>
            </a:endParaRPr>
          </a:p>
        </p:txBody>
      </p:sp>
      <p:pic>
        <p:nvPicPr>
          <p:cNvPr id="106" name="Google Shape;106;p2"/>
          <p:cNvPicPr preferRelativeResize="0"/>
          <p:nvPr/>
        </p:nvPicPr>
        <p:blipFill rotWithShape="1">
          <a:blip r:embed="rId9">
            <a:alphaModFix/>
          </a:blip>
          <a:srcRect/>
          <a:stretch/>
        </p:blipFill>
        <p:spPr>
          <a:xfrm>
            <a:off x="250372" y="5714999"/>
            <a:ext cx="1215571" cy="1088193"/>
          </a:xfrm>
          <a:prstGeom prst="rect">
            <a:avLst/>
          </a:prstGeom>
          <a:noFill/>
          <a:ln>
            <a:noFill/>
          </a:ln>
        </p:spPr>
      </p:pic>
      <p:sp>
        <p:nvSpPr>
          <p:cNvPr id="107" name="Google Shape;107;p2"/>
          <p:cNvSpPr/>
          <p:nvPr/>
        </p:nvSpPr>
        <p:spPr>
          <a:xfrm>
            <a:off x="675696" y="465518"/>
            <a:ext cx="11226018" cy="461665"/>
          </a:xfrm>
          <a:prstGeom prst="rect">
            <a:avLst/>
          </a:prstGeom>
          <a:no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800"/>
              <a:buFont typeface="Noto Sans Symbols"/>
              <a:buChar char="▪"/>
            </a:pPr>
            <a:r>
              <a:rPr lang="en-US" sz="2800" b="0" i="0" u="none" strike="noStrike" cap="none">
                <a:solidFill>
                  <a:srgbClr val="7030A0"/>
                </a:solidFill>
                <a:latin typeface="Calibri"/>
                <a:ea typeface="Calibri"/>
                <a:cs typeface="Calibri"/>
                <a:sym typeface="Calibri"/>
              </a:rPr>
              <a:t>Content</a:t>
            </a:r>
            <a:r>
              <a:rPr lang="en-US" sz="2400" b="0" i="0" u="none" strike="noStrike" cap="none">
                <a:solidFill>
                  <a:srgbClr val="7030A0"/>
                </a:solidFill>
                <a:latin typeface="Calibri"/>
                <a:ea typeface="Calibri"/>
                <a:cs typeface="Calibri"/>
                <a:sym typeface="Calibri"/>
              </a:rPr>
              <a:t> :</a:t>
            </a:r>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3" name="Google Shape;358;p17">
            <a:extLst>
              <a:ext uri="{FF2B5EF4-FFF2-40B4-BE49-F238E27FC236}">
                <a16:creationId xmlns:a16="http://schemas.microsoft.com/office/drawing/2014/main" id="{589E8237-8D36-233E-A451-E3E9AED47EA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52" name="Google Shape;452;p20"/>
          <p:cNvGrpSpPr/>
          <p:nvPr/>
        </p:nvGrpSpPr>
        <p:grpSpPr>
          <a:xfrm>
            <a:off x="10949230" y="2371879"/>
            <a:ext cx="1206240" cy="2360918"/>
            <a:chOff x="10949230" y="2371879"/>
            <a:chExt cx="1206240" cy="2360918"/>
          </a:xfrm>
        </p:grpSpPr>
        <p:sp>
          <p:nvSpPr>
            <p:cNvPr id="453" name="Google Shape;453;p20"/>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4" name="Google Shape;454;p20"/>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sp>
        <p:nvSpPr>
          <p:cNvPr id="455" name="Google Shape;455;p20"/>
          <p:cNvSpPr txBox="1"/>
          <p:nvPr/>
        </p:nvSpPr>
        <p:spPr>
          <a:xfrm rot="-5400000">
            <a:off x="181654"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456" name="Google Shape;456;p20"/>
          <p:cNvGrpSpPr/>
          <p:nvPr/>
        </p:nvGrpSpPr>
        <p:grpSpPr>
          <a:xfrm>
            <a:off x="1734844" y="0"/>
            <a:ext cx="9959846" cy="6858000"/>
            <a:chOff x="1928485" y="0"/>
            <a:chExt cx="9961092" cy="6858000"/>
          </a:xfrm>
        </p:grpSpPr>
        <p:sp>
          <p:nvSpPr>
            <p:cNvPr id="457" name="Google Shape;457;p20"/>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8" name="Google Shape;458;p20"/>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59" name="Google Shape;459;p20"/>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0" name="Google Shape;460;p20"/>
          <p:cNvGrpSpPr/>
          <p:nvPr/>
        </p:nvGrpSpPr>
        <p:grpSpPr>
          <a:xfrm>
            <a:off x="1611805" y="0"/>
            <a:ext cx="9574094" cy="6858000"/>
            <a:chOff x="1943003" y="0"/>
            <a:chExt cx="9574094" cy="6858000"/>
          </a:xfrm>
        </p:grpSpPr>
        <p:sp>
          <p:nvSpPr>
            <p:cNvPr id="461" name="Google Shape;461;p20"/>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2" name="Google Shape;462;p20"/>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3" name="Google Shape;463;p20"/>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64" name="Google Shape;464;p20"/>
          <p:cNvGrpSpPr/>
          <p:nvPr/>
        </p:nvGrpSpPr>
        <p:grpSpPr>
          <a:xfrm>
            <a:off x="-6593507" y="-1"/>
            <a:ext cx="8692331" cy="6858000"/>
            <a:chOff x="2184447" y="-1"/>
            <a:chExt cx="8692331" cy="6858000"/>
          </a:xfrm>
        </p:grpSpPr>
        <p:sp>
          <p:nvSpPr>
            <p:cNvPr id="465" name="Google Shape;465;p20"/>
            <p:cNvSpPr/>
            <p:nvPr/>
          </p:nvSpPr>
          <p:spPr>
            <a:xfrm>
              <a:off x="2184447" y="-1"/>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6" name="Google Shape;466;p20"/>
            <p:cNvSpPr/>
            <p:nvPr/>
          </p:nvSpPr>
          <p:spPr>
            <a:xfrm>
              <a:off x="9708378"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7" name="Google Shape;467;p20"/>
            <p:cNvSpPr txBox="1"/>
            <p:nvPr/>
          </p:nvSpPr>
          <p:spPr>
            <a:xfrm rot="-5400000">
              <a:off x="9549411"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68" name="Google Shape;468;p20"/>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69" name="Google Shape;469;p20"/>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0" name="Google Shape;470;p20"/>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471" name="Google Shape;471;p20"/>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2" name="Google Shape;472;p20"/>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3" name="Google Shape;473;p20"/>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474" name="Google Shape;474;p20"/>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5" name="Google Shape;475;p20"/>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76" name="Google Shape;476;p20"/>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01CBE791-D60A-7C6E-510F-8E9A9638194B}"/>
                  </a:ext>
                </a:extLst>
              </p:cNvPr>
              <p:cNvGraphicFramePr>
                <a:graphicFrameLocks noGrp="1"/>
              </p:cNvGraphicFramePr>
              <p:nvPr>
                <p:extLst>
                  <p:ext uri="{D42A27DB-BD31-4B8C-83A1-F6EECF244321}">
                    <p14:modId xmlns:p14="http://schemas.microsoft.com/office/powerpoint/2010/main" val="4190640284"/>
                  </p:ext>
                </p:extLst>
              </p:nvPr>
            </p:nvGraphicFramePr>
            <p:xfrm>
              <a:off x="2401824" y="1170880"/>
              <a:ext cx="8238122" cy="496866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2" name="Add-in" descr="Add-in content for Microsoft Power BI.">
                <a:extLst>
                  <a:ext uri="{FF2B5EF4-FFF2-40B4-BE49-F238E27FC236}">
                    <a16:creationId xmlns:a16="http://schemas.microsoft.com/office/drawing/2014/main" id="{01CBE791-D60A-7C6E-510F-8E9A9638194B}"/>
                  </a:ext>
                </a:extLst>
              </p:cNvPr>
              <p:cNvPicPr>
                <a:picLocks noGrp="1" noRot="1" noChangeAspect="1" noMove="1" noResize="1" noEditPoints="1" noAdjustHandles="1" noChangeArrowheads="1" noChangeShapeType="1"/>
              </p:cNvPicPr>
              <p:nvPr/>
            </p:nvPicPr>
            <p:blipFill>
              <a:blip r:embed="rId4"/>
              <a:stretch>
                <a:fillRect/>
              </a:stretch>
            </p:blipFill>
            <p:spPr>
              <a:xfrm>
                <a:off x="2401824" y="1170880"/>
                <a:ext cx="8238122" cy="4968664"/>
              </a:xfrm>
              <a:prstGeom prst="rect">
                <a:avLst/>
              </a:prstGeom>
            </p:spPr>
          </p:pic>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2" name="Google Shape;358;p17">
            <a:extLst>
              <a:ext uri="{FF2B5EF4-FFF2-40B4-BE49-F238E27FC236}">
                <a16:creationId xmlns:a16="http://schemas.microsoft.com/office/drawing/2014/main" id="{0C9015E3-3D49-5F24-B6A9-01A7AE65C903}"/>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483" name="Google Shape;483;p21"/>
          <p:cNvGrpSpPr/>
          <p:nvPr/>
        </p:nvGrpSpPr>
        <p:grpSpPr>
          <a:xfrm>
            <a:off x="10949230" y="2371879"/>
            <a:ext cx="1206240" cy="2360918"/>
            <a:chOff x="10949230" y="2371879"/>
            <a:chExt cx="1206240" cy="2360918"/>
          </a:xfrm>
        </p:grpSpPr>
        <p:sp>
          <p:nvSpPr>
            <p:cNvPr id="484" name="Google Shape;484;p21"/>
            <p:cNvSpPr/>
            <p:nvPr/>
          </p:nvSpPr>
          <p:spPr>
            <a:xfrm>
              <a:off x="10949230" y="237187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5" name="Google Shape;485;p21"/>
            <p:cNvSpPr txBox="1"/>
            <p:nvPr/>
          </p:nvSpPr>
          <p:spPr>
            <a:xfrm rot="-5400000">
              <a:off x="10867039" y="312783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grpSp>
        <p:nvGrpSpPr>
          <p:cNvPr id="486" name="Google Shape;486;p21"/>
          <p:cNvGrpSpPr/>
          <p:nvPr/>
        </p:nvGrpSpPr>
        <p:grpSpPr>
          <a:xfrm>
            <a:off x="1734844" y="0"/>
            <a:ext cx="9959846" cy="6858000"/>
            <a:chOff x="1928485" y="0"/>
            <a:chExt cx="9961092" cy="6858000"/>
          </a:xfrm>
        </p:grpSpPr>
        <p:sp>
          <p:nvSpPr>
            <p:cNvPr id="487" name="Google Shape;487;p21"/>
            <p:cNvSpPr/>
            <p:nvPr/>
          </p:nvSpPr>
          <p:spPr>
            <a:xfrm>
              <a:off x="1928485" y="0"/>
              <a:ext cx="996109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8" name="Google Shape;488;p21"/>
            <p:cNvSpPr/>
            <p:nvPr/>
          </p:nvSpPr>
          <p:spPr>
            <a:xfrm>
              <a:off x="1072117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89" name="Google Shape;489;p21"/>
            <p:cNvSpPr txBox="1"/>
            <p:nvPr/>
          </p:nvSpPr>
          <p:spPr>
            <a:xfrm rot="-5400000">
              <a:off x="10554039" y="3220389"/>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0" name="Google Shape;490;p21"/>
          <p:cNvGrpSpPr/>
          <p:nvPr/>
        </p:nvGrpSpPr>
        <p:grpSpPr>
          <a:xfrm>
            <a:off x="1611805" y="0"/>
            <a:ext cx="9574094" cy="6858000"/>
            <a:chOff x="1943003" y="0"/>
            <a:chExt cx="9574094" cy="6858000"/>
          </a:xfrm>
        </p:grpSpPr>
        <p:sp>
          <p:nvSpPr>
            <p:cNvPr id="491" name="Google Shape;491;p21"/>
            <p:cNvSpPr/>
            <p:nvPr/>
          </p:nvSpPr>
          <p:spPr>
            <a:xfrm>
              <a:off x="1943003" y="0"/>
              <a:ext cx="9574094"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2" name="Google Shape;492;p21"/>
            <p:cNvSpPr/>
            <p:nvPr/>
          </p:nvSpPr>
          <p:spPr>
            <a:xfrm>
              <a:off x="10348688"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3" name="Google Shape;493;p21"/>
            <p:cNvSpPr txBox="1"/>
            <p:nvPr/>
          </p:nvSpPr>
          <p:spPr>
            <a:xfrm rot="-5400000">
              <a:off x="10197881" y="3220388"/>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494" name="Google Shape;494;p21"/>
          <p:cNvGrpSpPr/>
          <p:nvPr/>
        </p:nvGrpSpPr>
        <p:grpSpPr>
          <a:xfrm>
            <a:off x="-7102497" y="-1"/>
            <a:ext cx="9201322" cy="6858000"/>
            <a:chOff x="-7102497" y="-1"/>
            <a:chExt cx="9201322" cy="6858000"/>
          </a:xfrm>
        </p:grpSpPr>
        <p:sp>
          <p:nvSpPr>
            <p:cNvPr id="495" name="Google Shape;495;p21"/>
            <p:cNvSpPr/>
            <p:nvPr/>
          </p:nvSpPr>
          <p:spPr>
            <a:xfrm>
              <a:off x="-7102497" y="-1"/>
              <a:ext cx="9201322"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6" name="Google Shape;496;p21"/>
            <p:cNvSpPr/>
            <p:nvPr/>
          </p:nvSpPr>
          <p:spPr>
            <a:xfrm>
              <a:off x="862007" y="2337439"/>
              <a:ext cx="1236817"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7" name="Google Shape;497;p21"/>
            <p:cNvSpPr txBox="1"/>
            <p:nvPr/>
          </p:nvSpPr>
          <p:spPr>
            <a:xfrm rot="-5400000">
              <a:off x="771457" y="3136612"/>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498" name="Google Shape;498;p21"/>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499" name="Google Shape;499;p21"/>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0" name="Google Shape;500;p21"/>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01" name="Google Shape;501;p21"/>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2" name="Google Shape;502;p21"/>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3" name="Google Shape;503;p21"/>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04" name="Google Shape;504;p21"/>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5" name="Google Shape;505;p21"/>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06" name="Google Shape;506;p21"/>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3.46945E-17 0 L 0.70521 0.00278 " pathEditMode="relative" rAng="0" ptsTypes="AA">
                                      <p:cBhvr>
                                        <p:cTn id="6" dur="1000" fill="hold"/>
                                        <p:tgtEl>
                                          <p:spTgt spid="494"/>
                                        </p:tgtEl>
                                        <p:attrNameLst>
                                          <p:attrName>ppt_x</p:attrName>
                                          <p:attrName>ppt_y</p:attrName>
                                        </p:attrNameLst>
                                      </p:cBhvr>
                                      <p:rCtr x="32813"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511"/>
        <p:cNvGrpSpPr/>
        <p:nvPr/>
      </p:nvGrpSpPr>
      <p:grpSpPr>
        <a:xfrm>
          <a:off x="0" y="0"/>
          <a:ext cx="0" cy="0"/>
          <a:chOff x="0" y="0"/>
          <a:chExt cx="0" cy="0"/>
        </a:xfrm>
      </p:grpSpPr>
      <p:grpSp>
        <p:nvGrpSpPr>
          <p:cNvPr id="512" name="Google Shape;512;p22"/>
          <p:cNvGrpSpPr/>
          <p:nvPr/>
        </p:nvGrpSpPr>
        <p:grpSpPr>
          <a:xfrm>
            <a:off x="675964" y="-2"/>
            <a:ext cx="11447503" cy="6858000"/>
            <a:chOff x="213096" y="0"/>
            <a:chExt cx="11447503" cy="6858000"/>
          </a:xfrm>
        </p:grpSpPr>
        <p:sp>
          <p:nvSpPr>
            <p:cNvPr id="513" name="Google Shape;513;p22"/>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4" name="Google Shape;514;p22"/>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5" name="Google Shape;515;p22"/>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16" name="Google Shape;516;p22"/>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17" name="Google Shape;517;p22"/>
          <p:cNvGrpSpPr/>
          <p:nvPr/>
        </p:nvGrpSpPr>
        <p:grpSpPr>
          <a:xfrm>
            <a:off x="1633309" y="0"/>
            <a:ext cx="9961092" cy="6858000"/>
            <a:chOff x="491575" y="0"/>
            <a:chExt cx="9961092" cy="6858000"/>
          </a:xfrm>
        </p:grpSpPr>
        <p:sp>
          <p:nvSpPr>
            <p:cNvPr id="518" name="Google Shape;518;p22"/>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19" name="Google Shape;519;p22"/>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0" name="Google Shape;520;p22"/>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21" name="Google Shape;521;p22"/>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22" name="Google Shape;522;p22"/>
          <p:cNvGrpSpPr/>
          <p:nvPr/>
        </p:nvGrpSpPr>
        <p:grpSpPr>
          <a:xfrm>
            <a:off x="1498238" y="0"/>
            <a:ext cx="9574094" cy="6858000"/>
            <a:chOff x="491575" y="0"/>
            <a:chExt cx="9574094" cy="6858000"/>
          </a:xfrm>
        </p:grpSpPr>
        <p:sp>
          <p:nvSpPr>
            <p:cNvPr id="523" name="Google Shape;523;p22"/>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4" name="Google Shape;524;p22"/>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5" name="Google Shape;525;p22"/>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26" name="Google Shape;526;p22"/>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27" name="Google Shape;527;p22"/>
          <p:cNvGrpSpPr/>
          <p:nvPr/>
        </p:nvGrpSpPr>
        <p:grpSpPr>
          <a:xfrm>
            <a:off x="-1331188" y="-1"/>
            <a:ext cx="11860720" cy="6858000"/>
            <a:chOff x="-2449883" y="-1"/>
            <a:chExt cx="11860720" cy="6858000"/>
          </a:xfrm>
        </p:grpSpPr>
        <p:sp>
          <p:nvSpPr>
            <p:cNvPr id="528" name="Google Shape;528;p22"/>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29" name="Google Shape;529;p22"/>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0" name="Google Shape;530;p22"/>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31" name="Google Shape;531;p22"/>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32" name="Google Shape;532;p22"/>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3" name="Google Shape;533;p22"/>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4" name="Google Shape;534;p22"/>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35" name="Google Shape;535;p22"/>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6" name="Google Shape;536;p22"/>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37" name="Google Shape;537;p22"/>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38" name="Google Shape;538;p22"/>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39" name="Google Shape;539;p22"/>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540" name="Google Shape;540;p22"/>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1" name="Google Shape;541;p22"/>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2" name="Google Shape;542;p22"/>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543" name="Google Shape;543;p22"/>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4" name="Google Shape;544;p22"/>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5" name="Google Shape;545;p22"/>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46" name="Google Shape;546;p22"/>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7" name="Google Shape;547;p22"/>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48" name="Google Shape;548;p22"/>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C0D69B0B-C3B2-6F9B-65F8-DCF18D93C2C0}"/>
                  </a:ext>
                </a:extLst>
              </p:cNvPr>
              <p:cNvGraphicFramePr>
                <a:graphicFrameLocks noGrp="1"/>
              </p:cNvGraphicFramePr>
              <p:nvPr>
                <p:extLst>
                  <p:ext uri="{D42A27DB-BD31-4B8C-83A1-F6EECF244321}">
                    <p14:modId xmlns:p14="http://schemas.microsoft.com/office/powerpoint/2010/main" val="1324413401"/>
                  </p:ext>
                </p:extLst>
              </p:nvPr>
            </p:nvGraphicFramePr>
            <p:xfrm>
              <a:off x="1784590" y="1170879"/>
              <a:ext cx="8058489" cy="5050307"/>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C0D69B0B-C3B2-6F9B-65F8-DCF18D93C2C0}"/>
                  </a:ext>
                </a:extLst>
              </p:cNvPr>
              <p:cNvPicPr>
                <a:picLocks noGrp="1" noRot="1" noChangeAspect="1" noMove="1" noResize="1" noEditPoints="1" noAdjustHandles="1" noChangeArrowheads="1" noChangeShapeType="1"/>
              </p:cNvPicPr>
              <p:nvPr/>
            </p:nvPicPr>
            <p:blipFill>
              <a:blip r:embed="rId5"/>
              <a:stretch>
                <a:fillRect/>
              </a:stretch>
            </p:blipFill>
            <p:spPr>
              <a:xfrm>
                <a:off x="1784590" y="1170879"/>
                <a:ext cx="8058489" cy="5050307"/>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54"/>
        <p:cNvGrpSpPr/>
        <p:nvPr/>
      </p:nvGrpSpPr>
      <p:grpSpPr>
        <a:xfrm>
          <a:off x="0" y="0"/>
          <a:ext cx="0" cy="0"/>
          <a:chOff x="0" y="0"/>
          <a:chExt cx="0" cy="0"/>
        </a:xfrm>
      </p:grpSpPr>
      <p:sp>
        <p:nvSpPr>
          <p:cNvPr id="2" name="Google Shape;358;p17">
            <a:extLst>
              <a:ext uri="{FF2B5EF4-FFF2-40B4-BE49-F238E27FC236}">
                <a16:creationId xmlns:a16="http://schemas.microsoft.com/office/drawing/2014/main" id="{92F0B7C6-5D09-7AE3-B023-B8C57575482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55" name="Google Shape;555;p23"/>
          <p:cNvGrpSpPr/>
          <p:nvPr/>
        </p:nvGrpSpPr>
        <p:grpSpPr>
          <a:xfrm>
            <a:off x="675964" y="-2"/>
            <a:ext cx="11447503" cy="6858000"/>
            <a:chOff x="213096" y="0"/>
            <a:chExt cx="11447503" cy="6858000"/>
          </a:xfrm>
        </p:grpSpPr>
        <p:sp>
          <p:nvSpPr>
            <p:cNvPr id="556" name="Google Shape;556;p23"/>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7" name="Google Shape;557;p23"/>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58" name="Google Shape;558;p23"/>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559" name="Google Shape;559;p23"/>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560" name="Google Shape;560;p23"/>
          <p:cNvGrpSpPr/>
          <p:nvPr/>
        </p:nvGrpSpPr>
        <p:grpSpPr>
          <a:xfrm>
            <a:off x="1633309" y="0"/>
            <a:ext cx="9961092" cy="6858000"/>
            <a:chOff x="491575" y="0"/>
            <a:chExt cx="9961092" cy="6858000"/>
          </a:xfrm>
        </p:grpSpPr>
        <p:sp>
          <p:nvSpPr>
            <p:cNvPr id="561" name="Google Shape;561;p23"/>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2" name="Google Shape;562;p23"/>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3" name="Google Shape;563;p23"/>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564" name="Google Shape;564;p23"/>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565" name="Google Shape;565;p23"/>
          <p:cNvGrpSpPr/>
          <p:nvPr/>
        </p:nvGrpSpPr>
        <p:grpSpPr>
          <a:xfrm>
            <a:off x="1498238" y="0"/>
            <a:ext cx="9574094" cy="6858000"/>
            <a:chOff x="491575" y="0"/>
            <a:chExt cx="9574094" cy="6858000"/>
          </a:xfrm>
        </p:grpSpPr>
        <p:sp>
          <p:nvSpPr>
            <p:cNvPr id="566" name="Google Shape;566;p23"/>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7" name="Google Shape;567;p23"/>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68" name="Google Shape;568;p23"/>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569" name="Google Shape;569;p23"/>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570" name="Google Shape;570;p23"/>
          <p:cNvGrpSpPr/>
          <p:nvPr/>
        </p:nvGrpSpPr>
        <p:grpSpPr>
          <a:xfrm>
            <a:off x="-1331188" y="-1"/>
            <a:ext cx="11860720" cy="6858000"/>
            <a:chOff x="-2449883" y="-1"/>
            <a:chExt cx="11860720" cy="6858000"/>
          </a:xfrm>
        </p:grpSpPr>
        <p:sp>
          <p:nvSpPr>
            <p:cNvPr id="571" name="Google Shape;571;p23"/>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2" name="Google Shape;572;p23"/>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3" name="Google Shape;573;p23"/>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574" name="Google Shape;574;p23"/>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575" name="Google Shape;575;p23"/>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6" name="Google Shape;576;p23"/>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7" name="Google Shape;577;p23"/>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578" name="Google Shape;578;p23"/>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79" name="Google Shape;579;p23"/>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580" name="Google Shape;580;p23"/>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1" name="Google Shape;581;p23"/>
          <p:cNvSpPr txBox="1"/>
          <p:nvPr/>
        </p:nvSpPr>
        <p:spPr>
          <a:xfrm rot="-5400000">
            <a:off x="906149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582" name="Google Shape;582;p23"/>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583" name="Google Shape;583;p23"/>
          <p:cNvGrpSpPr/>
          <p:nvPr/>
        </p:nvGrpSpPr>
        <p:grpSpPr>
          <a:xfrm>
            <a:off x="-7102489" y="544"/>
            <a:ext cx="8692331" cy="6858000"/>
            <a:chOff x="-7102489" y="544"/>
            <a:chExt cx="8692331" cy="6858000"/>
          </a:xfrm>
        </p:grpSpPr>
        <p:sp>
          <p:nvSpPr>
            <p:cNvPr id="584" name="Google Shape;584;p23"/>
            <p:cNvSpPr/>
            <p:nvPr/>
          </p:nvSpPr>
          <p:spPr>
            <a:xfrm>
              <a:off x="-7102489"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5" name="Google Shape;585;p23"/>
            <p:cNvSpPr/>
            <p:nvPr/>
          </p:nvSpPr>
          <p:spPr>
            <a:xfrm>
              <a:off x="421442"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6" name="Google Shape;586;p23"/>
            <p:cNvSpPr txBox="1"/>
            <p:nvPr/>
          </p:nvSpPr>
          <p:spPr>
            <a:xfrm rot="-5400000">
              <a:off x="261496"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587" name="Google Shape;587;p23"/>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8" name="Google Shape;588;p23"/>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89" name="Google Shape;589;p23"/>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590" name="Google Shape;590;p23"/>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1" name="Google Shape;591;p23"/>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592" name="Google Shape;592;p23"/>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0.01354 0 L 0.68125 -0.00278 " pathEditMode="relative" rAng="0" ptsTypes="AA">
                                      <p:cBhvr>
                                        <p:cTn id="6" dur="1000" fill="hold"/>
                                        <p:tgtEl>
                                          <p:spTgt spid="583"/>
                                        </p:tgtEl>
                                        <p:attrNameLst>
                                          <p:attrName>ppt_x</p:attrName>
                                          <p:attrName>ppt_y</p:attrName>
                                        </p:attrNameLst>
                                      </p:cBhvr>
                                      <p:rCtr x="33385" y="-13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97"/>
        <p:cNvGrpSpPr/>
        <p:nvPr/>
      </p:nvGrpSpPr>
      <p:grpSpPr>
        <a:xfrm>
          <a:off x="0" y="0"/>
          <a:ext cx="0" cy="0"/>
          <a:chOff x="0" y="0"/>
          <a:chExt cx="0" cy="0"/>
        </a:xfrm>
      </p:grpSpPr>
      <p:sp>
        <p:nvSpPr>
          <p:cNvPr id="3" name="Google Shape;358;p17">
            <a:extLst>
              <a:ext uri="{FF2B5EF4-FFF2-40B4-BE49-F238E27FC236}">
                <a16:creationId xmlns:a16="http://schemas.microsoft.com/office/drawing/2014/main" id="{D22DD0FF-147D-1D96-ADC5-D810C8DEE8D8}"/>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598" name="Google Shape;598;p24"/>
          <p:cNvGrpSpPr/>
          <p:nvPr/>
        </p:nvGrpSpPr>
        <p:grpSpPr>
          <a:xfrm>
            <a:off x="675964" y="-2"/>
            <a:ext cx="11447503" cy="6858000"/>
            <a:chOff x="213096" y="0"/>
            <a:chExt cx="11447503" cy="6858000"/>
          </a:xfrm>
        </p:grpSpPr>
        <p:sp>
          <p:nvSpPr>
            <p:cNvPr id="599" name="Google Shape;599;p24"/>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0" name="Google Shape;600;p24"/>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1" name="Google Shape;601;p24"/>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02" name="Google Shape;602;p24"/>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03" name="Google Shape;603;p24"/>
          <p:cNvGrpSpPr/>
          <p:nvPr/>
        </p:nvGrpSpPr>
        <p:grpSpPr>
          <a:xfrm>
            <a:off x="1633309" y="0"/>
            <a:ext cx="9961092" cy="6858000"/>
            <a:chOff x="491575" y="0"/>
            <a:chExt cx="9961092" cy="6858000"/>
          </a:xfrm>
        </p:grpSpPr>
        <p:sp>
          <p:nvSpPr>
            <p:cNvPr id="604" name="Google Shape;604;p24"/>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5" name="Google Shape;605;p24"/>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06" name="Google Shape;606;p24"/>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07" name="Google Shape;607;p24"/>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08" name="Google Shape;608;p24"/>
          <p:cNvGrpSpPr/>
          <p:nvPr/>
        </p:nvGrpSpPr>
        <p:grpSpPr>
          <a:xfrm>
            <a:off x="1498238" y="0"/>
            <a:ext cx="9574094" cy="6858000"/>
            <a:chOff x="491575" y="0"/>
            <a:chExt cx="9574094" cy="6858000"/>
          </a:xfrm>
        </p:grpSpPr>
        <p:sp>
          <p:nvSpPr>
            <p:cNvPr id="609" name="Google Shape;609;p24"/>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0" name="Google Shape;610;p24"/>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1" name="Google Shape;611;p24"/>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12" name="Google Shape;612;p24"/>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13" name="Google Shape;613;p24"/>
          <p:cNvGrpSpPr/>
          <p:nvPr/>
        </p:nvGrpSpPr>
        <p:grpSpPr>
          <a:xfrm>
            <a:off x="-1331188" y="-1"/>
            <a:ext cx="11860720" cy="6858000"/>
            <a:chOff x="-2449883" y="-1"/>
            <a:chExt cx="11860720" cy="6858000"/>
          </a:xfrm>
        </p:grpSpPr>
        <p:sp>
          <p:nvSpPr>
            <p:cNvPr id="614" name="Google Shape;614;p24"/>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5" name="Google Shape;615;p24"/>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6" name="Google Shape;616;p24"/>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17" name="Google Shape;617;p24"/>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18" name="Google Shape;618;p24"/>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19" name="Google Shape;619;p24"/>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0" name="Google Shape;620;p24"/>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21" name="Google Shape;621;p24"/>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2" name="Google Shape;622;p24"/>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23" name="Google Shape;623;p24"/>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4" name="Google Shape;624;p24"/>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25" name="Google Shape;625;p24"/>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26" name="Google Shape;626;p24"/>
          <p:cNvGrpSpPr/>
          <p:nvPr/>
        </p:nvGrpSpPr>
        <p:grpSpPr>
          <a:xfrm>
            <a:off x="224589" y="544"/>
            <a:ext cx="9739229" cy="6858000"/>
            <a:chOff x="1255445" y="544"/>
            <a:chExt cx="8708373" cy="6858000"/>
          </a:xfrm>
        </p:grpSpPr>
        <p:sp>
          <p:nvSpPr>
            <p:cNvPr id="627" name="Google Shape;627;p24"/>
            <p:cNvSpPr/>
            <p:nvPr/>
          </p:nvSpPr>
          <p:spPr>
            <a:xfrm>
              <a:off x="1255445" y="544"/>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8" name="Google Shape;628;p24"/>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29" name="Google Shape;629;p24"/>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30" name="Google Shape;630;p24"/>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1" name="Google Shape;631;p24"/>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2" name="Google Shape;632;p24"/>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sp>
        <p:nvSpPr>
          <p:cNvPr id="633" name="Google Shape;633;p24"/>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4" name="Google Shape;634;p24"/>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35" name="Google Shape;635;p24"/>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4F5D6FC3-2F81-1479-3DAE-27AB180C8262}"/>
                  </a:ext>
                </a:extLst>
              </p:cNvPr>
              <p:cNvGraphicFramePr>
                <a:graphicFrameLocks noGrp="1"/>
              </p:cNvGraphicFramePr>
              <p:nvPr>
                <p:extLst>
                  <p:ext uri="{D42A27DB-BD31-4B8C-83A1-F6EECF244321}">
                    <p14:modId xmlns:p14="http://schemas.microsoft.com/office/powerpoint/2010/main" val="835286411"/>
                  </p:ext>
                </p:extLst>
              </p:nvPr>
            </p:nvGraphicFramePr>
            <p:xfrm>
              <a:off x="1502725" y="1170880"/>
              <a:ext cx="7722333" cy="45604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4F5D6FC3-2F81-1479-3DAE-27AB180C8262}"/>
                  </a:ext>
                </a:extLst>
              </p:cNvPr>
              <p:cNvPicPr>
                <a:picLocks noGrp="1" noRot="1" noChangeAspect="1" noMove="1" noResize="1" noEditPoints="1" noAdjustHandles="1" noChangeArrowheads="1" noChangeShapeType="1"/>
              </p:cNvPicPr>
              <p:nvPr/>
            </p:nvPicPr>
            <p:blipFill>
              <a:blip r:embed="rId5"/>
              <a:stretch>
                <a:fillRect/>
              </a:stretch>
            </p:blipFill>
            <p:spPr>
              <a:xfrm>
                <a:off x="1502725" y="1170880"/>
                <a:ext cx="7722333" cy="456045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2" name="Google Shape;358;p17">
            <a:extLst>
              <a:ext uri="{FF2B5EF4-FFF2-40B4-BE49-F238E27FC236}">
                <a16:creationId xmlns:a16="http://schemas.microsoft.com/office/drawing/2014/main" id="{E70F5C20-FED0-CFA0-E587-DF8DFFDDD0F9}"/>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42" name="Google Shape;642;p25"/>
          <p:cNvGrpSpPr/>
          <p:nvPr/>
        </p:nvGrpSpPr>
        <p:grpSpPr>
          <a:xfrm>
            <a:off x="675964" y="-2"/>
            <a:ext cx="11447503" cy="6858000"/>
            <a:chOff x="213096" y="0"/>
            <a:chExt cx="11447503" cy="6858000"/>
          </a:xfrm>
        </p:grpSpPr>
        <p:sp>
          <p:nvSpPr>
            <p:cNvPr id="643" name="Google Shape;643;p25"/>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4" name="Google Shape;644;p25"/>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5" name="Google Shape;645;p25"/>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46" name="Google Shape;646;p25"/>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47" name="Google Shape;647;p25"/>
          <p:cNvGrpSpPr/>
          <p:nvPr/>
        </p:nvGrpSpPr>
        <p:grpSpPr>
          <a:xfrm>
            <a:off x="1633309" y="0"/>
            <a:ext cx="9961092" cy="6858000"/>
            <a:chOff x="491575" y="0"/>
            <a:chExt cx="9961092" cy="6858000"/>
          </a:xfrm>
        </p:grpSpPr>
        <p:sp>
          <p:nvSpPr>
            <p:cNvPr id="648" name="Google Shape;648;p25"/>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49" name="Google Shape;649;p25"/>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0" name="Google Shape;650;p25"/>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51" name="Google Shape;651;p25"/>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52" name="Google Shape;652;p25"/>
          <p:cNvGrpSpPr/>
          <p:nvPr/>
        </p:nvGrpSpPr>
        <p:grpSpPr>
          <a:xfrm>
            <a:off x="1498238" y="0"/>
            <a:ext cx="9574094" cy="6858000"/>
            <a:chOff x="491575" y="0"/>
            <a:chExt cx="9574094" cy="6858000"/>
          </a:xfrm>
        </p:grpSpPr>
        <p:sp>
          <p:nvSpPr>
            <p:cNvPr id="653" name="Google Shape;653;p25"/>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4" name="Google Shape;654;p25"/>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5" name="Google Shape;655;p25"/>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656" name="Google Shape;656;p25"/>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657" name="Google Shape;657;p25"/>
          <p:cNvGrpSpPr/>
          <p:nvPr/>
        </p:nvGrpSpPr>
        <p:grpSpPr>
          <a:xfrm>
            <a:off x="-1331188" y="-1"/>
            <a:ext cx="11860720" cy="6858000"/>
            <a:chOff x="-2449883" y="-1"/>
            <a:chExt cx="11860720" cy="6858000"/>
          </a:xfrm>
        </p:grpSpPr>
        <p:sp>
          <p:nvSpPr>
            <p:cNvPr id="658" name="Google Shape;658;p25"/>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59" name="Google Shape;659;p25"/>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0" name="Google Shape;660;p25"/>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661" name="Google Shape;661;p25"/>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662" name="Google Shape;662;p25"/>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3" name="Google Shape;663;p25"/>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4" name="Google Shape;664;p25"/>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665" name="Google Shape;665;p25"/>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6" name="Google Shape;666;p25"/>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667" name="Google Shape;667;p25"/>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68" name="Google Shape;668;p25"/>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669" name="Google Shape;669;p25"/>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grpSp>
        <p:nvGrpSpPr>
          <p:cNvPr id="670" name="Google Shape;670;p25"/>
          <p:cNvGrpSpPr/>
          <p:nvPr/>
        </p:nvGrpSpPr>
        <p:grpSpPr>
          <a:xfrm>
            <a:off x="224589" y="544"/>
            <a:ext cx="9739229" cy="6858000"/>
            <a:chOff x="1255445" y="544"/>
            <a:chExt cx="8708373" cy="6858000"/>
          </a:xfrm>
        </p:grpSpPr>
        <p:sp>
          <p:nvSpPr>
            <p:cNvPr id="671" name="Google Shape;671;p25"/>
            <p:cNvSpPr/>
            <p:nvPr/>
          </p:nvSpPr>
          <p:spPr>
            <a:xfrm>
              <a:off x="1255445" y="544"/>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2" name="Google Shape;672;p25"/>
            <p:cNvSpPr/>
            <p:nvPr/>
          </p:nvSpPr>
          <p:spPr>
            <a:xfrm>
              <a:off x="8795418" y="235491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3" name="Google Shape;673;p25"/>
            <p:cNvSpPr txBox="1"/>
            <p:nvPr/>
          </p:nvSpPr>
          <p:spPr>
            <a:xfrm rot="-5400000">
              <a:off x="8635472" y="321692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674" name="Google Shape;674;p25"/>
          <p:cNvGrpSpPr/>
          <p:nvPr/>
        </p:nvGrpSpPr>
        <p:grpSpPr>
          <a:xfrm>
            <a:off x="-7905749" y="-16386"/>
            <a:ext cx="8994844" cy="6858000"/>
            <a:chOff x="-7603237" y="-16386"/>
            <a:chExt cx="8692331" cy="6858000"/>
          </a:xfrm>
        </p:grpSpPr>
        <p:sp>
          <p:nvSpPr>
            <p:cNvPr id="675" name="Google Shape;675;p25"/>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6" name="Google Shape;676;p25"/>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7" name="Google Shape;677;p25"/>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678" name="Google Shape;678;p25"/>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79" name="Google Shape;679;p25"/>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0" name="Google Shape;680;p25"/>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withEffect">
                                  <p:stCondLst>
                                    <p:cond delay="0"/>
                                  </p:stCondLst>
                                  <p:childTnLst>
                                    <p:animMotion origin="layout" path="M -2.70833E-6 4.81481E-6 L 0.678 0.00231 " pathEditMode="relative" rAng="0" ptsTypes="AA">
                                      <p:cBhvr>
                                        <p:cTn id="6" dur="1000" fill="hold"/>
                                        <p:tgtEl>
                                          <p:spTgt spid="674"/>
                                        </p:tgtEl>
                                        <p:attrNameLst>
                                          <p:attrName>ppt_x</p:attrName>
                                          <p:attrName>ppt_y</p:attrName>
                                        </p:attrNameLst>
                                      </p:cBhvr>
                                      <p:rCtr x="33893" y="11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85"/>
        <p:cNvGrpSpPr/>
        <p:nvPr/>
      </p:nvGrpSpPr>
      <p:grpSpPr>
        <a:xfrm>
          <a:off x="0" y="0"/>
          <a:ext cx="0" cy="0"/>
          <a:chOff x="0" y="0"/>
          <a:chExt cx="0" cy="0"/>
        </a:xfrm>
      </p:grpSpPr>
      <p:sp>
        <p:nvSpPr>
          <p:cNvPr id="3" name="Google Shape;358;p17">
            <a:extLst>
              <a:ext uri="{FF2B5EF4-FFF2-40B4-BE49-F238E27FC236}">
                <a16:creationId xmlns:a16="http://schemas.microsoft.com/office/drawing/2014/main" id="{651FBE96-714F-1CDC-15C7-BAD4D5F0E36C}"/>
              </a:ext>
            </a:extLst>
          </p:cNvPr>
          <p:cNvSpPr/>
          <p:nvPr/>
        </p:nvSpPr>
        <p:spPr>
          <a:xfrm>
            <a:off x="2141785" y="-16386"/>
            <a:ext cx="10039925"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a:spcBef>
                <a:spcPts val="0"/>
              </a:spcBef>
              <a:spcAft>
                <a:spcPts val="0"/>
              </a:spcAft>
              <a:buNone/>
            </a:pPr>
            <a:endParaRPr sz="1800" b="0" i="0" u="none" strike="noStrike" cap="none" dirty="0">
              <a:solidFill>
                <a:schemeClr val="lt1"/>
              </a:solidFill>
              <a:latin typeface="Arial"/>
              <a:ea typeface="Arial"/>
              <a:cs typeface="Arial"/>
              <a:sym typeface="Arial"/>
            </a:endParaRPr>
          </a:p>
        </p:txBody>
      </p:sp>
      <p:grpSp>
        <p:nvGrpSpPr>
          <p:cNvPr id="686" name="Google Shape;686;p26"/>
          <p:cNvGrpSpPr/>
          <p:nvPr/>
        </p:nvGrpSpPr>
        <p:grpSpPr>
          <a:xfrm>
            <a:off x="675964" y="-2"/>
            <a:ext cx="11447503" cy="6858000"/>
            <a:chOff x="213096" y="0"/>
            <a:chExt cx="11447503" cy="6858000"/>
          </a:xfrm>
        </p:grpSpPr>
        <p:sp>
          <p:nvSpPr>
            <p:cNvPr id="687" name="Google Shape;687;p26"/>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8" name="Google Shape;688;p26"/>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89" name="Google Shape;689;p26"/>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690" name="Google Shape;690;p26"/>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691" name="Google Shape;691;p26"/>
          <p:cNvGrpSpPr/>
          <p:nvPr/>
        </p:nvGrpSpPr>
        <p:grpSpPr>
          <a:xfrm>
            <a:off x="1633309" y="0"/>
            <a:ext cx="9961092" cy="6858000"/>
            <a:chOff x="491575" y="0"/>
            <a:chExt cx="9961092" cy="6858000"/>
          </a:xfrm>
        </p:grpSpPr>
        <p:sp>
          <p:nvSpPr>
            <p:cNvPr id="692" name="Google Shape;692;p26"/>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3" name="Google Shape;693;p26"/>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4" name="Google Shape;694;p26"/>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695" name="Google Shape;695;p26"/>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696" name="Google Shape;696;p26"/>
          <p:cNvGrpSpPr/>
          <p:nvPr/>
        </p:nvGrpSpPr>
        <p:grpSpPr>
          <a:xfrm>
            <a:off x="1498238" y="0"/>
            <a:ext cx="9574094" cy="6858000"/>
            <a:chOff x="491575" y="0"/>
            <a:chExt cx="9574094" cy="6858000"/>
          </a:xfrm>
        </p:grpSpPr>
        <p:sp>
          <p:nvSpPr>
            <p:cNvPr id="697" name="Google Shape;697;p26"/>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8" name="Google Shape;698;p26"/>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699" name="Google Shape;699;p26"/>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00" name="Google Shape;700;p26"/>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01" name="Google Shape;701;p26"/>
          <p:cNvGrpSpPr/>
          <p:nvPr/>
        </p:nvGrpSpPr>
        <p:grpSpPr>
          <a:xfrm>
            <a:off x="-1331188" y="-1"/>
            <a:ext cx="11860720" cy="6858000"/>
            <a:chOff x="-2449883" y="-1"/>
            <a:chExt cx="11860720" cy="6858000"/>
          </a:xfrm>
        </p:grpSpPr>
        <p:sp>
          <p:nvSpPr>
            <p:cNvPr id="702" name="Google Shape;702;p26"/>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3" name="Google Shape;703;p26"/>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4" name="Google Shape;704;p26"/>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05" name="Google Shape;705;p26"/>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06" name="Google Shape;706;p26"/>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7" name="Google Shape;707;p26"/>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08" name="Google Shape;708;p26"/>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09" name="Google Shape;709;p26"/>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0" name="Google Shape;710;p26"/>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11" name="Google Shape;711;p26"/>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2" name="Google Shape;712;p26"/>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13" name="Google Shape;713;p26"/>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15" name="Google Shape;715;p26"/>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6" name="Google Shape;716;p26"/>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17" name="Google Shape;717;p26"/>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18" name="Google Shape;718;p26"/>
          <p:cNvGrpSpPr/>
          <p:nvPr/>
        </p:nvGrpSpPr>
        <p:grpSpPr>
          <a:xfrm>
            <a:off x="492793" y="-16386"/>
            <a:ext cx="8864001" cy="6858000"/>
            <a:chOff x="-7603237" y="-16386"/>
            <a:chExt cx="8692331" cy="6858000"/>
          </a:xfrm>
        </p:grpSpPr>
        <p:sp>
          <p:nvSpPr>
            <p:cNvPr id="719" name="Google Shape;719;p26"/>
            <p:cNvSpPr/>
            <p:nvPr/>
          </p:nvSpPr>
          <p:spPr>
            <a:xfrm>
              <a:off x="-7603237" y="-16386"/>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0" name="Google Shape;720;p26"/>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1" name="Google Shape;721;p26"/>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sp>
        <p:nvSpPr>
          <p:cNvPr id="722" name="Google Shape;722;p26"/>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3" name="Google Shape;723;p26"/>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24" name="Google Shape;724;p26"/>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1FAE4611-FB6A-D17F-E3CF-7242BCC1B7F2}"/>
                  </a:ext>
                </a:extLst>
              </p:cNvPr>
              <p:cNvGraphicFramePr>
                <a:graphicFrameLocks noGrp="1"/>
              </p:cNvGraphicFramePr>
              <p:nvPr>
                <p:extLst>
                  <p:ext uri="{D42A27DB-BD31-4B8C-83A1-F6EECF244321}">
                    <p14:modId xmlns:p14="http://schemas.microsoft.com/office/powerpoint/2010/main" val="3369291426"/>
                  </p:ext>
                </p:extLst>
              </p:nvPr>
            </p:nvGraphicFramePr>
            <p:xfrm>
              <a:off x="721012" y="1170880"/>
              <a:ext cx="7887438" cy="5131950"/>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1FAE4611-FB6A-D17F-E3CF-7242BCC1B7F2}"/>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887438" cy="5131950"/>
              </a:xfrm>
              <a:prstGeom prst="rect">
                <a:avLst/>
              </a:prstGeom>
            </p:spPr>
          </p:pic>
        </mc:Fallback>
      </mc:AlternateContent>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0"/>
        <p:cNvGrpSpPr/>
        <p:nvPr/>
      </p:nvGrpSpPr>
      <p:grpSpPr>
        <a:xfrm>
          <a:off x="0" y="0"/>
          <a:ext cx="0" cy="0"/>
          <a:chOff x="0" y="0"/>
          <a:chExt cx="0" cy="0"/>
        </a:xfrm>
      </p:grpSpPr>
      <p:grpSp>
        <p:nvGrpSpPr>
          <p:cNvPr id="731" name="Google Shape;731;p27"/>
          <p:cNvGrpSpPr/>
          <p:nvPr/>
        </p:nvGrpSpPr>
        <p:grpSpPr>
          <a:xfrm>
            <a:off x="675964" y="-2"/>
            <a:ext cx="11447503" cy="6858000"/>
            <a:chOff x="213096" y="0"/>
            <a:chExt cx="11447503" cy="6858000"/>
          </a:xfrm>
        </p:grpSpPr>
        <p:sp>
          <p:nvSpPr>
            <p:cNvPr id="732" name="Google Shape;732;p27"/>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3" name="Google Shape;733;p27"/>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4" name="Google Shape;734;p27"/>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35" name="Google Shape;735;p27"/>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36" name="Google Shape;736;p27"/>
          <p:cNvGrpSpPr/>
          <p:nvPr/>
        </p:nvGrpSpPr>
        <p:grpSpPr>
          <a:xfrm>
            <a:off x="1633309" y="0"/>
            <a:ext cx="9961092" cy="6858000"/>
            <a:chOff x="491575" y="0"/>
            <a:chExt cx="9961092" cy="6858000"/>
          </a:xfrm>
        </p:grpSpPr>
        <p:sp>
          <p:nvSpPr>
            <p:cNvPr id="737" name="Google Shape;737;p27"/>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8" name="Google Shape;738;p27"/>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39" name="Google Shape;739;p27"/>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40" name="Google Shape;740;p27"/>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41" name="Google Shape;741;p27"/>
          <p:cNvGrpSpPr/>
          <p:nvPr/>
        </p:nvGrpSpPr>
        <p:grpSpPr>
          <a:xfrm>
            <a:off x="1498238" y="0"/>
            <a:ext cx="9574094" cy="6858000"/>
            <a:chOff x="491575" y="0"/>
            <a:chExt cx="9574094" cy="6858000"/>
          </a:xfrm>
        </p:grpSpPr>
        <p:sp>
          <p:nvSpPr>
            <p:cNvPr id="742" name="Google Shape;742;p27"/>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3" name="Google Shape;743;p27"/>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4" name="Google Shape;744;p27"/>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45" name="Google Shape;745;p27"/>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46" name="Google Shape;746;p27"/>
          <p:cNvGrpSpPr/>
          <p:nvPr/>
        </p:nvGrpSpPr>
        <p:grpSpPr>
          <a:xfrm>
            <a:off x="-1331188" y="-1"/>
            <a:ext cx="11860720" cy="6858000"/>
            <a:chOff x="-2449883" y="-1"/>
            <a:chExt cx="11860720" cy="6858000"/>
          </a:xfrm>
        </p:grpSpPr>
        <p:sp>
          <p:nvSpPr>
            <p:cNvPr id="747" name="Google Shape;747;p27"/>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8" name="Google Shape;748;p27"/>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49" name="Google Shape;749;p27"/>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50" name="Google Shape;750;p27"/>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51" name="Google Shape;751;p27"/>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2" name="Google Shape;752;p27"/>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3" name="Google Shape;753;p27"/>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54" name="Google Shape;754;p27"/>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5" name="Google Shape;755;p27"/>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756" name="Google Shape;756;p27"/>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57" name="Google Shape;757;p27"/>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758" name="Google Shape;758;p27"/>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760" name="Google Shape;760;p27"/>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1" name="Google Shape;761;p27"/>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2" name="Google Shape;762;p27"/>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grpSp>
        <p:nvGrpSpPr>
          <p:cNvPr id="763" name="Google Shape;763;p27"/>
          <p:cNvGrpSpPr/>
          <p:nvPr/>
        </p:nvGrpSpPr>
        <p:grpSpPr>
          <a:xfrm>
            <a:off x="492793" y="-16386"/>
            <a:ext cx="8864001" cy="6858000"/>
            <a:chOff x="-7603237" y="-16386"/>
            <a:chExt cx="8692331" cy="6858000"/>
          </a:xfrm>
        </p:grpSpPr>
        <p:sp>
          <p:nvSpPr>
            <p:cNvPr id="764" name="Google Shape;764;p27"/>
            <p:cNvSpPr/>
            <p:nvPr/>
          </p:nvSpPr>
          <p:spPr>
            <a:xfrm>
              <a:off x="-7603237" y="-16386"/>
              <a:ext cx="869233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5" name="Google Shape;765;p27"/>
            <p:cNvSpPr/>
            <p:nvPr/>
          </p:nvSpPr>
          <p:spPr>
            <a:xfrm>
              <a:off x="-79306" y="233798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6" name="Google Shape;766;p27"/>
            <p:cNvSpPr txBox="1"/>
            <p:nvPr/>
          </p:nvSpPr>
          <p:spPr>
            <a:xfrm rot="-5400000">
              <a:off x="-239252" y="3199996"/>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grpSp>
        <p:nvGrpSpPr>
          <p:cNvPr id="767" name="Google Shape;767;p27"/>
          <p:cNvGrpSpPr/>
          <p:nvPr/>
        </p:nvGrpSpPr>
        <p:grpSpPr>
          <a:xfrm>
            <a:off x="-9041385" y="0"/>
            <a:ext cx="9574094" cy="6858000"/>
            <a:chOff x="-8159623" y="0"/>
            <a:chExt cx="8692331" cy="6858000"/>
          </a:xfrm>
        </p:grpSpPr>
        <p:sp>
          <p:nvSpPr>
            <p:cNvPr id="768" name="Google Shape;768;p27"/>
            <p:cNvSpPr/>
            <p:nvPr/>
          </p:nvSpPr>
          <p:spPr>
            <a:xfrm>
              <a:off x="-8159623"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69" name="Google Shape;769;p27"/>
            <p:cNvSpPr/>
            <p:nvPr/>
          </p:nvSpPr>
          <p:spPr>
            <a:xfrm>
              <a:off x="-635692"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0" name="Google Shape;770;p27"/>
            <p:cNvSpPr txBox="1"/>
            <p:nvPr/>
          </p:nvSpPr>
          <p:spPr>
            <a:xfrm rot="-5400000">
              <a:off x="-795638"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dirty="0">
                  <a:solidFill>
                    <a:srgbClr val="F0EEF0"/>
                  </a:solidFill>
                  <a:latin typeface="Twentieth Century"/>
                  <a:ea typeface="Twentieth Century"/>
                  <a:cs typeface="Twentieth Century"/>
                  <a:sym typeface="Twentieth Century"/>
                </a:rPr>
                <a:t>ARR</a:t>
              </a:r>
              <a:endParaRPr sz="3600" b="1" i="0" u="none" strike="noStrike" cap="none" dirty="0">
                <a:solidFill>
                  <a:srgbClr val="F0EEF0"/>
                </a:solidFill>
                <a:latin typeface="Twentieth Century"/>
                <a:ea typeface="Twentieth Century"/>
                <a:cs typeface="Twentieth Century"/>
                <a:sym typeface="Twentieth Century"/>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nodeType="afterEffect">
                                  <p:stCondLst>
                                    <p:cond delay="0"/>
                                  </p:stCondLst>
                                  <p:childTnLst>
                                    <p:animMotion origin="layout" path="M -1.875E-6 0 L 0.68008 0 " pathEditMode="relative" rAng="0" ptsTypes="AA">
                                      <p:cBhvr>
                                        <p:cTn id="6" dur="1000" fill="hold"/>
                                        <p:tgtEl>
                                          <p:spTgt spid="767"/>
                                        </p:tgtEl>
                                        <p:attrNameLst>
                                          <p:attrName>ppt_x</p:attrName>
                                          <p:attrName>ppt_y</p:attrName>
                                        </p:attrNameLst>
                                      </p:cBhvr>
                                      <p:rCtr x="34010"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75"/>
        <p:cNvGrpSpPr/>
        <p:nvPr/>
      </p:nvGrpSpPr>
      <p:grpSpPr>
        <a:xfrm>
          <a:off x="0" y="0"/>
          <a:ext cx="0" cy="0"/>
          <a:chOff x="0" y="0"/>
          <a:chExt cx="0" cy="0"/>
        </a:xfrm>
      </p:grpSpPr>
      <p:grpSp>
        <p:nvGrpSpPr>
          <p:cNvPr id="776" name="Google Shape;776;p28"/>
          <p:cNvGrpSpPr/>
          <p:nvPr/>
        </p:nvGrpSpPr>
        <p:grpSpPr>
          <a:xfrm>
            <a:off x="675964" y="-2"/>
            <a:ext cx="11447503" cy="6858000"/>
            <a:chOff x="213096" y="0"/>
            <a:chExt cx="11447503" cy="6858000"/>
          </a:xfrm>
        </p:grpSpPr>
        <p:sp>
          <p:nvSpPr>
            <p:cNvPr id="777" name="Google Shape;777;p28"/>
            <p:cNvSpPr/>
            <p:nvPr/>
          </p:nvSpPr>
          <p:spPr>
            <a:xfrm>
              <a:off x="213096" y="0"/>
              <a:ext cx="11447501"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8" name="Google Shape;778;p28"/>
            <p:cNvSpPr/>
            <p:nvPr/>
          </p:nvSpPr>
          <p:spPr>
            <a:xfrm>
              <a:off x="10492197" y="2337441"/>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79" name="Google Shape;779;p28"/>
            <p:cNvSpPr txBox="1"/>
            <p:nvPr/>
          </p:nvSpPr>
          <p:spPr>
            <a:xfrm rot="-5400000">
              <a:off x="10341391" y="3105834"/>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history</a:t>
              </a:r>
              <a:endParaRPr/>
            </a:p>
          </p:txBody>
        </p:sp>
        <p:pic>
          <p:nvPicPr>
            <p:cNvPr id="780" name="Google Shape;780;p28"/>
            <p:cNvPicPr preferRelativeResize="0"/>
            <p:nvPr/>
          </p:nvPicPr>
          <p:blipFill rotWithShape="1">
            <a:blip r:embed="rId3">
              <a:alphaModFix/>
            </a:blip>
            <a:srcRect/>
            <a:stretch/>
          </p:blipFill>
          <p:spPr>
            <a:xfrm rot="-5400000">
              <a:off x="10600933" y="3247473"/>
              <a:ext cx="530600" cy="530600"/>
            </a:xfrm>
            <a:prstGeom prst="rect">
              <a:avLst/>
            </a:prstGeom>
            <a:noFill/>
            <a:ln>
              <a:noFill/>
            </a:ln>
          </p:spPr>
        </p:pic>
      </p:grpSp>
      <p:grpSp>
        <p:nvGrpSpPr>
          <p:cNvPr id="781" name="Google Shape;781;p28"/>
          <p:cNvGrpSpPr/>
          <p:nvPr/>
        </p:nvGrpSpPr>
        <p:grpSpPr>
          <a:xfrm>
            <a:off x="1633309" y="0"/>
            <a:ext cx="9961092" cy="6858000"/>
            <a:chOff x="491575" y="0"/>
            <a:chExt cx="9961092" cy="6858000"/>
          </a:xfrm>
        </p:grpSpPr>
        <p:sp>
          <p:nvSpPr>
            <p:cNvPr id="782" name="Google Shape;782;p28"/>
            <p:cNvSpPr/>
            <p:nvPr/>
          </p:nvSpPr>
          <p:spPr>
            <a:xfrm>
              <a:off x="491575" y="0"/>
              <a:ext cx="9961092"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3" name="Google Shape;783;p28"/>
            <p:cNvSpPr/>
            <p:nvPr/>
          </p:nvSpPr>
          <p:spPr>
            <a:xfrm>
              <a:off x="9284267"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4" name="Google Shape;784;p28"/>
            <p:cNvSpPr txBox="1"/>
            <p:nvPr/>
          </p:nvSpPr>
          <p:spPr>
            <a:xfrm rot="-5400000">
              <a:off x="9117129" y="3189611"/>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timeline</a:t>
              </a:r>
              <a:endParaRPr/>
            </a:p>
          </p:txBody>
        </p:sp>
        <p:pic>
          <p:nvPicPr>
            <p:cNvPr id="785" name="Google Shape;785;p28"/>
            <p:cNvPicPr preferRelativeResize="0"/>
            <p:nvPr/>
          </p:nvPicPr>
          <p:blipFill rotWithShape="1">
            <a:blip r:embed="rId3">
              <a:alphaModFix/>
            </a:blip>
            <a:srcRect/>
            <a:stretch/>
          </p:blipFill>
          <p:spPr>
            <a:xfrm rot="-5400000">
              <a:off x="9385467" y="3247473"/>
              <a:ext cx="530600" cy="530600"/>
            </a:xfrm>
            <a:prstGeom prst="rect">
              <a:avLst/>
            </a:prstGeom>
            <a:noFill/>
            <a:ln>
              <a:noFill/>
            </a:ln>
          </p:spPr>
        </p:pic>
      </p:grpSp>
      <p:grpSp>
        <p:nvGrpSpPr>
          <p:cNvPr id="786" name="Google Shape;786;p28"/>
          <p:cNvGrpSpPr/>
          <p:nvPr/>
        </p:nvGrpSpPr>
        <p:grpSpPr>
          <a:xfrm>
            <a:off x="1498238" y="0"/>
            <a:ext cx="9574094" cy="6858000"/>
            <a:chOff x="491575" y="0"/>
            <a:chExt cx="9574094" cy="6858000"/>
          </a:xfrm>
        </p:grpSpPr>
        <p:sp>
          <p:nvSpPr>
            <p:cNvPr id="787" name="Google Shape;787;p28"/>
            <p:cNvSpPr/>
            <p:nvPr/>
          </p:nvSpPr>
          <p:spPr>
            <a:xfrm>
              <a:off x="491575" y="0"/>
              <a:ext cx="9574094"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8" name="Google Shape;788;p28"/>
            <p:cNvSpPr/>
            <p:nvPr/>
          </p:nvSpPr>
          <p:spPr>
            <a:xfrm>
              <a:off x="8897260" y="2337440"/>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89" name="Google Shape;789;p28"/>
            <p:cNvSpPr txBox="1"/>
            <p:nvPr/>
          </p:nvSpPr>
          <p:spPr>
            <a:xfrm rot="-5400000">
              <a:off x="8746453" y="3189610"/>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teams</a:t>
              </a:r>
              <a:endParaRPr/>
            </a:p>
          </p:txBody>
        </p:sp>
        <p:pic>
          <p:nvPicPr>
            <p:cNvPr id="790" name="Google Shape;790;p28"/>
            <p:cNvPicPr preferRelativeResize="0"/>
            <p:nvPr/>
          </p:nvPicPr>
          <p:blipFill rotWithShape="1">
            <a:blip r:embed="rId3">
              <a:alphaModFix/>
            </a:blip>
            <a:srcRect/>
            <a:stretch/>
          </p:blipFill>
          <p:spPr>
            <a:xfrm rot="-5400000">
              <a:off x="8992269" y="3247473"/>
              <a:ext cx="530600" cy="530600"/>
            </a:xfrm>
            <a:prstGeom prst="rect">
              <a:avLst/>
            </a:prstGeom>
            <a:noFill/>
            <a:ln>
              <a:noFill/>
            </a:ln>
          </p:spPr>
        </p:pic>
      </p:grpSp>
      <p:grpSp>
        <p:nvGrpSpPr>
          <p:cNvPr id="791" name="Google Shape;791;p28"/>
          <p:cNvGrpSpPr/>
          <p:nvPr/>
        </p:nvGrpSpPr>
        <p:grpSpPr>
          <a:xfrm>
            <a:off x="-1331188" y="-1"/>
            <a:ext cx="11860720" cy="6858000"/>
            <a:chOff x="-2449883" y="-1"/>
            <a:chExt cx="11860720" cy="6858000"/>
          </a:xfrm>
        </p:grpSpPr>
        <p:sp>
          <p:nvSpPr>
            <p:cNvPr id="792" name="Google Shape;792;p28"/>
            <p:cNvSpPr/>
            <p:nvPr/>
          </p:nvSpPr>
          <p:spPr>
            <a:xfrm>
              <a:off x="-2449883" y="-1"/>
              <a:ext cx="11860720" cy="6858000"/>
            </a:xfrm>
            <a:prstGeom prst="rect">
              <a:avLst/>
            </a:prstGeom>
            <a:solidFill>
              <a:srgbClr val="F0EEF0"/>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3" name="Google Shape;793;p28"/>
            <p:cNvSpPr/>
            <p:nvPr/>
          </p:nvSpPr>
          <p:spPr>
            <a:xfrm>
              <a:off x="8242436" y="2337439"/>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92D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4" name="Google Shape;794;p28"/>
            <p:cNvSpPr txBox="1"/>
            <p:nvPr/>
          </p:nvSpPr>
          <p:spPr>
            <a:xfrm rot="-5400000">
              <a:off x="8091629" y="3189609"/>
              <a:ext cx="1992086" cy="646331"/>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none" strike="noStrike" cap="none">
                  <a:solidFill>
                    <a:srgbClr val="F0EEF0"/>
                  </a:solidFill>
                  <a:latin typeface="Twentieth Century"/>
                  <a:ea typeface="Twentieth Century"/>
                  <a:cs typeface="Twentieth Century"/>
                  <a:sym typeface="Twentieth Century"/>
                </a:rPr>
                <a:t>services</a:t>
              </a:r>
              <a:endParaRPr/>
            </a:p>
          </p:txBody>
        </p:sp>
        <p:pic>
          <p:nvPicPr>
            <p:cNvPr id="795" name="Google Shape;795;p28"/>
            <p:cNvPicPr preferRelativeResize="0"/>
            <p:nvPr/>
          </p:nvPicPr>
          <p:blipFill rotWithShape="1">
            <a:blip r:embed="rId3">
              <a:alphaModFix/>
            </a:blip>
            <a:srcRect/>
            <a:stretch/>
          </p:blipFill>
          <p:spPr>
            <a:xfrm rot="-5400000">
              <a:off x="8340472" y="3247473"/>
              <a:ext cx="530600" cy="530600"/>
            </a:xfrm>
            <a:prstGeom prst="rect">
              <a:avLst/>
            </a:prstGeom>
            <a:noFill/>
            <a:ln>
              <a:noFill/>
            </a:ln>
          </p:spPr>
        </p:pic>
      </p:grpSp>
      <p:sp>
        <p:nvSpPr>
          <p:cNvPr id="796" name="Google Shape;796;p28"/>
          <p:cNvSpPr/>
          <p:nvPr/>
        </p:nvSpPr>
        <p:spPr>
          <a:xfrm>
            <a:off x="10967442" y="234256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2CDC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7" name="Google Shape;797;p28"/>
          <p:cNvSpPr/>
          <p:nvPr/>
        </p:nvSpPr>
        <p:spPr>
          <a:xfrm>
            <a:off x="10432986" y="2332312"/>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C7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798" name="Google Shape;798;p28"/>
          <p:cNvSpPr txBox="1"/>
          <p:nvPr/>
        </p:nvSpPr>
        <p:spPr>
          <a:xfrm rot="-5400000">
            <a:off x="10265848" y="321526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MNR</a:t>
            </a:r>
            <a:endParaRPr sz="3600" b="1" i="0" u="none" strike="noStrike" cap="none">
              <a:solidFill>
                <a:srgbClr val="F0EEF0"/>
              </a:solidFill>
              <a:latin typeface="Twentieth Century"/>
              <a:ea typeface="Twentieth Century"/>
              <a:cs typeface="Twentieth Century"/>
              <a:sym typeface="Twentieth Century"/>
            </a:endParaRPr>
          </a:p>
        </p:txBody>
      </p:sp>
      <p:sp>
        <p:nvSpPr>
          <p:cNvPr id="799" name="Google Shape;799;p28"/>
          <p:cNvSpPr/>
          <p:nvPr/>
        </p:nvSpPr>
        <p:spPr>
          <a:xfrm>
            <a:off x="9894576"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5D737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0" name="Google Shape;800;p28"/>
          <p:cNvSpPr txBox="1"/>
          <p:nvPr/>
        </p:nvSpPr>
        <p:spPr>
          <a:xfrm rot="-5400000">
            <a:off x="9743769" y="3220385"/>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SIR</a:t>
            </a:r>
            <a:endParaRPr sz="3600" b="1" i="0" u="none" strike="noStrike" cap="none">
              <a:solidFill>
                <a:srgbClr val="F0EEF0"/>
              </a:solidFill>
              <a:latin typeface="Twentieth Century"/>
              <a:ea typeface="Twentieth Century"/>
              <a:cs typeface="Twentieth Century"/>
              <a:sym typeface="Twentieth Century"/>
            </a:endParaRPr>
          </a:p>
        </p:txBody>
      </p:sp>
      <p:sp>
        <p:nvSpPr>
          <p:cNvPr id="801" name="Google Shape;801;p28"/>
          <p:cNvSpPr/>
          <p:nvPr/>
        </p:nvSpPr>
        <p:spPr>
          <a:xfrm>
            <a:off x="9373034" y="2337437"/>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0099C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2" name="Google Shape;802;p28"/>
          <p:cNvSpPr txBox="1"/>
          <p:nvPr/>
        </p:nvSpPr>
        <p:spPr>
          <a:xfrm rot="-5400000">
            <a:off x="9141706" y="320739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NYCT</a:t>
            </a:r>
            <a:endParaRPr sz="3600" b="1" i="0" u="none" strike="noStrike" cap="none">
              <a:solidFill>
                <a:srgbClr val="F0EEF0"/>
              </a:solidFill>
              <a:latin typeface="Twentieth Century"/>
              <a:ea typeface="Twentieth Century"/>
              <a:cs typeface="Twentieth Century"/>
              <a:sym typeface="Twentieth Century"/>
            </a:endParaRPr>
          </a:p>
        </p:txBody>
      </p:sp>
      <p:sp>
        <p:nvSpPr>
          <p:cNvPr id="803" name="Google Shape;803;p28"/>
          <p:cNvSpPr txBox="1"/>
          <p:nvPr/>
        </p:nvSpPr>
        <p:spPr>
          <a:xfrm rot="-5400000">
            <a:off x="10896069" y="3226811"/>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chemeClr val="lt1"/>
                </a:solidFill>
                <a:latin typeface="Twentieth Century"/>
                <a:ea typeface="Twentieth Century"/>
                <a:cs typeface="Twentieth Century"/>
                <a:sym typeface="Twentieth Century"/>
              </a:rPr>
              <a:t>LIRR</a:t>
            </a:r>
            <a:endParaRPr/>
          </a:p>
        </p:txBody>
      </p:sp>
      <p:sp>
        <p:nvSpPr>
          <p:cNvPr id="805" name="Google Shape;805;p28"/>
          <p:cNvSpPr/>
          <p:nvPr/>
        </p:nvSpPr>
        <p:spPr>
          <a:xfrm>
            <a:off x="224589" y="544"/>
            <a:ext cx="9721288"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6" name="Google Shape;806;p28"/>
          <p:cNvSpPr/>
          <p:nvPr/>
        </p:nvSpPr>
        <p:spPr>
          <a:xfrm>
            <a:off x="8657108" y="2354917"/>
            <a:ext cx="130671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9966"/>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07" name="Google Shape;807;p28"/>
          <p:cNvSpPr txBox="1"/>
          <p:nvPr/>
        </p:nvSpPr>
        <p:spPr>
          <a:xfrm rot="16200000">
            <a:off x="8596136" y="3182315"/>
            <a:ext cx="1992086" cy="65399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MTABC</a:t>
            </a:r>
            <a:endParaRPr sz="3600" b="1" i="0" u="none" strike="noStrike" cap="none">
              <a:solidFill>
                <a:srgbClr val="F0EEF0"/>
              </a:solidFill>
              <a:latin typeface="Twentieth Century"/>
              <a:ea typeface="Twentieth Century"/>
              <a:cs typeface="Twentieth Century"/>
              <a:sym typeface="Twentieth Century"/>
            </a:endParaRPr>
          </a:p>
        </p:txBody>
      </p:sp>
      <p:sp>
        <p:nvSpPr>
          <p:cNvPr id="809" name="Google Shape;809;p28"/>
          <p:cNvSpPr/>
          <p:nvPr/>
        </p:nvSpPr>
        <p:spPr>
          <a:xfrm>
            <a:off x="492793" y="-16386"/>
            <a:ext cx="8864001" cy="6858000"/>
          </a:xfrm>
          <a:prstGeom prst="rect">
            <a:avLst/>
          </a:prstGeom>
          <a:solidFill>
            <a:schemeClr val="bg1">
              <a:lumMod val="95000"/>
            </a:schemeClr>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0" name="Google Shape;810;p28"/>
          <p:cNvSpPr/>
          <p:nvPr/>
        </p:nvSpPr>
        <p:spPr>
          <a:xfrm>
            <a:off x="8165319" y="2337987"/>
            <a:ext cx="1191475"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3333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1" name="Google Shape;811;p28"/>
          <p:cNvSpPr txBox="1"/>
          <p:nvPr/>
        </p:nvSpPr>
        <p:spPr>
          <a:xfrm rot="16200000">
            <a:off x="8021885" y="3194221"/>
            <a:ext cx="1992086" cy="59632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B&amp;T</a:t>
            </a:r>
            <a:endParaRPr sz="3600" b="1" i="0" u="none" strike="noStrike" cap="none">
              <a:solidFill>
                <a:srgbClr val="F0EEF0"/>
              </a:solidFill>
              <a:latin typeface="Twentieth Century"/>
              <a:ea typeface="Twentieth Century"/>
              <a:cs typeface="Twentieth Century"/>
              <a:sym typeface="Twentieth Century"/>
            </a:endParaRPr>
          </a:p>
        </p:txBody>
      </p:sp>
      <p:grpSp>
        <p:nvGrpSpPr>
          <p:cNvPr id="812" name="Google Shape;812;p28"/>
          <p:cNvGrpSpPr/>
          <p:nvPr/>
        </p:nvGrpSpPr>
        <p:grpSpPr>
          <a:xfrm>
            <a:off x="-735558" y="0"/>
            <a:ext cx="9574094" cy="6858000"/>
            <a:chOff x="-618762" y="0"/>
            <a:chExt cx="8692331" cy="6858000"/>
          </a:xfrm>
        </p:grpSpPr>
        <p:sp>
          <p:nvSpPr>
            <p:cNvPr id="813" name="Google Shape;813;p28"/>
            <p:cNvSpPr/>
            <p:nvPr/>
          </p:nvSpPr>
          <p:spPr>
            <a:xfrm>
              <a:off x="-618762" y="0"/>
              <a:ext cx="8692331" cy="6858000"/>
            </a:xfrm>
            <a:prstGeom prst="rect">
              <a:avLst/>
            </a:prstGeom>
            <a:solidFill>
              <a:srgbClr val="D8D8D8"/>
            </a:solidFill>
            <a:ln>
              <a:noFill/>
            </a:ln>
            <a:effectLst>
              <a:outerShdw blurRad="215900" dist="38100" sx="101000" sy="101000" algn="l" rotWithShape="0">
                <a:srgbClr val="595959">
                  <a:alpha val="3490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4" name="Google Shape;814;p28"/>
            <p:cNvSpPr/>
            <p:nvPr/>
          </p:nvSpPr>
          <p:spPr>
            <a:xfrm>
              <a:off x="6905169" y="2342828"/>
              <a:ext cx="1168400" cy="2360918"/>
            </a:xfrm>
            <a:custGeom>
              <a:avLst/>
              <a:gdLst/>
              <a:ahLst/>
              <a:cxnLst/>
              <a:rect l="l" t="t" r="r" b="b"/>
              <a:pathLst>
                <a:path w="1168400" h="2360918" extrusionOk="0">
                  <a:moveTo>
                    <a:pt x="1168400" y="0"/>
                  </a:moveTo>
                  <a:lnTo>
                    <a:pt x="1168400" y="2360918"/>
                  </a:lnTo>
                  <a:lnTo>
                    <a:pt x="1060340" y="2355461"/>
                  </a:lnTo>
                  <a:cubicBezTo>
                    <a:pt x="464762" y="2294977"/>
                    <a:pt x="0" y="1791994"/>
                    <a:pt x="0" y="1180459"/>
                  </a:cubicBezTo>
                  <a:cubicBezTo>
                    <a:pt x="0" y="568924"/>
                    <a:pt x="464762" y="65941"/>
                    <a:pt x="1060340" y="5457"/>
                  </a:cubicBezTo>
                  <a:close/>
                </a:path>
              </a:pathLst>
            </a:custGeom>
            <a:solidFill>
              <a:srgbClr val="FF505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815" name="Google Shape;815;p28"/>
            <p:cNvSpPr txBox="1"/>
            <p:nvPr/>
          </p:nvSpPr>
          <p:spPr>
            <a:xfrm rot="-5400000">
              <a:off x="6745202" y="3204837"/>
              <a:ext cx="1992086"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i="0" u="none" strike="noStrike" cap="none">
                  <a:solidFill>
                    <a:srgbClr val="F0EEF0"/>
                  </a:solidFill>
                  <a:latin typeface="Twentieth Century"/>
                  <a:ea typeface="Twentieth Century"/>
                  <a:cs typeface="Twentieth Century"/>
                  <a:sym typeface="Twentieth Century"/>
                </a:rPr>
                <a:t>ARR</a:t>
              </a:r>
              <a:endParaRPr sz="3600" b="1" i="0" u="none" strike="noStrike" cap="none">
                <a:solidFill>
                  <a:srgbClr val="F0EEF0"/>
                </a:solidFill>
                <a:latin typeface="Twentieth Century"/>
                <a:ea typeface="Twentieth Century"/>
                <a:cs typeface="Twentieth Century"/>
                <a:sym typeface="Twentieth Century"/>
              </a:endParaRPr>
            </a:p>
          </p:txBody>
        </p:sp>
      </p:grpSp>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descr="Add-in content for Microsoft Power BI.">
                <a:extLst>
                  <a:ext uri="{FF2B5EF4-FFF2-40B4-BE49-F238E27FC236}">
                    <a16:creationId xmlns:a16="http://schemas.microsoft.com/office/drawing/2014/main" id="{D3518DE2-B51B-CED7-941D-42F47165D003}"/>
                  </a:ext>
                </a:extLst>
              </p:cNvPr>
              <p:cNvGraphicFramePr>
                <a:graphicFrameLocks noGrp="1"/>
              </p:cNvGraphicFramePr>
              <p:nvPr>
                <p:extLst>
                  <p:ext uri="{D42A27DB-BD31-4B8C-83A1-F6EECF244321}">
                    <p14:modId xmlns:p14="http://schemas.microsoft.com/office/powerpoint/2010/main" val="321527818"/>
                  </p:ext>
                </p:extLst>
              </p:nvPr>
            </p:nvGraphicFramePr>
            <p:xfrm>
              <a:off x="721012" y="1170880"/>
              <a:ext cx="7370382" cy="4488942"/>
            </p:xfrm>
            <a:graphic>
              <a:graphicData uri="http://schemas.microsoft.com/office/webextensions/webextension/2010/11">
                <we:webextensionref xmlns:we="http://schemas.microsoft.com/office/webextensions/webextension/2010/11" xmlns:r="http://schemas.openxmlformats.org/officeDocument/2006/relationships" r:id="rId4"/>
              </a:graphicData>
            </a:graphic>
          </p:graphicFrame>
        </mc:Choice>
        <mc:Fallback>
          <p:pic>
            <p:nvPicPr>
              <p:cNvPr id="2" name="Add-in" descr="Add-in content for Microsoft Power BI.">
                <a:extLst>
                  <a:ext uri="{FF2B5EF4-FFF2-40B4-BE49-F238E27FC236}">
                    <a16:creationId xmlns:a16="http://schemas.microsoft.com/office/drawing/2014/main" id="{D3518DE2-B51B-CED7-941D-42F47165D003}"/>
                  </a:ext>
                </a:extLst>
              </p:cNvPr>
              <p:cNvPicPr>
                <a:picLocks noGrp="1" noRot="1" noChangeAspect="1" noMove="1" noResize="1" noEditPoints="1" noAdjustHandles="1" noChangeArrowheads="1" noChangeShapeType="1"/>
              </p:cNvPicPr>
              <p:nvPr/>
            </p:nvPicPr>
            <p:blipFill>
              <a:blip r:embed="rId5"/>
              <a:stretch>
                <a:fillRect/>
              </a:stretch>
            </p:blipFill>
            <p:spPr>
              <a:xfrm>
                <a:off x="721012" y="1170880"/>
                <a:ext cx="7370382" cy="4488942"/>
              </a:xfrm>
              <a:prstGeom prst="rect">
                <a:avLst/>
              </a:prstGeom>
            </p:spPr>
          </p:pic>
        </mc:Fallback>
      </mc:AlternateContent>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0"/>
        <p:cNvGrpSpPr/>
        <p:nvPr/>
      </p:nvGrpSpPr>
      <p:grpSpPr>
        <a:xfrm>
          <a:off x="0" y="0"/>
          <a:ext cx="0" cy="0"/>
          <a:chOff x="0" y="0"/>
          <a:chExt cx="0" cy="0"/>
        </a:xfrm>
      </p:grpSpPr>
      <p:pic>
        <p:nvPicPr>
          <p:cNvPr id="2" name="Google Shape;88;p1">
            <a:extLst>
              <a:ext uri="{FF2B5EF4-FFF2-40B4-BE49-F238E27FC236}">
                <a16:creationId xmlns:a16="http://schemas.microsoft.com/office/drawing/2014/main" id="{4DA1974C-8536-3D67-783A-CD0572836A77}"/>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21" name="Google Shape;821;p2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i="0" u="none" strike="noStrike" cap="none">
                <a:solidFill>
                  <a:srgbClr val="7030A0"/>
                </a:solidFill>
                <a:latin typeface="Arial"/>
                <a:ea typeface="Arial"/>
                <a:cs typeface="Arial"/>
                <a:sym typeface="Arial"/>
              </a:rPr>
              <a:t>Key Insights from the MTA for year 2020</a:t>
            </a:r>
            <a:endParaRPr/>
          </a:p>
        </p:txBody>
      </p:sp>
      <p:sp>
        <p:nvSpPr>
          <p:cNvPr id="822" name="Google Shape;822;p29">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23" name="Google Shape;823;p2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2020, MTA experienced a decline in ridership across all six subsidiaries, as well as in the ARR service. The least affected company was MTA B&amp;T, which is understandable due to the COVID-19 pandemic. People relied more on private transportation to reduce the spread of the virus, avoiding public transit options such as buses and subways.</a:t>
            </a:r>
            <a:endParaRPr sz="1800" b="1" i="0" u="none" strike="noStrike" cap="none">
              <a:solidFill>
                <a:schemeClr val="dk1"/>
              </a:solidFill>
              <a:latin typeface="Calibri"/>
              <a:ea typeface="Calibri"/>
              <a:cs typeface="Calibri"/>
              <a:sym typeface="Calibri"/>
            </a:endParaRPr>
          </a:p>
        </p:txBody>
      </p:sp>
      <p:pic>
        <p:nvPicPr>
          <p:cNvPr id="824" name="Google Shape;824;p29"/>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825" name="Google Shape;825;p29"/>
          <p:cNvPicPr preferRelativeResize="0"/>
          <p:nvPr/>
        </p:nvPicPr>
        <p:blipFill rotWithShape="1">
          <a:blip r:embed="rId6">
            <a:alphaModFix/>
          </a:blip>
          <a:srcRect/>
          <a:stretch/>
        </p:blipFill>
        <p:spPr>
          <a:xfrm>
            <a:off x="2150533" y="3849058"/>
            <a:ext cx="8394535" cy="1992942"/>
          </a:xfrm>
          <a:prstGeom prst="roundRect">
            <a:avLst>
              <a:gd name="adj" fmla="val 16667"/>
            </a:avLst>
          </a:prstGeom>
          <a:noFill/>
          <a:ln>
            <a:noFill/>
          </a:ln>
          <a:effectLst>
            <a:outerShdw blurRad="50800" dist="38100" dir="2700000" algn="tl" rotWithShape="0">
              <a:srgbClr val="000000">
                <a:alpha val="40000"/>
              </a:srgbClr>
            </a:outerShdw>
          </a:effectLst>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25"/>
                                        </p:tgtEl>
                                        <p:attrNameLst>
                                          <p:attrName>style.visibility</p:attrName>
                                        </p:attrNameLst>
                                      </p:cBhvr>
                                      <p:to>
                                        <p:strVal val="visible"/>
                                      </p:to>
                                    </p:set>
                                    <p:animEffect transition="in" filter="fade">
                                      <p:cBhvr>
                                        <p:cTn id="7" dur="500"/>
                                        <p:tgtEl>
                                          <p:spTgt spid="8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11"/>
        <p:cNvGrpSpPr/>
        <p:nvPr/>
      </p:nvGrpSpPr>
      <p:grpSpPr>
        <a:xfrm>
          <a:off x="0" y="0"/>
          <a:ext cx="0" cy="0"/>
          <a:chOff x="0" y="0"/>
          <a:chExt cx="0" cy="0"/>
        </a:xfrm>
      </p:grpSpPr>
      <p:pic>
        <p:nvPicPr>
          <p:cNvPr id="3" name="Google Shape;88;p1">
            <a:extLst>
              <a:ext uri="{FF2B5EF4-FFF2-40B4-BE49-F238E27FC236}">
                <a16:creationId xmlns:a16="http://schemas.microsoft.com/office/drawing/2014/main" id="{BBA0AD96-E21C-BE5A-0AFE-5E18442B470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12" name="Google Shape;112;p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dirty="0">
                <a:solidFill>
                  <a:srgbClr val="7030A0"/>
                </a:solidFill>
                <a:latin typeface="Calibri"/>
                <a:ea typeface="Calibri"/>
                <a:cs typeface="Calibri"/>
                <a:sym typeface="Calibri"/>
              </a:rPr>
              <a:t>Team</a:t>
            </a:r>
            <a:endParaRPr sz="2400" b="0" i="0" u="none" strike="noStrike" cap="none" dirty="0">
              <a:solidFill>
                <a:srgbClr val="7030A0"/>
              </a:solidFill>
              <a:latin typeface="Calibri"/>
              <a:ea typeface="Calibri"/>
              <a:cs typeface="Calibri"/>
              <a:sym typeface="Calibri"/>
            </a:endParaRPr>
          </a:p>
        </p:txBody>
      </p:sp>
      <p:sp>
        <p:nvSpPr>
          <p:cNvPr id="113" name="Google Shape;113;p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4" name="Google Shape;114;p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15" name="Google Shape;115;p3"/>
          <p:cNvPicPr preferRelativeResize="0"/>
          <p:nvPr/>
        </p:nvPicPr>
        <p:blipFill rotWithShape="1">
          <a:blip r:embed="rId5">
            <a:alphaModFix/>
          </a:blip>
          <a:srcRect/>
          <a:stretch/>
        </p:blipFill>
        <p:spPr>
          <a:xfrm>
            <a:off x="250372" y="5714999"/>
            <a:ext cx="1215571" cy="1088193"/>
          </a:xfrm>
          <a:prstGeom prst="rect">
            <a:avLst/>
          </a:prstGeom>
          <a:noFill/>
          <a:ln>
            <a:noFill/>
          </a:ln>
        </p:spPr>
      </p:pic>
      <p:pic>
        <p:nvPicPr>
          <p:cNvPr id="116" name="Google Shape;116;p3"/>
          <p:cNvPicPr preferRelativeResize="0"/>
          <p:nvPr/>
        </p:nvPicPr>
        <p:blipFill rotWithShape="1">
          <a:blip r:embed="rId6">
            <a:alphaModFix/>
          </a:blip>
          <a:srcRect b="20151"/>
          <a:stretch/>
        </p:blipFill>
        <p:spPr>
          <a:xfrm>
            <a:off x="3400684" y="4181871"/>
            <a:ext cx="5476752" cy="1936868"/>
          </a:xfrm>
          <a:prstGeom prst="rect">
            <a:avLst/>
          </a:prstGeom>
          <a:noFill/>
          <a:ln>
            <a:noFill/>
          </a:ln>
        </p:spPr>
      </p:pic>
      <p:pic>
        <p:nvPicPr>
          <p:cNvPr id="117" name="Google Shape;117;p3" descr="TEAM Member"/>
          <p:cNvPicPr preferRelativeResize="0"/>
          <p:nvPr/>
        </p:nvPicPr>
        <p:blipFill rotWithShape="1">
          <a:blip r:embed="rId7">
            <a:alphaModFix/>
          </a:blip>
          <a:srcRect/>
          <a:stretch/>
        </p:blipFill>
        <p:spPr>
          <a:xfrm>
            <a:off x="2106153" y="1091315"/>
            <a:ext cx="2376609" cy="1188305"/>
          </a:xfrm>
          <a:prstGeom prst="rect">
            <a:avLst/>
          </a:prstGeom>
          <a:noFill/>
          <a:ln>
            <a:noFill/>
          </a:ln>
        </p:spPr>
      </p:pic>
      <p:sp>
        <p:nvSpPr>
          <p:cNvPr id="118" name="Google Shape;118;p3"/>
          <p:cNvSpPr/>
          <p:nvPr/>
        </p:nvSpPr>
        <p:spPr>
          <a:xfrm>
            <a:off x="6429449" y="1997612"/>
            <a:ext cx="2986147" cy="203619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4- Hazem.</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5- Esraa ElMalawy.</a:t>
            </a: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6- Abanob Samir.</a:t>
            </a:r>
            <a:endParaRPr sz="2400" b="1" i="0" u="none" strike="noStrike" cap="none">
              <a:solidFill>
                <a:schemeClr val="dk1"/>
              </a:solidFill>
              <a:latin typeface="Calibri"/>
              <a:ea typeface="Calibri"/>
              <a:cs typeface="Calibri"/>
              <a:sym typeface="Calibri"/>
            </a:endParaRPr>
          </a:p>
        </p:txBody>
      </p:sp>
      <p:sp>
        <p:nvSpPr>
          <p:cNvPr id="119" name="Google Shape;119;p3"/>
          <p:cNvSpPr/>
          <p:nvPr/>
        </p:nvSpPr>
        <p:spPr>
          <a:xfrm>
            <a:off x="3033634" y="2025748"/>
            <a:ext cx="2916844" cy="1964866"/>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1- Mohamed Fathy.</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2- Mostafa Gamal.</a:t>
            </a:r>
            <a:endParaRPr sz="1800" b="0" i="0" u="none" strike="noStrike" cap="none">
              <a:solidFill>
                <a:schemeClr val="dk1"/>
              </a:solidFill>
              <a:latin typeface="Arial"/>
              <a:ea typeface="Arial"/>
              <a:cs typeface="Arial"/>
              <a:sym typeface="Arial"/>
            </a:endParaRPr>
          </a:p>
          <a:p>
            <a:pPr marL="0" marR="0" lvl="0" indent="0" algn="l" rtl="0">
              <a:lnSpc>
                <a:spcPct val="150000"/>
              </a:lnSpc>
              <a:spcBef>
                <a:spcPts val="800"/>
              </a:spcBef>
              <a:spcAft>
                <a:spcPts val="0"/>
              </a:spcAft>
              <a:buClr>
                <a:schemeClr val="dk1"/>
              </a:buClr>
              <a:buSzPts val="2400"/>
              <a:buFont typeface="Calibri"/>
              <a:buNone/>
            </a:pPr>
            <a:r>
              <a:rPr lang="en-US" sz="2400" b="1" i="0" u="none" strike="noStrike" cap="none">
                <a:solidFill>
                  <a:schemeClr val="dk1"/>
                </a:solidFill>
                <a:latin typeface="Calibri"/>
                <a:ea typeface="Calibri"/>
                <a:cs typeface="Calibri"/>
                <a:sym typeface="Calibri"/>
              </a:rPr>
              <a:t>3- Zenib Ibrahim.</a:t>
            </a: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29"/>
        <p:cNvGrpSpPr/>
        <p:nvPr/>
      </p:nvGrpSpPr>
      <p:grpSpPr>
        <a:xfrm>
          <a:off x="0" y="0"/>
          <a:ext cx="0" cy="0"/>
          <a:chOff x="0" y="0"/>
          <a:chExt cx="0" cy="0"/>
        </a:xfrm>
      </p:grpSpPr>
      <p:pic>
        <p:nvPicPr>
          <p:cNvPr id="2" name="Google Shape;88;p1">
            <a:extLst>
              <a:ext uri="{FF2B5EF4-FFF2-40B4-BE49-F238E27FC236}">
                <a16:creationId xmlns:a16="http://schemas.microsoft.com/office/drawing/2014/main" id="{E4E0E85E-7D48-3F5A-D124-B22CBF5C5A79}"/>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30" name="Google Shape;830;p30"/>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2021</a:t>
            </a:r>
            <a:endParaRPr sz="2400" b="1">
              <a:solidFill>
                <a:srgbClr val="7030A0"/>
              </a:solidFill>
              <a:latin typeface="Arial"/>
              <a:ea typeface="Arial"/>
              <a:cs typeface="Arial"/>
              <a:sym typeface="Arial"/>
            </a:endParaRPr>
          </a:p>
        </p:txBody>
      </p:sp>
      <p:sp>
        <p:nvSpPr>
          <p:cNvPr id="831" name="Google Shape;831;p30">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32" name="Google Shape;832;p30"/>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2021, all services showed a clear gradual improvement with the beginning of the decline in the spread of the COVID-19 virus.</a:t>
            </a:r>
            <a:endParaRPr sz="1800" b="1" i="0" u="none" strike="noStrike" cap="none">
              <a:solidFill>
                <a:schemeClr val="dk1"/>
              </a:solidFill>
              <a:latin typeface="Calibri"/>
              <a:ea typeface="Calibri"/>
              <a:cs typeface="Calibri"/>
              <a:sym typeface="Calibri"/>
            </a:endParaRPr>
          </a:p>
        </p:txBody>
      </p:sp>
      <p:pic>
        <p:nvPicPr>
          <p:cNvPr id="833" name="Google Shape;833;p30"/>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34" name="Google Shape;834;p30"/>
          <p:cNvGrpSpPr/>
          <p:nvPr/>
        </p:nvGrpSpPr>
        <p:grpSpPr>
          <a:xfrm>
            <a:off x="2047724" y="2563586"/>
            <a:ext cx="8586808" cy="2901834"/>
            <a:chOff x="2047724" y="2563586"/>
            <a:chExt cx="8586808" cy="2901834"/>
          </a:xfrm>
        </p:grpSpPr>
        <p:pic>
          <p:nvPicPr>
            <p:cNvPr id="835" name="Google Shape;835;p30"/>
            <p:cNvPicPr preferRelativeResize="0"/>
            <p:nvPr/>
          </p:nvPicPr>
          <p:blipFill rotWithShape="1">
            <a:blip r:embed="rId6">
              <a:alphaModFix/>
            </a:blip>
            <a:srcRect/>
            <a:stretch/>
          </p:blipFill>
          <p:spPr>
            <a:xfrm>
              <a:off x="6483446" y="2563586"/>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36" name="Google Shape;836;p30"/>
            <p:cNvPicPr preferRelativeResize="0"/>
            <p:nvPr/>
          </p:nvPicPr>
          <p:blipFill rotWithShape="1">
            <a:blip r:embed="rId7">
              <a:alphaModFix/>
            </a:blip>
            <a:srcRect/>
            <a:stretch/>
          </p:blipFill>
          <p:spPr>
            <a:xfrm>
              <a:off x="2047724" y="2563586"/>
              <a:ext cx="4332913" cy="2901834"/>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34"/>
                                        </p:tgtEl>
                                        <p:attrNameLst>
                                          <p:attrName>style.visibility</p:attrName>
                                        </p:attrNameLst>
                                      </p:cBhvr>
                                      <p:to>
                                        <p:strVal val="visible"/>
                                      </p:to>
                                    </p:set>
                                    <p:animEffect transition="in" filter="fade">
                                      <p:cBhvr>
                                        <p:cTn id="7" dur="500"/>
                                        <p:tgtEl>
                                          <p:spTgt spid="8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40"/>
        <p:cNvGrpSpPr/>
        <p:nvPr/>
      </p:nvGrpSpPr>
      <p:grpSpPr>
        <a:xfrm>
          <a:off x="0" y="0"/>
          <a:ext cx="0" cy="0"/>
          <a:chOff x="0" y="0"/>
          <a:chExt cx="0" cy="0"/>
        </a:xfrm>
      </p:grpSpPr>
      <p:pic>
        <p:nvPicPr>
          <p:cNvPr id="2" name="Google Shape;88;p1">
            <a:extLst>
              <a:ext uri="{FF2B5EF4-FFF2-40B4-BE49-F238E27FC236}">
                <a16:creationId xmlns:a16="http://schemas.microsoft.com/office/drawing/2014/main" id="{1C334139-60B6-8631-0799-9CA9771F24C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41" name="Google Shape;841;p31"/>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2022</a:t>
            </a:r>
            <a:endParaRPr sz="2400" b="1">
              <a:solidFill>
                <a:srgbClr val="7030A0"/>
              </a:solidFill>
              <a:latin typeface="Arial"/>
              <a:ea typeface="Arial"/>
              <a:cs typeface="Arial"/>
              <a:sym typeface="Arial"/>
            </a:endParaRPr>
          </a:p>
        </p:txBody>
      </p:sp>
      <p:sp>
        <p:nvSpPr>
          <p:cNvPr id="842" name="Google Shape;842;p31">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43" name="Google Shape;843;p31"/>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2022, all services showed a clear gradual improvement from 2021 with the beginning of the decline in the spread of the COVID-19 virus.  </a:t>
            </a:r>
            <a:endParaRPr sz="1800" b="1" i="0" u="none" strike="noStrike" cap="none">
              <a:solidFill>
                <a:schemeClr val="dk1"/>
              </a:solidFill>
              <a:latin typeface="Calibri"/>
              <a:ea typeface="Calibri"/>
              <a:cs typeface="Calibri"/>
              <a:sym typeface="Calibri"/>
            </a:endParaRPr>
          </a:p>
        </p:txBody>
      </p:sp>
      <p:pic>
        <p:nvPicPr>
          <p:cNvPr id="844" name="Google Shape;844;p31"/>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45" name="Google Shape;845;p31"/>
          <p:cNvGrpSpPr/>
          <p:nvPr/>
        </p:nvGrpSpPr>
        <p:grpSpPr>
          <a:xfrm>
            <a:off x="2156374" y="2753732"/>
            <a:ext cx="8435098" cy="2901835"/>
            <a:chOff x="2156374" y="2753732"/>
            <a:chExt cx="8435098" cy="2901835"/>
          </a:xfrm>
        </p:grpSpPr>
        <p:pic>
          <p:nvPicPr>
            <p:cNvPr id="846" name="Google Shape;846;p31"/>
            <p:cNvPicPr preferRelativeResize="0"/>
            <p:nvPr/>
          </p:nvPicPr>
          <p:blipFill rotWithShape="1">
            <a:blip r:embed="rId6">
              <a:alphaModFix/>
            </a:blip>
            <a:srcRect/>
            <a:stretch/>
          </p:blipFill>
          <p:spPr>
            <a:xfrm>
              <a:off x="2156374" y="2753732"/>
              <a:ext cx="4151086" cy="2901834"/>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47" name="Google Shape;847;p31"/>
            <p:cNvPicPr preferRelativeResize="0"/>
            <p:nvPr/>
          </p:nvPicPr>
          <p:blipFill rotWithShape="1">
            <a:blip r:embed="rId7">
              <a:alphaModFix/>
            </a:blip>
            <a:srcRect l="1891" t="7515"/>
            <a:stretch/>
          </p:blipFill>
          <p:spPr>
            <a:xfrm>
              <a:off x="6518920" y="2753732"/>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45"/>
                                        </p:tgtEl>
                                        <p:attrNameLst>
                                          <p:attrName>style.visibility</p:attrName>
                                        </p:attrNameLst>
                                      </p:cBhvr>
                                      <p:to>
                                        <p:strVal val="visible"/>
                                      </p:to>
                                    </p:set>
                                    <p:animEffect transition="in" filter="fade">
                                      <p:cBhvr>
                                        <p:cTn id="7" dur="500"/>
                                        <p:tgtEl>
                                          <p:spTgt spid="8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51"/>
        <p:cNvGrpSpPr/>
        <p:nvPr/>
      </p:nvGrpSpPr>
      <p:grpSpPr>
        <a:xfrm>
          <a:off x="0" y="0"/>
          <a:ext cx="0" cy="0"/>
          <a:chOff x="0" y="0"/>
          <a:chExt cx="0" cy="0"/>
        </a:xfrm>
      </p:grpSpPr>
      <p:pic>
        <p:nvPicPr>
          <p:cNvPr id="2" name="Google Shape;88;p1">
            <a:extLst>
              <a:ext uri="{FF2B5EF4-FFF2-40B4-BE49-F238E27FC236}">
                <a16:creationId xmlns:a16="http://schemas.microsoft.com/office/drawing/2014/main" id="{14E434E4-5586-5E90-C811-43B63DC4939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52" name="Google Shape;852;p32"/>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2023</a:t>
            </a:r>
            <a:endParaRPr sz="2400" b="1">
              <a:solidFill>
                <a:srgbClr val="7030A0"/>
              </a:solidFill>
              <a:latin typeface="Arial"/>
              <a:ea typeface="Arial"/>
              <a:cs typeface="Arial"/>
              <a:sym typeface="Arial"/>
            </a:endParaRPr>
          </a:p>
        </p:txBody>
      </p:sp>
      <p:sp>
        <p:nvSpPr>
          <p:cNvPr id="853" name="Google Shape;853;p32">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54" name="Google Shape;854;p32"/>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a:solidFill>
                  <a:schemeClr val="dk1"/>
                </a:solidFill>
                <a:latin typeface="Arial"/>
                <a:ea typeface="Arial"/>
                <a:cs typeface="Arial"/>
                <a:sym typeface="Arial"/>
              </a:rPr>
              <a:t>In 2023, all services showed a clear gradual improvement with the beginning of the decline in the spread of the COVID-19 virus. And ARR &amp; B&amp;T are achieving positive improvement after three years of loss.</a:t>
            </a:r>
            <a:endParaRPr sz="1800" b="1" i="0" u="none" strike="noStrike" cap="none">
              <a:solidFill>
                <a:schemeClr val="dk1"/>
              </a:solidFill>
              <a:latin typeface="Calibri"/>
              <a:ea typeface="Calibri"/>
              <a:cs typeface="Calibri"/>
              <a:sym typeface="Calibri"/>
            </a:endParaRPr>
          </a:p>
        </p:txBody>
      </p:sp>
      <p:pic>
        <p:nvPicPr>
          <p:cNvPr id="855" name="Google Shape;855;p32"/>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56" name="Google Shape;856;p32"/>
          <p:cNvGrpSpPr/>
          <p:nvPr/>
        </p:nvGrpSpPr>
        <p:grpSpPr>
          <a:xfrm>
            <a:off x="2367834" y="2813164"/>
            <a:ext cx="8145105" cy="2901835"/>
            <a:chOff x="2367834" y="2813164"/>
            <a:chExt cx="8145105" cy="2901835"/>
          </a:xfrm>
        </p:grpSpPr>
        <p:pic>
          <p:nvPicPr>
            <p:cNvPr id="857" name="Google Shape;857;p32"/>
            <p:cNvPicPr preferRelativeResize="0"/>
            <p:nvPr/>
          </p:nvPicPr>
          <p:blipFill rotWithShape="1">
            <a:blip r:embed="rId6">
              <a:alphaModFix/>
            </a:blip>
            <a:srcRect l="1891" t="7515"/>
            <a:stretch/>
          </p:blipFill>
          <p:spPr>
            <a:xfrm>
              <a:off x="2367834" y="2813164"/>
              <a:ext cx="4072552"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58" name="Google Shape;858;p32"/>
            <p:cNvPicPr preferRelativeResize="0"/>
            <p:nvPr/>
          </p:nvPicPr>
          <p:blipFill rotWithShape="1">
            <a:blip r:embed="rId7">
              <a:alphaModFix/>
            </a:blip>
            <a:srcRect/>
            <a:stretch/>
          </p:blipFill>
          <p:spPr>
            <a:xfrm>
              <a:off x="6580414"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56"/>
                                        </p:tgtEl>
                                        <p:attrNameLst>
                                          <p:attrName>style.visibility</p:attrName>
                                        </p:attrNameLst>
                                      </p:cBhvr>
                                      <p:to>
                                        <p:strVal val="visible"/>
                                      </p:to>
                                    </p:set>
                                    <p:animEffect transition="in" filter="fade">
                                      <p:cBhvr>
                                        <p:cTn id="7" dur="500"/>
                                        <p:tgtEl>
                                          <p:spTgt spid="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62"/>
        <p:cNvGrpSpPr/>
        <p:nvPr/>
      </p:nvGrpSpPr>
      <p:grpSpPr>
        <a:xfrm>
          <a:off x="0" y="0"/>
          <a:ext cx="0" cy="0"/>
          <a:chOff x="0" y="0"/>
          <a:chExt cx="0" cy="0"/>
        </a:xfrm>
      </p:grpSpPr>
      <p:pic>
        <p:nvPicPr>
          <p:cNvPr id="2" name="Google Shape;88;p1">
            <a:extLst>
              <a:ext uri="{FF2B5EF4-FFF2-40B4-BE49-F238E27FC236}">
                <a16:creationId xmlns:a16="http://schemas.microsoft.com/office/drawing/2014/main" id="{C6A728A0-DA3F-EEA3-1F17-04C3254F43A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a:solidFill>
                  <a:srgbClr val="7030A0"/>
                </a:solidFill>
                <a:latin typeface="Arial"/>
                <a:ea typeface="Arial"/>
                <a:cs typeface="Arial"/>
                <a:sym typeface="Arial"/>
              </a:rPr>
              <a:t>Key Insights from the MTA for year 2024</a:t>
            </a:r>
            <a:endParaRPr sz="2400" b="1">
              <a:solidFill>
                <a:srgbClr val="7030A0"/>
              </a:solidFill>
              <a:latin typeface="Arial"/>
              <a:ea typeface="Arial"/>
              <a:cs typeface="Arial"/>
              <a:sym typeface="Arial"/>
            </a:endParaRPr>
          </a:p>
        </p:txBody>
      </p:sp>
      <p:sp>
        <p:nvSpPr>
          <p:cNvPr id="864" name="Google Shape;864;p33">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1800" dirty="0">
                <a:solidFill>
                  <a:schemeClr val="dk1"/>
                </a:solidFill>
                <a:latin typeface="Arial"/>
                <a:ea typeface="Arial"/>
                <a:cs typeface="Arial"/>
                <a:sym typeface="Arial"/>
              </a:rPr>
              <a:t>In 2024, all services showed a slight positive improvement. But Buses &amp; B&amp;T slightly decreased in improvement</a:t>
            </a:r>
            <a:endParaRPr sz="1800" b="1" i="0" u="none" strike="noStrike" cap="none" dirty="0">
              <a:solidFill>
                <a:schemeClr val="dk1"/>
              </a:solidFill>
              <a:latin typeface="Calibri"/>
              <a:ea typeface="Calibri"/>
              <a:cs typeface="Calibri"/>
              <a:sym typeface="Calibri"/>
            </a:endParaRPr>
          </a:p>
        </p:txBody>
      </p:sp>
      <p:pic>
        <p:nvPicPr>
          <p:cNvPr id="866" name="Google Shape;866;p33"/>
          <p:cNvPicPr preferRelativeResize="0"/>
          <p:nvPr/>
        </p:nvPicPr>
        <p:blipFill rotWithShape="1">
          <a:blip r:embed="rId5">
            <a:alphaModFix/>
          </a:blip>
          <a:srcRect/>
          <a:stretch/>
        </p:blipFill>
        <p:spPr>
          <a:xfrm>
            <a:off x="250372" y="5714999"/>
            <a:ext cx="1215571" cy="1088193"/>
          </a:xfrm>
          <a:prstGeom prst="rect">
            <a:avLst/>
          </a:prstGeom>
          <a:noFill/>
          <a:ln>
            <a:noFill/>
          </a:ln>
        </p:spPr>
      </p:pic>
      <p:grpSp>
        <p:nvGrpSpPr>
          <p:cNvPr id="867" name="Google Shape;867;p33"/>
          <p:cNvGrpSpPr/>
          <p:nvPr/>
        </p:nvGrpSpPr>
        <p:grpSpPr>
          <a:xfrm>
            <a:off x="2163475" y="2813164"/>
            <a:ext cx="8055515" cy="2901835"/>
            <a:chOff x="2163475" y="2813164"/>
            <a:chExt cx="8055515" cy="2901835"/>
          </a:xfrm>
        </p:grpSpPr>
        <p:pic>
          <p:nvPicPr>
            <p:cNvPr id="868" name="Google Shape;868;p33"/>
            <p:cNvPicPr preferRelativeResize="0"/>
            <p:nvPr/>
          </p:nvPicPr>
          <p:blipFill rotWithShape="1">
            <a:blip r:embed="rId6">
              <a:alphaModFix/>
            </a:blip>
            <a:srcRect/>
            <a:stretch/>
          </p:blipFill>
          <p:spPr>
            <a:xfrm>
              <a:off x="2163475" y="2813164"/>
              <a:ext cx="3932525" cy="2901835"/>
            </a:xfrm>
            <a:prstGeom prst="roundRect">
              <a:avLst>
                <a:gd name="adj" fmla="val 16667"/>
              </a:avLst>
            </a:prstGeom>
            <a:noFill/>
            <a:ln>
              <a:noFill/>
            </a:ln>
            <a:effectLst>
              <a:outerShdw blurRad="50800" dist="38100" dir="2700000" algn="tl" rotWithShape="0">
                <a:srgbClr val="000000">
                  <a:alpha val="40000"/>
                </a:srgbClr>
              </a:outerShdw>
            </a:effectLst>
          </p:spPr>
        </p:pic>
        <p:pic>
          <p:nvPicPr>
            <p:cNvPr id="869" name="Google Shape;869;p33"/>
            <p:cNvPicPr preferRelativeResize="0"/>
            <p:nvPr/>
          </p:nvPicPr>
          <p:blipFill rotWithShape="1">
            <a:blip r:embed="rId7">
              <a:alphaModFix/>
            </a:blip>
            <a:srcRect/>
            <a:stretch/>
          </p:blipFill>
          <p:spPr>
            <a:xfrm>
              <a:off x="6286465" y="2813164"/>
              <a:ext cx="3932525" cy="2842402"/>
            </a:xfrm>
            <a:prstGeom prst="roundRect">
              <a:avLst>
                <a:gd name="adj" fmla="val 16667"/>
              </a:avLst>
            </a:prstGeom>
            <a:noFill/>
            <a:ln>
              <a:noFill/>
            </a:ln>
            <a:effectLst>
              <a:outerShdw blurRad="50800" dist="38100" dir="2700000" algn="tl" rotWithShape="0">
                <a:srgbClr val="000000">
                  <a:alpha val="40000"/>
                </a:srgbClr>
              </a:outerShdw>
            </a:effectLst>
          </p:spPr>
        </p:pic>
      </p:gr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67"/>
                                        </p:tgtEl>
                                        <p:attrNameLst>
                                          <p:attrName>style.visibility</p:attrName>
                                        </p:attrNameLst>
                                      </p:cBhvr>
                                      <p:to>
                                        <p:strVal val="visible"/>
                                      </p:to>
                                    </p:set>
                                    <p:animEffect transition="in" filter="fade">
                                      <p:cBhvr>
                                        <p:cTn id="7" dur="500"/>
                                        <p:tgtEl>
                                          <p:spTgt spid="8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B58795F9-3CE0-A5C8-DD53-B5A40BB450F2}"/>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1DC0CA5B-A9DE-EBD4-5825-C1D6751EEDC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2ECF9B6B-6C77-295C-805F-E844E8000B4F}"/>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13AA7A66-494F-E710-C539-DAAB56397DFC}"/>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B59C1178-A92F-486D-EB13-12745CCA5A3C}"/>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Why MTA showed a slight positive improvement and  Buses &amp; B&amp;T show slightly decreased in improvement in 2024 ?</a:t>
            </a:r>
          </a:p>
          <a:p>
            <a:endParaRPr lang="en-US" sz="1800" b="1" dirty="0">
              <a:solidFill>
                <a:srgbClr val="7030A0"/>
              </a:solidFill>
            </a:endParaRPr>
          </a:p>
          <a:p>
            <a:r>
              <a:rPr lang="en-US" sz="1800" b="1" dirty="0">
                <a:solidFill>
                  <a:srgbClr val="7030A0"/>
                </a:solidFill>
              </a:rPr>
              <a:t>Frist problem:- </a:t>
            </a:r>
            <a:r>
              <a:rPr lang="en-US" sz="1800" dirty="0"/>
              <a:t>In August 2024, the MTA raised subway and bus fares from $2.75 to $2.90 — the first increase since 2015. Bridge and tunnel tolls also increased by up to 10%, which may influence riders' decisions to use public transportation. </a:t>
            </a:r>
            <a:r>
              <a:rPr lang="en-US" sz="1800" dirty="0">
                <a:hlinkClick r:id="rId5"/>
              </a:rPr>
              <a:t>Link</a:t>
            </a:r>
            <a:endParaRPr lang="en-US" sz="1800" dirty="0"/>
          </a:p>
          <a:p>
            <a:endParaRPr lang="en-US" sz="1800" dirty="0"/>
          </a:p>
          <a:p>
            <a:r>
              <a:rPr lang="en-US" sz="1800" dirty="0"/>
              <a:t>✅ </a:t>
            </a:r>
            <a:r>
              <a:rPr lang="en-US" sz="1800" b="1" dirty="0">
                <a:solidFill>
                  <a:srgbClr val="7030A0"/>
                </a:solidFill>
              </a:rPr>
              <a:t>Possible Solutions:</a:t>
            </a:r>
          </a:p>
          <a:p>
            <a:r>
              <a:rPr lang="en-US" sz="1800" b="1" dirty="0"/>
              <a:t>Introduce discounted fare programs</a:t>
            </a:r>
            <a:r>
              <a:rPr lang="en-US" sz="1800" dirty="0"/>
              <a:t> for low-income riders (e.g., expand Fair Fares NYC).</a:t>
            </a:r>
          </a:p>
          <a:p>
            <a:r>
              <a:rPr lang="en-US" sz="1800" b="1" dirty="0"/>
              <a:t>Cap daily/weekly fares</a:t>
            </a:r>
            <a:r>
              <a:rPr lang="en-US" sz="1800" dirty="0"/>
              <a:t> to make frequent travel more affordable (similar to London’s Oyster system).</a:t>
            </a:r>
          </a:p>
          <a:p>
            <a:r>
              <a:rPr lang="en-US" sz="1800" b="1" dirty="0"/>
              <a:t>Offer loyalty incentives</a:t>
            </a:r>
            <a:r>
              <a:rPr lang="en-US" sz="1800" dirty="0"/>
              <a:t> like free rides after X number of trips in a week.</a:t>
            </a:r>
          </a:p>
          <a:p>
            <a:r>
              <a:rPr lang="en-US" sz="1800" b="1" dirty="0"/>
              <a:t>Use fare increases specifically for visible improvements</a:t>
            </a:r>
            <a:r>
              <a:rPr lang="en-US" sz="1800" dirty="0"/>
              <a:t> (e.g., announce what part of service is being funded to gain public support).</a:t>
            </a:r>
          </a:p>
          <a:p>
            <a:endParaRPr lang="en-US" sz="1800" dirty="0"/>
          </a:p>
          <a:p>
            <a:endParaRPr lang="en-US" sz="1800" dirty="0"/>
          </a:p>
          <a:p>
            <a:endParaRPr lang="en-US" sz="1800" dirty="0"/>
          </a:p>
          <a:p>
            <a:r>
              <a:rPr lang="en-US" altLang="en-US" sz="1800" dirty="0">
                <a:solidFill>
                  <a:schemeClr val="tx1"/>
                </a:solidFill>
                <a:latin typeface="Arial Unicode MS" panose="020B0604020202020204" pitchFamily="34" charset="-128"/>
              </a:rPr>
              <a:t>.</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endParaRPr lang="en-US" sz="1800" dirty="0"/>
          </a:p>
        </p:txBody>
      </p:sp>
      <p:pic>
        <p:nvPicPr>
          <p:cNvPr id="866" name="Google Shape;866;p33">
            <a:extLst>
              <a:ext uri="{FF2B5EF4-FFF2-40B4-BE49-F238E27FC236}">
                <a16:creationId xmlns:a16="http://schemas.microsoft.com/office/drawing/2014/main" id="{A773EA52-3CB5-2E53-CECF-24201BE1D152}"/>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extLst>
      <p:ext uri="{BB962C8B-B14F-4D97-AF65-F5344CB8AC3E}">
        <p14:creationId xmlns:p14="http://schemas.microsoft.com/office/powerpoint/2010/main" val="72007852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94311CC2-C376-6FF8-67CA-A82700A08C72}"/>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889C426C-7BAC-1667-7980-4CA926DE7CC0}"/>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124320FA-6544-E49F-75D9-6528E00ED578}"/>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44F22C67-7750-290B-A9D8-1E97218C1C54}"/>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12D3F927-8451-42E4-65D5-805FFA9A8401}"/>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Second problem:-</a:t>
            </a:r>
            <a:r>
              <a:rPr lang="en-US" sz="1800" dirty="0"/>
              <a:t>In April 2024, downtown shuttle bus service was suspended due to ridership dropping to less than half of pre-pandemic levels, reflecting a shift in commuting patterns. </a:t>
            </a:r>
            <a:r>
              <a:rPr lang="en-US" sz="1800" dirty="0">
                <a:hlinkClick r:id="rId5"/>
              </a:rPr>
              <a:t>Link</a:t>
            </a:r>
            <a:endParaRPr lang="en-US" sz="1800" dirty="0"/>
          </a:p>
          <a:p>
            <a:endParaRPr lang="en-US" sz="1800" dirty="0"/>
          </a:p>
          <a:p>
            <a:r>
              <a:rPr lang="en-US" sz="1800" dirty="0"/>
              <a:t>✅ </a:t>
            </a:r>
            <a:r>
              <a:rPr lang="en-US" sz="1800" b="1" dirty="0">
                <a:solidFill>
                  <a:srgbClr val="7030A0"/>
                </a:solidFill>
              </a:rPr>
              <a:t>Possible Solutions:</a:t>
            </a:r>
            <a:endParaRPr lang="en-US" sz="1800" dirty="0"/>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Replace underused routes with micro transit or on-demand shuttles</a:t>
            </a:r>
            <a:r>
              <a:rPr kumimoji="0" lang="en-US" altLang="en-US" sz="1800" b="0" i="0" u="none" strike="noStrike" cap="none" normalizeH="0" baseline="0" dirty="0">
                <a:ln>
                  <a:noFill/>
                </a:ln>
                <a:solidFill>
                  <a:schemeClr val="tx1"/>
                </a:solidFill>
                <a:effectLst/>
                <a:latin typeface="Arial" panose="020B0604020202020204" pitchFamily="34" charset="0"/>
              </a:rPr>
              <a:t> using smaller vehicles.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Pilot commuter vans or partnerships with ride-hailing services</a:t>
            </a:r>
            <a:r>
              <a:rPr kumimoji="0" lang="en-US" altLang="en-US" sz="1800" b="0" i="0" u="none" strike="noStrike" cap="none" normalizeH="0" baseline="0" dirty="0">
                <a:ln>
                  <a:noFill/>
                </a:ln>
                <a:solidFill>
                  <a:schemeClr val="tx1"/>
                </a:solidFill>
                <a:effectLst/>
                <a:latin typeface="Arial" panose="020B0604020202020204" pitchFamily="34" charset="0"/>
              </a:rPr>
              <a:t> during off-peak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Run community outreach programs</a:t>
            </a:r>
            <a:r>
              <a:rPr kumimoji="0" lang="en-US" altLang="en-US" sz="1800" b="0" i="0" u="none" strike="noStrike" cap="none" normalizeH="0" baseline="0" dirty="0">
                <a:ln>
                  <a:noFill/>
                </a:ln>
                <a:solidFill>
                  <a:schemeClr val="tx1"/>
                </a:solidFill>
                <a:effectLst/>
                <a:latin typeface="Arial" panose="020B0604020202020204" pitchFamily="34" charset="0"/>
              </a:rPr>
              <a:t> to understand why ridership dropped and how to regain it.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Real-time route optimization</a:t>
            </a:r>
            <a:r>
              <a:rPr kumimoji="0" lang="en-US" altLang="en-US" sz="1800" b="0" i="0" u="none" strike="noStrike" cap="none" normalizeH="0" baseline="0" dirty="0">
                <a:ln>
                  <a:noFill/>
                </a:ln>
                <a:solidFill>
                  <a:schemeClr val="tx1"/>
                </a:solidFill>
                <a:effectLst/>
                <a:latin typeface="Arial" panose="020B0604020202020204" pitchFamily="34" charset="0"/>
              </a:rPr>
              <a:t> using rider app check-ins and AI to adjust service dynamically</a:t>
            </a:r>
            <a:endParaRPr lang="en-US" sz="1800" dirty="0"/>
          </a:p>
          <a:p>
            <a:endParaRPr lang="en-US" sz="1800" dirty="0"/>
          </a:p>
          <a:p>
            <a:endParaRPr lang="en-US" sz="1800" dirty="0"/>
          </a:p>
        </p:txBody>
      </p:sp>
      <p:pic>
        <p:nvPicPr>
          <p:cNvPr id="866" name="Google Shape;866;p33">
            <a:extLst>
              <a:ext uri="{FF2B5EF4-FFF2-40B4-BE49-F238E27FC236}">
                <a16:creationId xmlns:a16="http://schemas.microsoft.com/office/drawing/2014/main" id="{AFE61CC4-477F-EB09-2B27-E5AC35399371}"/>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8" name="TextBox 7">
            <a:extLst>
              <a:ext uri="{FF2B5EF4-FFF2-40B4-BE49-F238E27FC236}">
                <a16:creationId xmlns:a16="http://schemas.microsoft.com/office/drawing/2014/main" id="{EE350DB0-02A3-96E4-A550-2CF028EAB678}"/>
              </a:ext>
            </a:extLst>
          </p:cNvPr>
          <p:cNvSpPr txBox="1"/>
          <p:nvPr/>
        </p:nvSpPr>
        <p:spPr>
          <a:xfrm>
            <a:off x="3046686" y="3913615"/>
            <a:ext cx="6093372" cy="307777"/>
          </a:xfrm>
          <a:prstGeom prst="rect">
            <a:avLst/>
          </a:prstGeom>
          <a:noFill/>
        </p:spPr>
        <p:txBody>
          <a:bodyPr wrap="square">
            <a:spAutoFit/>
          </a:bodyPr>
          <a:lstStyle/>
          <a:p>
            <a:r>
              <a:rPr lang="en-US" sz="1400" b="1" dirty="0">
                <a:solidFill>
                  <a:srgbClr val="7030A0"/>
                </a:solidFill>
                <a:latin typeface="Arial"/>
                <a:ea typeface="Arial"/>
                <a:cs typeface="Arial"/>
                <a:sym typeface="Arial"/>
              </a:rPr>
              <a:t>&amp; future idea</a:t>
            </a:r>
            <a:endParaRPr lang="en-US" dirty="0"/>
          </a:p>
        </p:txBody>
      </p:sp>
    </p:spTree>
    <p:extLst>
      <p:ext uri="{BB962C8B-B14F-4D97-AF65-F5344CB8AC3E}">
        <p14:creationId xmlns:p14="http://schemas.microsoft.com/office/powerpoint/2010/main" val="304517661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5360934F-3811-6C41-B0BD-A0A2A7AF0B17}"/>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C9269E42-AD8E-7A60-83D2-01C9E641D9A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E73CDB9E-924E-81DD-ACF3-774DCBF5CC82}"/>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DBCC6901-D977-5B63-DE1D-E4A8D79490AD}"/>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EE991B42-6732-C870-F9FF-373B0C08F641}"/>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Third problem:-</a:t>
            </a:r>
            <a:r>
              <a:rPr lang="en-US" altLang="en-US" sz="1800" dirty="0">
                <a:solidFill>
                  <a:schemeClr val="tx1"/>
                </a:solidFill>
                <a:latin typeface="Arial Unicode MS" panose="020B0604020202020204" pitchFamily="34" charset="-128"/>
              </a:rPr>
              <a:t>The beginning of 2024 saw a 47% increase in the number of passengers traveling on the main subway line compared to the previous year, resulting in the deployment of 750 National Guard personnel to enhance security. </a:t>
            </a:r>
            <a:r>
              <a:rPr lang="en-US" altLang="en-US" sz="1800" dirty="0">
                <a:solidFill>
                  <a:schemeClr val="tx1"/>
                </a:solidFill>
                <a:latin typeface="Arial Unicode MS" panose="020B0604020202020204" pitchFamily="34" charset="-128"/>
                <a:hlinkClick r:id="rId5"/>
              </a:rPr>
              <a:t>Link</a:t>
            </a:r>
            <a:endParaRPr lang="en-US" altLang="en-US" sz="1800" dirty="0">
              <a:solidFill>
                <a:schemeClr val="tx1"/>
              </a:solidFill>
              <a:latin typeface="Arial Unicode MS" panose="020B0604020202020204" pitchFamily="34" charset="-128"/>
            </a:endParaRPr>
          </a:p>
          <a:p>
            <a:endParaRPr lang="en-US" altLang="en-US" sz="1800" dirty="0">
              <a:solidFill>
                <a:schemeClr val="tx1"/>
              </a:solidFill>
              <a:latin typeface="Arial Unicode MS" panose="020B0604020202020204" pitchFamily="34" charset="-128"/>
            </a:endParaRPr>
          </a:p>
          <a:p>
            <a:r>
              <a:rPr lang="en-US" sz="1800" dirty="0"/>
              <a:t>✅ </a:t>
            </a:r>
            <a:r>
              <a:rPr lang="en-US" sz="1800" b="1" dirty="0">
                <a:solidFill>
                  <a:srgbClr val="7030A0"/>
                </a:solidFill>
              </a:rPr>
              <a:t>Possible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Expand off-peak and express service</a:t>
            </a:r>
            <a:r>
              <a:rPr kumimoji="0" lang="en-US" altLang="en-US" sz="1800" b="0" i="0" u="none" strike="noStrike" cap="none" normalizeH="0" baseline="0" dirty="0">
                <a:ln>
                  <a:noFill/>
                </a:ln>
                <a:solidFill>
                  <a:schemeClr val="tx1"/>
                </a:solidFill>
                <a:effectLst/>
                <a:latin typeface="Arial" panose="020B0604020202020204" pitchFamily="34" charset="0"/>
              </a:rPr>
              <a:t> to spread demand throughout the day.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Increase station staff and visible presence of MTA police</a:t>
            </a:r>
            <a:r>
              <a:rPr kumimoji="0" lang="en-US" altLang="en-US" sz="1800" b="0" i="0" u="none" strike="noStrike" cap="none" normalizeH="0" baseline="0" dirty="0">
                <a:ln>
                  <a:noFill/>
                </a:ln>
                <a:solidFill>
                  <a:schemeClr val="tx1"/>
                </a:solidFill>
                <a:effectLst/>
                <a:latin typeface="Arial" panose="020B0604020202020204" pitchFamily="34" charset="0"/>
              </a:rPr>
              <a:t>, not just National Guard.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Install more cameras, panic buttons, and lighting</a:t>
            </a:r>
            <a:r>
              <a:rPr kumimoji="0" lang="en-US" altLang="en-US" sz="1800" b="0" i="0" u="none" strike="noStrike" cap="none" normalizeH="0" baseline="0" dirty="0">
                <a:ln>
                  <a:noFill/>
                </a:ln>
                <a:solidFill>
                  <a:schemeClr val="tx1"/>
                </a:solidFill>
                <a:effectLst/>
                <a:latin typeface="Arial" panose="020B0604020202020204" pitchFamily="34" charset="0"/>
              </a:rPr>
              <a:t> in trains and platforms.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rider education campaigns</a:t>
            </a:r>
            <a:r>
              <a:rPr kumimoji="0" lang="en-US" altLang="en-US" sz="1800" b="0" i="0" u="none" strike="noStrike" cap="none" normalizeH="0" baseline="0" dirty="0">
                <a:ln>
                  <a:noFill/>
                </a:ln>
                <a:solidFill>
                  <a:schemeClr val="tx1"/>
                </a:solidFill>
                <a:effectLst/>
                <a:latin typeface="Arial" panose="020B0604020202020204" pitchFamily="34" charset="0"/>
              </a:rPr>
              <a:t> on safety, crowding, and off-peak benefits.</a:t>
            </a:r>
          </a:p>
          <a:p>
            <a:endParaRPr lang="en-US" altLang="en-US" sz="1800" dirty="0">
              <a:solidFill>
                <a:schemeClr val="tx1"/>
              </a:solidFill>
              <a:latin typeface="Arial Unicode MS" panose="020B0604020202020204" pitchFamily="34" charset="-128"/>
            </a:endParaRPr>
          </a:p>
          <a:p>
            <a:endParaRPr lang="en-US" sz="1800" dirty="0"/>
          </a:p>
          <a:p>
            <a:endParaRPr lang="en-US" sz="1800" dirty="0"/>
          </a:p>
          <a:p>
            <a:r>
              <a:rPr lang="en-US" altLang="en-US" sz="1800" dirty="0">
                <a:solidFill>
                  <a:schemeClr val="tx1"/>
                </a:solidFill>
                <a:latin typeface="Arial Unicode MS" panose="020B0604020202020204" pitchFamily="34" charset="-128"/>
              </a:rPr>
              <a:t>.</a:t>
            </a:r>
            <a:r>
              <a:rPr lang="en-US" altLang="en-US" sz="2400" dirty="0">
                <a:solidFill>
                  <a:schemeClr val="tx1"/>
                </a:solidFill>
              </a:rPr>
              <a:t> </a:t>
            </a:r>
            <a:endParaRPr lang="en-US" altLang="en-US" sz="4000" dirty="0">
              <a:solidFill>
                <a:schemeClr val="tx1"/>
              </a:solidFill>
              <a:latin typeface="Arial" panose="020B0604020202020204" pitchFamily="34" charset="0"/>
            </a:endParaRPr>
          </a:p>
          <a:p>
            <a:endParaRPr lang="en-US" sz="1800" dirty="0"/>
          </a:p>
        </p:txBody>
      </p:sp>
      <p:pic>
        <p:nvPicPr>
          <p:cNvPr id="866" name="Google Shape;866;p33">
            <a:extLst>
              <a:ext uri="{FF2B5EF4-FFF2-40B4-BE49-F238E27FC236}">
                <a16:creationId xmlns:a16="http://schemas.microsoft.com/office/drawing/2014/main" id="{22F769E7-10C6-0741-504D-5D821CDF975D}"/>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extLst>
      <p:ext uri="{BB962C8B-B14F-4D97-AF65-F5344CB8AC3E}">
        <p14:creationId xmlns:p14="http://schemas.microsoft.com/office/powerpoint/2010/main" val="366053727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62">
          <a:extLst>
            <a:ext uri="{FF2B5EF4-FFF2-40B4-BE49-F238E27FC236}">
              <a16:creationId xmlns:a16="http://schemas.microsoft.com/office/drawing/2014/main" id="{B8E88409-6F72-3506-B119-EBFB5F32138B}"/>
            </a:ext>
          </a:extLst>
        </p:cNvPr>
        <p:cNvGrpSpPr/>
        <p:nvPr/>
      </p:nvGrpSpPr>
      <p:grpSpPr>
        <a:xfrm>
          <a:off x="0" y="0"/>
          <a:ext cx="0" cy="0"/>
          <a:chOff x="0" y="0"/>
          <a:chExt cx="0" cy="0"/>
        </a:xfrm>
      </p:grpSpPr>
      <p:pic>
        <p:nvPicPr>
          <p:cNvPr id="2" name="Google Shape;88;p1">
            <a:extLst>
              <a:ext uri="{FF2B5EF4-FFF2-40B4-BE49-F238E27FC236}">
                <a16:creationId xmlns:a16="http://schemas.microsoft.com/office/drawing/2014/main" id="{2E504C9F-8272-0810-3A17-C139FDC6A2E5}"/>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63" name="Google Shape;863;p33">
            <a:extLst>
              <a:ext uri="{FF2B5EF4-FFF2-40B4-BE49-F238E27FC236}">
                <a16:creationId xmlns:a16="http://schemas.microsoft.com/office/drawing/2014/main" id="{8FF56C80-18B9-140B-C537-45813B812493}"/>
              </a:ext>
            </a:extLst>
          </p:cNvPr>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spcBef>
                <a:spcPts val="0"/>
              </a:spcBef>
              <a:spcAft>
                <a:spcPts val="0"/>
              </a:spcAft>
              <a:buNone/>
            </a:pPr>
            <a:r>
              <a:rPr lang="en-US" sz="2400" b="1" dirty="0">
                <a:solidFill>
                  <a:srgbClr val="7030A0"/>
                </a:solidFill>
                <a:latin typeface="Arial"/>
                <a:ea typeface="Arial"/>
                <a:cs typeface="Arial"/>
                <a:sym typeface="Arial"/>
              </a:rPr>
              <a:t>Key Insights from the MTA for year 2024 &amp; future idea</a:t>
            </a:r>
            <a:endParaRPr sz="2400" b="1" dirty="0">
              <a:solidFill>
                <a:srgbClr val="7030A0"/>
              </a:solidFill>
              <a:latin typeface="Arial"/>
              <a:ea typeface="Arial"/>
              <a:cs typeface="Arial"/>
              <a:sym typeface="Arial"/>
            </a:endParaRPr>
          </a:p>
        </p:txBody>
      </p:sp>
      <p:sp>
        <p:nvSpPr>
          <p:cNvPr id="864" name="Google Shape;864;p33">
            <a:hlinkClick r:id="rId4" action="ppaction://hlinksldjump"/>
            <a:extLst>
              <a:ext uri="{FF2B5EF4-FFF2-40B4-BE49-F238E27FC236}">
                <a16:creationId xmlns:a16="http://schemas.microsoft.com/office/drawing/2014/main" id="{63CBC7F9-DDF4-FC14-04D5-7C05237A4735}"/>
              </a:ext>
            </a:extLst>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65" name="Google Shape;865;p33">
            <a:extLst>
              <a:ext uri="{FF2B5EF4-FFF2-40B4-BE49-F238E27FC236}">
                <a16:creationId xmlns:a16="http://schemas.microsoft.com/office/drawing/2014/main" id="{85D547A9-4083-6FE5-E7B0-76B5472EF38E}"/>
              </a:ext>
            </a:extLst>
          </p:cNvPr>
          <p:cNvSpPr/>
          <p:nvPr/>
        </p:nvSpPr>
        <p:spPr>
          <a:xfrm>
            <a:off x="1944914" y="1222861"/>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r>
              <a:rPr lang="en-US" sz="1800" b="1" dirty="0">
                <a:solidFill>
                  <a:srgbClr val="7030A0"/>
                </a:solidFill>
              </a:rPr>
              <a:t>Forth problem:-</a:t>
            </a:r>
            <a:r>
              <a:rPr lang="en-US" sz="1800" dirty="0"/>
              <a:t>The MTA is facing a financial deficit estimated at $25 billion, which affects its plans to modernize infrastructure, including replacing aging subway cars and improving signal systems. </a:t>
            </a:r>
            <a:r>
              <a:rPr lang="en-US" sz="1800" dirty="0">
                <a:hlinkClick r:id="rId5"/>
              </a:rPr>
              <a:t>Link</a:t>
            </a:r>
            <a:endParaRPr lang="en-US" sz="1800" dirty="0"/>
          </a:p>
          <a:p>
            <a:r>
              <a:rPr lang="en-US" altLang="en-US" sz="2400" dirty="0">
                <a:solidFill>
                  <a:schemeClr val="tx1"/>
                </a:solidFill>
              </a:rPr>
              <a:t> </a:t>
            </a:r>
            <a:endParaRPr lang="en-US" altLang="en-US" sz="4000" dirty="0">
              <a:solidFill>
                <a:schemeClr val="tx1"/>
              </a:solidFill>
              <a:latin typeface="Arial" panose="020B0604020202020204" pitchFamily="34" charset="0"/>
            </a:endParaRPr>
          </a:p>
          <a:p>
            <a:r>
              <a:rPr lang="en-US" sz="1800" dirty="0"/>
              <a:t>✅ </a:t>
            </a:r>
            <a:r>
              <a:rPr lang="en-US" sz="1800" b="1" dirty="0">
                <a:solidFill>
                  <a:srgbClr val="7030A0"/>
                </a:solidFill>
              </a:rPr>
              <a:t>Possible Solutions:</a:t>
            </a:r>
          </a:p>
          <a:p>
            <a:endParaRPr lang="en-US" sz="1800" b="1" dirty="0">
              <a:solidFill>
                <a:srgbClr val="7030A0"/>
              </a:solidFill>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Explore real estate development around stations</a:t>
            </a:r>
            <a:r>
              <a:rPr kumimoji="0" lang="en-US" altLang="en-US" sz="1800" b="0" i="0" u="none" strike="noStrike" cap="none" normalizeH="0" baseline="0" dirty="0">
                <a:ln>
                  <a:noFill/>
                </a:ln>
                <a:solidFill>
                  <a:schemeClr val="tx1"/>
                </a:solidFill>
                <a:effectLst/>
                <a:latin typeface="Arial" panose="020B0604020202020204" pitchFamily="34" charset="0"/>
              </a:rPr>
              <a:t> (e.g., transit-oriented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Apply for climate-related federal grants</a:t>
            </a:r>
            <a:r>
              <a:rPr kumimoji="0" lang="en-US" altLang="en-US" sz="1800" b="0" i="0" u="none" strike="noStrike" cap="none" normalizeH="0" baseline="0" dirty="0">
                <a:ln>
                  <a:noFill/>
                </a:ln>
                <a:solidFill>
                  <a:schemeClr val="tx1"/>
                </a:solidFill>
                <a:effectLst/>
                <a:latin typeface="Arial" panose="020B0604020202020204" pitchFamily="34" charset="0"/>
              </a:rPr>
              <a:t> by positioning upgrades as sustainable infrastructure</a:t>
            </a:r>
            <a:endParaRPr lang="en-US" sz="1800" dirty="0"/>
          </a:p>
        </p:txBody>
      </p:sp>
      <p:pic>
        <p:nvPicPr>
          <p:cNvPr id="866" name="Google Shape;866;p33">
            <a:extLst>
              <a:ext uri="{FF2B5EF4-FFF2-40B4-BE49-F238E27FC236}">
                <a16:creationId xmlns:a16="http://schemas.microsoft.com/office/drawing/2014/main" id="{3CF8B285-C120-D644-782F-03831058B741}"/>
              </a:ext>
            </a:extLst>
          </p:cNvPr>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3" name="Rectangle 1">
            <a:extLst>
              <a:ext uri="{FF2B5EF4-FFF2-40B4-BE49-F238E27FC236}">
                <a16:creationId xmlns:a16="http://schemas.microsoft.com/office/drawing/2014/main" id="{6188225A-998B-3142-C982-057CC98397B5}"/>
              </a:ext>
            </a:extLst>
          </p:cNvPr>
          <p:cNvSpPr>
            <a:spLocks noChangeArrowheads="1"/>
          </p:cNvSpPr>
          <p:nvPr/>
        </p:nvSpPr>
        <p:spPr bwMode="auto">
          <a:xfrm>
            <a:off x="0" y="-184666"/>
            <a:ext cx="3289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67401717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73"/>
        <p:cNvGrpSpPr/>
        <p:nvPr/>
      </p:nvGrpSpPr>
      <p:grpSpPr>
        <a:xfrm>
          <a:off x="0" y="0"/>
          <a:ext cx="0" cy="0"/>
          <a:chOff x="0" y="0"/>
          <a:chExt cx="0" cy="0"/>
        </a:xfrm>
      </p:grpSpPr>
      <p:pic>
        <p:nvPicPr>
          <p:cNvPr id="2" name="Google Shape;88;p1">
            <a:extLst>
              <a:ext uri="{FF2B5EF4-FFF2-40B4-BE49-F238E27FC236}">
                <a16:creationId xmlns:a16="http://schemas.microsoft.com/office/drawing/2014/main" id="{7247F26E-B2A2-0ECD-5D67-E7116B1BC9D4}"/>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74" name="Google Shape;874;p3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r>
              <a:rPr lang="en-US" sz="3200" b="0" i="0" u="none" strike="noStrike" cap="none">
                <a:solidFill>
                  <a:srgbClr val="7030A0"/>
                </a:solidFill>
                <a:latin typeface="Calibri"/>
                <a:ea typeface="Calibri"/>
                <a:cs typeface="Calibri"/>
                <a:sym typeface="Calibri"/>
              </a:rPr>
              <a:t>Thanks </a:t>
            </a:r>
            <a:endParaRPr sz="3200" b="0" i="0" u="none" strike="noStrike" cap="none">
              <a:solidFill>
                <a:srgbClr val="7030A0"/>
              </a:solidFill>
              <a:latin typeface="Calibri"/>
              <a:ea typeface="Calibri"/>
              <a:cs typeface="Calibri"/>
              <a:sym typeface="Calibri"/>
            </a:endParaRPr>
          </a:p>
        </p:txBody>
      </p:sp>
      <p:sp>
        <p:nvSpPr>
          <p:cNvPr id="875" name="Google Shape;875;p34">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876" name="Google Shape;876;p3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1800"/>
              <a:buFont typeface="Arial"/>
              <a:buNone/>
            </a:pPr>
            <a:endParaRPr sz="1800">
              <a:solidFill>
                <a:schemeClr val="dk1"/>
              </a:solidFill>
              <a:latin typeface="Arial"/>
              <a:ea typeface="Arial"/>
              <a:cs typeface="Arial"/>
              <a:sym typeface="Arial"/>
            </a:endParaRPr>
          </a:p>
        </p:txBody>
      </p:sp>
      <p:sp>
        <p:nvSpPr>
          <p:cNvPr id="877" name="Google Shape;877;p34"/>
          <p:cNvSpPr/>
          <p:nvPr/>
        </p:nvSpPr>
        <p:spPr>
          <a:xfrm>
            <a:off x="2067951" y="1547446"/>
            <a:ext cx="8566581" cy="4339650"/>
          </a:xfrm>
          <a:prstGeom prst="rect">
            <a:avLst/>
          </a:prstGeom>
          <a:noFill/>
          <a:ln>
            <a:noFill/>
          </a:ln>
        </p:spPr>
        <p:txBody>
          <a:bodyPr spcFirstLastPara="1" wrap="square" lIns="91425" tIns="45700" rIns="91425" bIns="45700" anchor="t" anchorCtr="0">
            <a:spAutoFit/>
          </a:bodyPr>
          <a:lstStyle/>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We would like to express our sincere gratitude to </a:t>
            </a:r>
            <a:r>
              <a:rPr lang="en-US" sz="2400" b="1" u="sng">
                <a:solidFill>
                  <a:schemeClr val="dk1"/>
                </a:solidFill>
                <a:latin typeface="Arial"/>
                <a:ea typeface="Arial"/>
                <a:cs typeface="Arial"/>
                <a:sym typeface="Arial"/>
              </a:rPr>
              <a:t>DEPI</a:t>
            </a:r>
            <a:r>
              <a:rPr lang="en-US" sz="2000">
                <a:solidFill>
                  <a:schemeClr val="dk1"/>
                </a:solidFill>
                <a:latin typeface="Arial"/>
                <a:ea typeface="Arial"/>
                <a:cs typeface="Arial"/>
                <a:sym typeface="Arial"/>
              </a:rPr>
              <a:t> for managing and presenting these valuable courses, providing us with an excellent learning experience.</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 A special thanks to </a:t>
            </a:r>
            <a:r>
              <a:rPr lang="en-US" sz="2000" b="1">
                <a:solidFill>
                  <a:schemeClr val="dk1"/>
                </a:solidFill>
                <a:latin typeface="Arial"/>
                <a:ea typeface="Arial"/>
                <a:cs typeface="Arial"/>
                <a:sym typeface="Arial"/>
              </a:rPr>
              <a:t>CLS</a:t>
            </a:r>
            <a:r>
              <a:rPr lang="en-US" sz="2000">
                <a:solidFill>
                  <a:schemeClr val="dk1"/>
                </a:solidFill>
                <a:latin typeface="Arial"/>
                <a:ea typeface="Arial"/>
                <a:cs typeface="Arial"/>
                <a:sym typeface="Arial"/>
              </a:rPr>
              <a:t> for their support in </a:t>
            </a:r>
            <a:r>
              <a:rPr lang="en-US" sz="1800">
                <a:solidFill>
                  <a:schemeClr val="dk1"/>
                </a:solidFill>
                <a:latin typeface="Arial"/>
                <a:ea typeface="Arial"/>
                <a:cs typeface="Arial"/>
                <a:sym typeface="Arial"/>
              </a:rPr>
              <a:t>providing</a:t>
            </a:r>
            <a:r>
              <a:rPr lang="en-US" sz="2000">
                <a:solidFill>
                  <a:schemeClr val="dk1"/>
                </a:solidFill>
                <a:latin typeface="Arial"/>
                <a:ea typeface="Arial"/>
                <a:cs typeface="Arial"/>
                <a:sym typeface="Arial"/>
              </a:rPr>
              <a:t> skilled instructors who have guided us throughout the training. </a:t>
            </a:r>
            <a:endParaRPr/>
          </a:p>
          <a:p>
            <a:pPr marL="0" marR="0" lvl="0" indent="0" algn="just" rtl="0">
              <a:lnSpc>
                <a:spcPct val="150000"/>
              </a:lnSpc>
              <a:spcBef>
                <a:spcPts val="0"/>
              </a:spcBef>
              <a:spcAft>
                <a:spcPts val="0"/>
              </a:spcAft>
              <a:buNone/>
            </a:pPr>
            <a:r>
              <a:rPr lang="en-US" sz="2000">
                <a:solidFill>
                  <a:schemeClr val="dk1"/>
                </a:solidFill>
                <a:latin typeface="Arial"/>
                <a:ea typeface="Arial"/>
                <a:cs typeface="Arial"/>
                <a:sym typeface="Arial"/>
              </a:rPr>
              <a:t>Most importantly, We extend our deepest appreciation to </a:t>
            </a:r>
            <a:r>
              <a:rPr lang="en-US" sz="2000" b="1">
                <a:solidFill>
                  <a:schemeClr val="dk1"/>
                </a:solidFill>
                <a:latin typeface="Arial"/>
                <a:ea typeface="Arial"/>
                <a:cs typeface="Arial"/>
                <a:sym typeface="Arial"/>
              </a:rPr>
              <a:t>Instructor Wael Gomaa</a:t>
            </a:r>
            <a:r>
              <a:rPr lang="en-US" sz="2000">
                <a:solidFill>
                  <a:schemeClr val="dk1"/>
                </a:solidFill>
                <a:latin typeface="Arial"/>
                <a:ea typeface="Arial"/>
                <a:cs typeface="Arial"/>
                <a:sym typeface="Arial"/>
              </a:rPr>
              <a:t> for his dedication, expertise, and insightful teaching, which have significantly enriched our knowledge. Your efforts are truly appreciated, and we are grateful for this opportunity to learn and grow. Thank you!</a:t>
            </a:r>
            <a:endParaRPr/>
          </a:p>
        </p:txBody>
      </p:sp>
      <p:pic>
        <p:nvPicPr>
          <p:cNvPr id="878" name="Google Shape;878;p34"/>
          <p:cNvPicPr preferRelativeResize="0"/>
          <p:nvPr/>
        </p:nvPicPr>
        <p:blipFill rotWithShape="1">
          <a:blip r:embed="rId5">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882"/>
        <p:cNvGrpSpPr/>
        <p:nvPr/>
      </p:nvGrpSpPr>
      <p:grpSpPr>
        <a:xfrm>
          <a:off x="0" y="0"/>
          <a:ext cx="0" cy="0"/>
          <a:chOff x="0" y="0"/>
          <a:chExt cx="0" cy="0"/>
        </a:xfrm>
      </p:grpSpPr>
      <p:pic>
        <p:nvPicPr>
          <p:cNvPr id="2" name="Google Shape;88;p1">
            <a:extLst>
              <a:ext uri="{FF2B5EF4-FFF2-40B4-BE49-F238E27FC236}">
                <a16:creationId xmlns:a16="http://schemas.microsoft.com/office/drawing/2014/main" id="{A3AC2405-72C1-87DE-8A8D-6BDF41C7942D}"/>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883" name="Google Shape;883;p35"/>
          <p:cNvSpPr txBox="1"/>
          <p:nvPr/>
        </p:nvSpPr>
        <p:spPr>
          <a:xfrm>
            <a:off x="3046810" y="3244334"/>
            <a:ext cx="6093618" cy="70788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3F3F3F"/>
                </a:solidFill>
                <a:latin typeface="Arial"/>
                <a:ea typeface="Arial"/>
                <a:cs typeface="Arial"/>
                <a:sym typeface="Arial"/>
              </a:rPr>
              <a:t>Thank You</a:t>
            </a:r>
            <a:endParaRPr/>
          </a:p>
        </p:txBody>
      </p:sp>
      <p:pic>
        <p:nvPicPr>
          <p:cNvPr id="884" name="Google Shape;884;p35"/>
          <p:cNvPicPr preferRelativeResize="0"/>
          <p:nvPr/>
        </p:nvPicPr>
        <p:blipFill rotWithShape="1">
          <a:blip r:embed="rId4">
            <a:alphaModFix/>
          </a:blip>
          <a:srcRect/>
          <a:stretch/>
        </p:blipFill>
        <p:spPr>
          <a:xfrm>
            <a:off x="4989095" y="2009273"/>
            <a:ext cx="2117558"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23"/>
        <p:cNvGrpSpPr/>
        <p:nvPr/>
      </p:nvGrpSpPr>
      <p:grpSpPr>
        <a:xfrm>
          <a:off x="0" y="0"/>
          <a:ext cx="0" cy="0"/>
          <a:chOff x="0" y="0"/>
          <a:chExt cx="0" cy="0"/>
        </a:xfrm>
      </p:grpSpPr>
      <p:pic>
        <p:nvPicPr>
          <p:cNvPr id="2" name="Google Shape;88;p1">
            <a:extLst>
              <a:ext uri="{FF2B5EF4-FFF2-40B4-BE49-F238E27FC236}">
                <a16:creationId xmlns:a16="http://schemas.microsoft.com/office/drawing/2014/main" id="{6E08F96B-F22E-8F73-FB8E-1954CF18DCF1}"/>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24" name="Google Shape;124;p4"/>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Introduction</a:t>
            </a:r>
            <a:endParaRPr sz="2400" b="0" i="0" u="none" strike="noStrike" cap="none">
              <a:solidFill>
                <a:srgbClr val="7030A0"/>
              </a:solidFill>
              <a:latin typeface="Calibri"/>
              <a:ea typeface="Calibri"/>
              <a:cs typeface="Calibri"/>
              <a:sym typeface="Calibri"/>
            </a:endParaRPr>
          </a:p>
        </p:txBody>
      </p:sp>
      <p:sp>
        <p:nvSpPr>
          <p:cNvPr id="125" name="Google Shape;125;p4">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26" name="Google Shape;126;p4"/>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28" name="Google Shape;128;p4"/>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The Metropolitan Transportation Authority (MTA) is the largest transit network in North America.</a:t>
            </a:r>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It serves 12 counties in southeastern New York and 2 in Connecticut. Includes subway, bus, commuter rail, paratransit, and bridges/tunnels.</a:t>
            </a:r>
            <a:endParaRPr sz="1800" b="0" i="0" u="none" strike="noStrike" cap="none">
              <a:solidFill>
                <a:schemeClr val="dk1"/>
              </a:solidFill>
              <a:latin typeface="Arial"/>
              <a:ea typeface="Arial"/>
              <a:cs typeface="Arial"/>
              <a:sym typeface="Arial"/>
            </a:endParaRPr>
          </a:p>
          <a:p>
            <a:pPr marL="0" marR="0" lvl="0" indent="-114300" algn="just" rtl="0">
              <a:lnSpc>
                <a:spcPct val="200000"/>
              </a:lnSpc>
              <a:spcBef>
                <a:spcPts val="0"/>
              </a:spcBef>
              <a:spcAft>
                <a:spcPts val="0"/>
              </a:spcAft>
              <a:buClr>
                <a:schemeClr val="dk1"/>
              </a:buClr>
              <a:buSzPts val="1800"/>
              <a:buFont typeface="Nunito Light"/>
              <a:buChar char="•"/>
            </a:pPr>
            <a:r>
              <a:rPr lang="en-US" sz="1800" b="0" i="0" u="none" strike="noStrike" cap="none">
                <a:solidFill>
                  <a:schemeClr val="dk1"/>
                </a:solidFill>
                <a:latin typeface="Arial"/>
                <a:ea typeface="Arial"/>
                <a:cs typeface="Arial"/>
                <a:sym typeface="Arial"/>
              </a:rPr>
              <a:t>Our project is studying the effect of covid-19 on MTA companies.</a:t>
            </a:r>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800"/>
              <a:buFont typeface="Nunito Light"/>
              <a:buNone/>
            </a:pPr>
            <a:endParaRPr sz="18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32"/>
        <p:cNvGrpSpPr/>
        <p:nvPr/>
      </p:nvGrpSpPr>
      <p:grpSpPr>
        <a:xfrm>
          <a:off x="0" y="0"/>
          <a:ext cx="0" cy="0"/>
          <a:chOff x="0" y="0"/>
          <a:chExt cx="0" cy="0"/>
        </a:xfrm>
      </p:grpSpPr>
      <p:pic>
        <p:nvPicPr>
          <p:cNvPr id="2" name="Google Shape;88;p1">
            <a:extLst>
              <a:ext uri="{FF2B5EF4-FFF2-40B4-BE49-F238E27FC236}">
                <a16:creationId xmlns:a16="http://schemas.microsoft.com/office/drawing/2014/main" id="{11CC8DE3-4821-273A-0402-5BF783C6D832}"/>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33" name="Google Shape;133;p5"/>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none" strike="noStrike" cap="none">
                <a:solidFill>
                  <a:srgbClr val="7030A0"/>
                </a:solidFill>
                <a:latin typeface="Calibri"/>
                <a:ea typeface="Calibri"/>
                <a:cs typeface="Calibri"/>
                <a:sym typeface="Calibri"/>
              </a:rPr>
              <a:t>Project</a:t>
            </a:r>
            <a:r>
              <a:rPr lang="en-US" sz="2400" b="1" i="0" u="none" strike="noStrike" cap="none">
                <a:solidFill>
                  <a:srgbClr val="7030A0"/>
                </a:solidFill>
                <a:latin typeface="Arial"/>
                <a:ea typeface="Arial"/>
                <a:cs typeface="Arial"/>
                <a:sym typeface="Arial"/>
              </a:rPr>
              <a:t> </a:t>
            </a:r>
            <a:r>
              <a:rPr lang="en-US" sz="2400" b="0" i="0" u="none" strike="noStrike" cap="none">
                <a:solidFill>
                  <a:srgbClr val="7030A0"/>
                </a:solidFill>
                <a:latin typeface="Calibri"/>
                <a:ea typeface="Calibri"/>
                <a:cs typeface="Calibri"/>
                <a:sym typeface="Calibri"/>
              </a:rPr>
              <a:t>Objective</a:t>
            </a:r>
            <a:endParaRPr sz="2400" b="0" i="0" u="none" strike="noStrike" cap="none">
              <a:solidFill>
                <a:srgbClr val="7030A0"/>
              </a:solidFill>
              <a:latin typeface="Calibri"/>
              <a:ea typeface="Calibri"/>
              <a:cs typeface="Calibri"/>
              <a:sym typeface="Calibri"/>
            </a:endParaRPr>
          </a:p>
        </p:txBody>
      </p:sp>
      <p:sp>
        <p:nvSpPr>
          <p:cNvPr id="134" name="Google Shape;134;p5">
            <a:hlinkClick r:id="rId4"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411"/>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Clr>
                <a:schemeClr val="dk1"/>
              </a:buClr>
              <a:buSzPts val="1800"/>
              <a:buFont typeface="Arial"/>
              <a:buNone/>
            </a:pPr>
            <a:endParaRPr sz="1800" b="0" i="0" u="none" strike="noStrike" cap="none">
              <a:solidFill>
                <a:schemeClr val="lt1"/>
              </a:solidFill>
              <a:latin typeface="Arial"/>
              <a:ea typeface="Arial"/>
              <a:cs typeface="Arial"/>
              <a:sym typeface="Arial"/>
            </a:endParaRPr>
          </a:p>
        </p:txBody>
      </p:sp>
      <p:sp>
        <p:nvSpPr>
          <p:cNvPr id="135" name="Google Shape;135;p5"/>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Clr>
                <a:schemeClr val="dk1"/>
              </a:buClr>
              <a:buSzPts val="2400"/>
              <a:buFont typeface="Arial"/>
              <a:buNone/>
            </a:pPr>
            <a:endParaRPr sz="2400" b="1" i="0" u="none" strike="noStrike" cap="none">
              <a:solidFill>
                <a:schemeClr val="dk1"/>
              </a:solidFill>
              <a:latin typeface="Calibri"/>
              <a:ea typeface="Calibri"/>
              <a:cs typeface="Calibri"/>
              <a:sym typeface="Calibri"/>
            </a:endParaRPr>
          </a:p>
        </p:txBody>
      </p:sp>
      <p:pic>
        <p:nvPicPr>
          <p:cNvPr id="136" name="Google Shape;136;p5"/>
          <p:cNvPicPr preferRelativeResize="0"/>
          <p:nvPr/>
        </p:nvPicPr>
        <p:blipFill rotWithShape="1">
          <a:blip r:embed="rId5">
            <a:alphaModFix/>
          </a:blip>
          <a:srcRect/>
          <a:stretch/>
        </p:blipFill>
        <p:spPr>
          <a:xfrm>
            <a:off x="250372" y="5714999"/>
            <a:ext cx="1215571" cy="1088193"/>
          </a:xfrm>
          <a:prstGeom prst="rect">
            <a:avLst/>
          </a:prstGeom>
          <a:noFill/>
          <a:ln>
            <a:noFill/>
          </a:ln>
        </p:spPr>
      </p:pic>
      <p:sp>
        <p:nvSpPr>
          <p:cNvPr id="137" name="Google Shape;137;p5"/>
          <p:cNvSpPr txBox="1"/>
          <p:nvPr/>
        </p:nvSpPr>
        <p:spPr>
          <a:xfrm>
            <a:off x="2235200" y="1792049"/>
            <a:ext cx="8399331" cy="4158807"/>
          </a:xfrm>
          <a:prstGeom prst="rect">
            <a:avLst/>
          </a:prstGeom>
          <a:noFill/>
          <a:ln>
            <a:noFill/>
          </a:ln>
        </p:spPr>
        <p:txBody>
          <a:bodyPr spcFirstLastPara="1" wrap="square" lIns="91425" tIns="91425" rIns="91425" bIns="91425" anchor="t" anchorCtr="0">
            <a:noAutofit/>
          </a:bodyPr>
          <a:lstStyle/>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Analyze MTA ridership trends pre- and post-pandemic.</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Identify recovery patterns and peak ridership times.</a:t>
            </a:r>
            <a:endParaRPr/>
          </a:p>
          <a:p>
            <a:pPr marL="0" marR="0" lvl="0" indent="-152400" algn="just" rtl="0">
              <a:lnSpc>
                <a:spcPct val="250000"/>
              </a:lnSpc>
              <a:spcBef>
                <a:spcPts val="0"/>
              </a:spcBef>
              <a:spcAft>
                <a:spcPts val="0"/>
              </a:spcAft>
              <a:buClr>
                <a:schemeClr val="dk1"/>
              </a:buClr>
              <a:buSzPts val="2400"/>
              <a:buFont typeface="Nunito Light"/>
              <a:buChar char="•"/>
            </a:pPr>
            <a:r>
              <a:rPr lang="en-US" sz="2400" b="0" i="0" u="none" strike="noStrike" cap="none">
                <a:solidFill>
                  <a:schemeClr val="dk1"/>
                </a:solidFill>
                <a:latin typeface="Arial"/>
                <a:ea typeface="Arial"/>
                <a:cs typeface="Arial"/>
                <a:sym typeface="Arial"/>
              </a:rPr>
              <a:t> Provide insights for future transportation planning.</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pic>
        <p:nvPicPr>
          <p:cNvPr id="138" name="Google Shape;138;p5"/>
          <p:cNvPicPr preferRelativeResize="0"/>
          <p:nvPr/>
        </p:nvPicPr>
        <p:blipFill rotWithShape="1">
          <a:blip r:embed="rId6">
            <a:alphaModFix/>
          </a:blip>
          <a:srcRect/>
          <a:stretch/>
        </p:blipFill>
        <p:spPr>
          <a:xfrm>
            <a:off x="9069070" y="4240916"/>
            <a:ext cx="2264032" cy="2264032"/>
          </a:xfrm>
          <a:prstGeom prst="ellipse">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42"/>
        <p:cNvGrpSpPr/>
        <p:nvPr/>
      </p:nvGrpSpPr>
      <p:grpSpPr>
        <a:xfrm>
          <a:off x="0" y="0"/>
          <a:ext cx="0" cy="0"/>
          <a:chOff x="0" y="0"/>
          <a:chExt cx="0" cy="0"/>
        </a:xfrm>
      </p:grpSpPr>
      <p:pic>
        <p:nvPicPr>
          <p:cNvPr id="2" name="Google Shape;88;p1">
            <a:extLst>
              <a:ext uri="{FF2B5EF4-FFF2-40B4-BE49-F238E27FC236}">
                <a16:creationId xmlns:a16="http://schemas.microsoft.com/office/drawing/2014/main" id="{C66904E8-8467-9FF4-3D57-064D0CE4C513}"/>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43" name="Google Shape;143;p6"/>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44" name="Google Shape;144;p6">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45" name="Google Shape;145;p6"/>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46" name="Google Shape;146;p6"/>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47" name="Google Shape;147;p6"/>
          <p:cNvPicPr preferRelativeResize="0"/>
          <p:nvPr/>
        </p:nvPicPr>
        <p:blipFill rotWithShape="1">
          <a:blip r:embed="rId7">
            <a:alphaModFix/>
          </a:blip>
          <a:srcRect/>
          <a:stretch/>
        </p:blipFill>
        <p:spPr>
          <a:xfrm>
            <a:off x="7467600" y="3162161"/>
            <a:ext cx="3317595" cy="2493405"/>
          </a:xfrm>
          <a:prstGeom prst="rect">
            <a:avLst/>
          </a:prstGeom>
          <a:noFill/>
          <a:ln>
            <a:noFill/>
          </a:ln>
          <a:effectLst>
            <a:reflection stA="30000" endPos="30000" dist="5000" dir="5400000" sy="-100000" algn="bl" rotWithShape="0"/>
          </a:effectLst>
        </p:spPr>
      </p:pic>
      <p:sp>
        <p:nvSpPr>
          <p:cNvPr id="148" name="Google Shape;148;p6"/>
          <p:cNvSpPr txBox="1"/>
          <p:nvPr/>
        </p:nvSpPr>
        <p:spPr>
          <a:xfrm>
            <a:off x="2183532" y="1496759"/>
            <a:ext cx="5081737" cy="4741909"/>
          </a:xfrm>
          <a:prstGeom prst="rect">
            <a:avLst/>
          </a:prstGeom>
          <a:noFill/>
          <a:ln>
            <a:noFill/>
          </a:ln>
        </p:spPr>
        <p:txBody>
          <a:bodyPr spcFirstLastPara="1" wrap="square" lIns="91425" tIns="91425" rIns="91425" bIns="91425" anchor="t" anchorCtr="0">
            <a:noAutofit/>
          </a:bodyPr>
          <a:lstStyle/>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MTA Daily Ridership Data (CSV) Contain Comparison between  Pre-pandemic vs. Post-pandemic ridership for: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Subway (NYCT)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Buses ( MTABC)</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Long Island Rail Road (LIRR)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Metro-North Railroad (MNR)</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Bridges and Tunnels (B&amp;T)</a:t>
            </a:r>
            <a:endParaRPr/>
          </a:p>
          <a:p>
            <a:pPr marL="139700" marR="0" lvl="0" indent="0" algn="just" rtl="0">
              <a:lnSpc>
                <a:spcPct val="150000"/>
              </a:lnSpc>
              <a:spcBef>
                <a:spcPts val="0"/>
              </a:spcBef>
              <a:spcAft>
                <a:spcPts val="0"/>
              </a:spcAft>
              <a:buClr>
                <a:schemeClr val="dk1"/>
              </a:buClr>
              <a:buSzPts val="1600"/>
              <a:buFont typeface="Nunito Light"/>
              <a:buNone/>
            </a:pPr>
            <a:r>
              <a:rPr lang="en-US" sz="1800" b="0" i="0" u="none" strike="noStrike" cap="none">
                <a:solidFill>
                  <a:schemeClr val="dk1"/>
                </a:solidFill>
                <a:latin typeface="Fira Sans"/>
                <a:ea typeface="Fira Sans"/>
                <a:cs typeface="Fira Sans"/>
                <a:sym typeface="Fira Sans"/>
              </a:rPr>
              <a:t>       - Staten Island Railway (SIR)</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NYC COVID-19 Cases ( XLSX)</a:t>
            </a:r>
            <a:endParaRPr/>
          </a:p>
          <a:p>
            <a:pPr marL="457200" marR="0" lvl="0" indent="-317500" algn="just" rtl="0">
              <a:lnSpc>
                <a:spcPct val="150000"/>
              </a:lnSpc>
              <a:spcBef>
                <a:spcPts val="0"/>
              </a:spcBef>
              <a:spcAft>
                <a:spcPts val="0"/>
              </a:spcAft>
              <a:buClr>
                <a:schemeClr val="dk1"/>
              </a:buClr>
              <a:buSzPts val="1600"/>
              <a:buFont typeface="Nunito Light"/>
              <a:buChar char="●"/>
            </a:pPr>
            <a:r>
              <a:rPr lang="en-US" sz="1800" b="0" i="0" u="none" strike="noStrike" cap="none">
                <a:solidFill>
                  <a:schemeClr val="dk1"/>
                </a:solidFill>
                <a:latin typeface="Fira Sans"/>
                <a:ea typeface="Fira Sans"/>
                <a:cs typeface="Fira Sans"/>
                <a:sym typeface="Fira Sans"/>
              </a:rPr>
              <a:t>Ticket Revenue Data (XLSX)</a:t>
            </a:r>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Nunito Light"/>
              <a:buNone/>
            </a:pPr>
            <a:endParaRPr sz="1600" b="0" i="0" u="none" strike="noStrike" cap="none">
              <a:solidFill>
                <a:schemeClr val="dk1"/>
              </a:solidFill>
              <a:latin typeface="Arial"/>
              <a:ea typeface="Arial"/>
              <a:cs typeface="Arial"/>
              <a:sym typeface="Arial"/>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52"/>
        <p:cNvGrpSpPr/>
        <p:nvPr/>
      </p:nvGrpSpPr>
      <p:grpSpPr>
        <a:xfrm>
          <a:off x="0" y="0"/>
          <a:ext cx="0" cy="0"/>
          <a:chOff x="0" y="0"/>
          <a:chExt cx="0" cy="0"/>
        </a:xfrm>
      </p:grpSpPr>
      <p:pic>
        <p:nvPicPr>
          <p:cNvPr id="2" name="Google Shape;88;p1">
            <a:extLst>
              <a:ext uri="{FF2B5EF4-FFF2-40B4-BE49-F238E27FC236}">
                <a16:creationId xmlns:a16="http://schemas.microsoft.com/office/drawing/2014/main" id="{B2B17F05-AAF8-96FE-0225-36491742A9FB}"/>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53" name="Google Shape;153;p7"/>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Dataset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Overview</a:t>
            </a:r>
            <a:endParaRPr sz="2400" b="0" i="0" u="none" strike="noStrike" cap="none">
              <a:solidFill>
                <a:srgbClr val="7030A0"/>
              </a:solidFill>
              <a:latin typeface="Calibri"/>
              <a:ea typeface="Calibri"/>
              <a:cs typeface="Calibri"/>
              <a:sym typeface="Calibri"/>
            </a:endParaRPr>
          </a:p>
        </p:txBody>
      </p:sp>
      <p:sp>
        <p:nvSpPr>
          <p:cNvPr id="154" name="Google Shape;154;p7">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55" name="Google Shape;155;p7"/>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56" name="Google Shape;156;p7"/>
          <p:cNvPicPr preferRelativeResize="0"/>
          <p:nvPr/>
        </p:nvPicPr>
        <p:blipFill rotWithShape="1">
          <a:blip r:embed="rId6">
            <a:alphaModFix/>
          </a:blip>
          <a:srcRect/>
          <a:stretch/>
        </p:blipFill>
        <p:spPr>
          <a:xfrm>
            <a:off x="250372" y="5714999"/>
            <a:ext cx="1215571" cy="1088193"/>
          </a:xfrm>
          <a:prstGeom prst="rect">
            <a:avLst/>
          </a:prstGeom>
          <a:noFill/>
          <a:ln>
            <a:noFill/>
          </a:ln>
        </p:spPr>
      </p:pic>
      <p:sp>
        <p:nvSpPr>
          <p:cNvPr id="157" name="Google Shape;157;p7"/>
          <p:cNvSpPr txBox="1"/>
          <p:nvPr/>
        </p:nvSpPr>
        <p:spPr>
          <a:xfrm>
            <a:off x="2235201" y="1641147"/>
            <a:ext cx="8399331" cy="4158807"/>
          </a:xfrm>
          <a:prstGeom prst="rect">
            <a:avLst/>
          </a:prstGeom>
          <a:noFill/>
          <a:ln>
            <a:noFill/>
          </a:ln>
        </p:spPr>
        <p:txBody>
          <a:bodyPr spcFirstLastPara="1" wrap="square" lIns="91425" tIns="91425" rIns="91425" bIns="91425" anchor="t" anchorCtr="0">
            <a:noAutofit/>
          </a:bodyPr>
          <a:lstStyle/>
          <a:p>
            <a:pPr marL="139700" marR="0" lvl="0" indent="0" algn="just" rtl="0">
              <a:lnSpc>
                <a:spcPct val="100000"/>
              </a:lnSpc>
              <a:spcBef>
                <a:spcPts val="0"/>
              </a:spcBef>
              <a:spcAft>
                <a:spcPts val="0"/>
              </a:spcAft>
              <a:buClr>
                <a:schemeClr val="dk1"/>
              </a:buClr>
              <a:buSzPts val="1600"/>
              <a:buFont typeface="Nunito Light"/>
              <a:buNone/>
            </a:pPr>
            <a:r>
              <a:rPr lang="en-US" sz="1600" b="1" i="0" u="none" strike="noStrike" cap="none">
                <a:solidFill>
                  <a:srgbClr val="7030A0"/>
                </a:solidFill>
                <a:latin typeface="Arial"/>
                <a:ea typeface="Arial"/>
                <a:cs typeface="Arial"/>
                <a:sym typeface="Arial"/>
              </a:rPr>
              <a:t>Data Collection Methodology:</a:t>
            </a:r>
            <a:endParaRPr sz="1600" b="1" i="0" u="none" strike="noStrike" cap="none">
              <a:solidFill>
                <a:srgbClr val="7030A0"/>
              </a:solidFill>
              <a:latin typeface="Arial"/>
              <a:ea typeface="Arial"/>
              <a:cs typeface="Arial"/>
              <a:sym typeface="Arial"/>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just"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Subway and bus ridership data from MetroCard/OMNY transactions.</a:t>
            </a:r>
            <a:endParaRPr/>
          </a:p>
          <a:p>
            <a:pPr marL="139700" marR="0" lvl="0" indent="0" algn="just"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LIRR and Metro-North ridership is estimated by a model using monthly, weekly, ten-trip, and daily ticket sales.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The Access-A-Ride ridership within this dataset is a measure of scheduled trips as an indicator of demand </a:t>
            </a:r>
            <a:endParaRPr/>
          </a:p>
          <a:p>
            <a:pPr marL="139700" marR="0" lvl="0" indent="0" algn="l" rtl="0">
              <a:lnSpc>
                <a:spcPct val="100000"/>
              </a:lnSpc>
              <a:spcBef>
                <a:spcPts val="0"/>
              </a:spcBef>
              <a:spcAft>
                <a:spcPts val="0"/>
              </a:spcAft>
              <a:buClr>
                <a:schemeClr val="dk1"/>
              </a:buClr>
              <a:buSzPts val="1600"/>
              <a:buFont typeface="Nunito Light"/>
              <a:buNone/>
            </a:pPr>
            <a:endParaRPr sz="1600" b="1" i="0" u="none" strike="noStrike" cap="none">
              <a:solidFill>
                <a:schemeClr val="dk1"/>
              </a:solidFill>
              <a:latin typeface="Fira Sans"/>
              <a:ea typeface="Fira Sans"/>
              <a:cs typeface="Fira Sans"/>
              <a:sym typeface="Fira Sans"/>
            </a:endParaRPr>
          </a:p>
          <a:p>
            <a:pPr marL="457200" marR="0" lvl="0" indent="-317500" algn="l" rtl="0">
              <a:lnSpc>
                <a:spcPct val="100000"/>
              </a:lnSpc>
              <a:spcBef>
                <a:spcPts val="0"/>
              </a:spcBef>
              <a:spcAft>
                <a:spcPts val="0"/>
              </a:spcAft>
              <a:buClr>
                <a:schemeClr val="dk1"/>
              </a:buClr>
              <a:buSzPts val="1600"/>
              <a:buFont typeface="Nunito Light"/>
              <a:buChar char="●"/>
            </a:pPr>
            <a:r>
              <a:rPr lang="en-US" sz="1600" b="1" i="0" u="none" strike="noStrike" cap="none">
                <a:solidFill>
                  <a:schemeClr val="dk1"/>
                </a:solidFill>
                <a:latin typeface="Fira Sans"/>
                <a:ea typeface="Fira Sans"/>
                <a:cs typeface="Fira Sans"/>
                <a:sym typeface="Fira Sans"/>
              </a:rPr>
              <a:t>Bridges and Tunnels data comprises of preliminary total traffic volume collected by the toll collection systems at the 7 MTA bridge and 2 tunnel crossings. </a:t>
            </a:r>
            <a:br>
              <a:rPr lang="en-US" sz="1600" b="1" i="0" u="none" strike="noStrike" cap="none">
                <a:solidFill>
                  <a:schemeClr val="dk1"/>
                </a:solidFill>
                <a:latin typeface="Fira Sans"/>
                <a:ea typeface="Fira Sans"/>
                <a:cs typeface="Fira Sans"/>
                <a:sym typeface="Fira Sans"/>
              </a:rPr>
            </a:br>
            <a:endParaRPr sz="1600" b="1" i="0" u="none" strike="noStrike" cap="none">
              <a:solidFill>
                <a:schemeClr val="dk1"/>
              </a:solidFill>
              <a:latin typeface="Fira Sans"/>
              <a:ea typeface="Fira Sans"/>
              <a:cs typeface="Fira Sans"/>
              <a:sym typeface="Fira Sans"/>
            </a:endParaRPr>
          </a:p>
        </p:txBody>
      </p:sp>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1"/>
        <p:cNvGrpSpPr/>
        <p:nvPr/>
      </p:nvGrpSpPr>
      <p:grpSpPr>
        <a:xfrm>
          <a:off x="0" y="0"/>
          <a:ext cx="0" cy="0"/>
          <a:chOff x="0" y="0"/>
          <a:chExt cx="0" cy="0"/>
        </a:xfrm>
      </p:grpSpPr>
      <p:pic>
        <p:nvPicPr>
          <p:cNvPr id="2" name="Google Shape;88;p1">
            <a:extLst>
              <a:ext uri="{FF2B5EF4-FFF2-40B4-BE49-F238E27FC236}">
                <a16:creationId xmlns:a16="http://schemas.microsoft.com/office/drawing/2014/main" id="{3BF083B2-0715-0E4E-CDAF-C067DAC1FE8E}"/>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62" name="Google Shape;162;p8"/>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63" name="Google Shape;163;p8">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64" name="Google Shape;164;p8"/>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1- Data Cleaning steps:</a:t>
            </a:r>
            <a:endParaRPr/>
          </a:p>
          <a:p>
            <a:pPr marL="800100" marR="0" lvl="1" indent="-342900" algn="just" rtl="0">
              <a:lnSpc>
                <a:spcPct val="15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Loaded data from multiple sources.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Removed duplicate and unnecessary columns.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Handled missing values.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Formatted date and numerical fields.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calculated columns for analysis</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Standardized date and time formats. </a:t>
            </a:r>
            <a:endParaRPr/>
          </a:p>
          <a:p>
            <a:pPr marL="65088" marR="0" lvl="1" indent="0" algn="just"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2- Data modeling for power bi steps:</a:t>
            </a:r>
            <a:endParaRPr sz="2400" b="1" i="0" u="none" strike="noStrike" cap="none">
              <a:solidFill>
                <a:schemeClr val="dk1"/>
              </a:solidFill>
              <a:latin typeface="Calibri"/>
              <a:ea typeface="Calibri"/>
              <a:cs typeface="Calibri"/>
              <a:sym typeface="Calibri"/>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new calculated fields using DAX</a:t>
            </a:r>
            <a:endParaRPr/>
          </a:p>
          <a:p>
            <a:pPr marL="800100" marR="0" lvl="1" indent="-342900" algn="just" rtl="0">
              <a:lnSpc>
                <a:spcPct val="15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Created relation between tables</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r>
              <a:rPr lang="en-US" sz="2400" b="1" i="0" u="none" strike="noStrike" cap="none">
                <a:solidFill>
                  <a:schemeClr val="dk1"/>
                </a:solidFill>
                <a:latin typeface="Calibri"/>
                <a:ea typeface="Calibri"/>
                <a:cs typeface="Calibri"/>
                <a:sym typeface="Calibri"/>
              </a:rPr>
              <a:t>2- Visuals :</a:t>
            </a:r>
            <a:endParaRPr sz="2400" b="1" i="0" u="none" strike="noStrike" cap="none">
              <a:solidFill>
                <a:schemeClr val="dk1"/>
              </a:solidFill>
              <a:latin typeface="Calibri"/>
              <a:ea typeface="Calibri"/>
              <a:cs typeface="Calibri"/>
              <a:sym typeface="Calibri"/>
            </a:endParaRPr>
          </a:p>
        </p:txBody>
      </p:sp>
      <p:pic>
        <p:nvPicPr>
          <p:cNvPr id="165" name="Google Shape;165;p8"/>
          <p:cNvPicPr preferRelativeResize="0"/>
          <p:nvPr/>
        </p:nvPicPr>
        <p:blipFill rotWithShape="1">
          <a:blip r:embed="rId6">
            <a:alphaModFix/>
          </a:blip>
          <a:srcRect/>
          <a:stretch/>
        </p:blipFill>
        <p:spPr>
          <a:xfrm>
            <a:off x="250372" y="5714999"/>
            <a:ext cx="1215571" cy="1088193"/>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BFBFBF"/>
        </a:solidFill>
        <a:effectLst/>
      </p:bgPr>
    </p:bg>
    <p:spTree>
      <p:nvGrpSpPr>
        <p:cNvPr id="1" name="Shape 169"/>
        <p:cNvGrpSpPr/>
        <p:nvPr/>
      </p:nvGrpSpPr>
      <p:grpSpPr>
        <a:xfrm>
          <a:off x="0" y="0"/>
          <a:ext cx="0" cy="0"/>
          <a:chOff x="0" y="0"/>
          <a:chExt cx="0" cy="0"/>
        </a:xfrm>
      </p:grpSpPr>
      <p:pic>
        <p:nvPicPr>
          <p:cNvPr id="2" name="Google Shape;88;p1">
            <a:extLst>
              <a:ext uri="{FF2B5EF4-FFF2-40B4-BE49-F238E27FC236}">
                <a16:creationId xmlns:a16="http://schemas.microsoft.com/office/drawing/2014/main" id="{964AA8D7-C89C-D6E8-25DD-8EAD29FB5236}"/>
              </a:ext>
            </a:extLst>
          </p:cNvPr>
          <p:cNvPicPr preferRelativeResize="0"/>
          <p:nvPr/>
        </p:nvPicPr>
        <p:blipFill rotWithShape="1">
          <a:blip r:embed="rId3">
            <a:alphaModFix amt="35000"/>
          </a:blip>
          <a:srcRect/>
          <a:stretch/>
        </p:blipFill>
        <p:spPr>
          <a:xfrm>
            <a:off x="0" y="0"/>
            <a:ext cx="12192000" cy="6858000"/>
          </a:xfrm>
          <a:prstGeom prst="rect">
            <a:avLst/>
          </a:prstGeom>
          <a:noFill/>
          <a:ln>
            <a:noFill/>
          </a:ln>
        </p:spPr>
      </p:pic>
      <p:sp>
        <p:nvSpPr>
          <p:cNvPr id="170" name="Google Shape;170;p9"/>
          <p:cNvSpPr/>
          <p:nvPr/>
        </p:nvSpPr>
        <p:spPr>
          <a:xfrm>
            <a:off x="508000" y="364063"/>
            <a:ext cx="10825102" cy="64711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457200" marR="0" lvl="0" indent="-457200" algn="l" rtl="0">
              <a:spcBef>
                <a:spcPts val="0"/>
              </a:spcBef>
              <a:spcAft>
                <a:spcPts val="0"/>
              </a:spcAft>
              <a:buClr>
                <a:srgbClr val="7030A0"/>
              </a:buClr>
              <a:buSzPts val="2400"/>
              <a:buFont typeface="Noto Sans Symbols"/>
              <a:buChar char="▪"/>
            </a:pP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Project</a:t>
            </a:r>
            <a:r>
              <a:rPr lang="en-US" sz="20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 </a:t>
            </a:r>
            <a:r>
              <a:rPr lang="en-US" sz="2400" b="0" i="0" u="sng" strike="noStrike" cap="none">
                <a:solidFill>
                  <a:srgbClr val="7030A0"/>
                </a:solidFill>
                <a:latin typeface="Calibri"/>
                <a:ea typeface="Calibri"/>
                <a:cs typeface="Calibri"/>
                <a:sym typeface="Calibri"/>
                <a:hlinkClick r:id="rId4" action="ppaction://hlinksldjump">
                  <a:extLst>
                    <a:ext uri="{A12FA001-AC4F-418D-AE19-62706E023703}">
                      <ahyp:hlinkClr xmlns:ahyp="http://schemas.microsoft.com/office/drawing/2018/hyperlinkcolor" val="tx"/>
                    </a:ext>
                  </a:extLst>
                </a:hlinkClick>
              </a:rPr>
              <a:t>Building</a:t>
            </a:r>
            <a:endParaRPr sz="2400" b="0" i="0" u="none" strike="noStrike" cap="none">
              <a:solidFill>
                <a:srgbClr val="7030A0"/>
              </a:solidFill>
              <a:latin typeface="Calibri"/>
              <a:ea typeface="Calibri"/>
              <a:cs typeface="Calibri"/>
              <a:sym typeface="Calibri"/>
            </a:endParaRPr>
          </a:p>
        </p:txBody>
      </p:sp>
      <p:sp>
        <p:nvSpPr>
          <p:cNvPr id="171" name="Google Shape;171;p9">
            <a:hlinkClick r:id="rId5" action="ppaction://hlinksldjump"/>
          </p:cNvPr>
          <p:cNvSpPr/>
          <p:nvPr/>
        </p:nvSpPr>
        <p:spPr>
          <a:xfrm>
            <a:off x="10634532" y="434894"/>
            <a:ext cx="301326" cy="505451"/>
          </a:xfrm>
          <a:prstGeom prst="upArrow">
            <a:avLst>
              <a:gd name="adj1" fmla="val 50000"/>
              <a:gd name="adj2" fmla="val 50000"/>
            </a:avLst>
          </a:prstGeom>
          <a:solidFill>
            <a:schemeClr val="lt1"/>
          </a:solidFill>
          <a:ln>
            <a:noFill/>
          </a:ln>
          <a:effectLst>
            <a:outerShdw blurRad="57785" dist="33020" dir="3180000" algn="ctr">
              <a:srgbClr val="000000">
                <a:alpha val="29803"/>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72" name="Google Shape;172;p9"/>
          <p:cNvSpPr/>
          <p:nvPr/>
        </p:nvSpPr>
        <p:spPr>
          <a:xfrm>
            <a:off x="1944914" y="1202434"/>
            <a:ext cx="8990944" cy="5036234"/>
          </a:xfrm>
          <a:prstGeom prst="roundRect">
            <a:avLst>
              <a:gd name="adj" fmla="val 16667"/>
            </a:avLst>
          </a:prstGeom>
          <a:solidFill>
            <a:srgbClr val="D8D8D8"/>
          </a:solidFill>
          <a:ln>
            <a:noFill/>
          </a:ln>
          <a:effectLst>
            <a:outerShdw blurRad="50800" dist="38100" dir="2700000" algn="tl" rotWithShape="0">
              <a:srgbClr val="000000">
                <a:alpha val="40000"/>
              </a:srgbClr>
            </a:outerShdw>
          </a:effectLst>
        </p:spPr>
        <p:txBody>
          <a:bodyPr spcFirstLastPara="1" wrap="square" lIns="91425" tIns="45700" rIns="91425" bIns="45700" anchor="t" anchorCtr="0">
            <a:noAutofit/>
          </a:bodyPr>
          <a:lstStyle/>
          <a:p>
            <a:pPr marL="0" marR="0" lvl="0" indent="0" algn="l" rtl="0">
              <a:lnSpc>
                <a:spcPct val="150000"/>
              </a:lnSpc>
              <a:spcBef>
                <a:spcPts val="0"/>
              </a:spcBef>
              <a:spcAft>
                <a:spcPts val="0"/>
              </a:spcAft>
              <a:buNone/>
            </a:pPr>
            <a:r>
              <a:rPr lang="en-US" sz="2400" b="1" i="0" u="none" strike="noStrike" cap="none">
                <a:solidFill>
                  <a:schemeClr val="dk1"/>
                </a:solidFill>
                <a:latin typeface="Calibri"/>
                <a:ea typeface="Calibri"/>
                <a:cs typeface="Calibri"/>
                <a:sym typeface="Calibri"/>
              </a:rPr>
              <a:t>3- Visuals :</a:t>
            </a:r>
            <a:endParaRPr sz="2400" b="1" i="0" u="none" strike="noStrike" cap="none">
              <a:solidFill>
                <a:schemeClr val="dk1"/>
              </a:solidFill>
              <a:latin typeface="Calibri"/>
              <a:ea typeface="Calibri"/>
              <a:cs typeface="Calibri"/>
              <a:sym typeface="Calibri"/>
            </a:endParaRPr>
          </a:p>
          <a:p>
            <a:pPr marL="342900" marR="0" lvl="0" indent="-342900" algn="just" rtl="0">
              <a:lnSpc>
                <a:spcPct val="200000"/>
              </a:lnSpc>
              <a:spcBef>
                <a:spcPts val="80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Line Charts – Showed ridership trends over time.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Bar Charts – Compared different MTA services.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KPI Cards – Highlighted key statistics.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Pie charts.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Callender. </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Slicers.</a:t>
            </a:r>
            <a:endParaRPr/>
          </a:p>
          <a:p>
            <a:pPr marL="342900" marR="0" lvl="0" indent="-342900" algn="just" rtl="0">
              <a:lnSpc>
                <a:spcPct val="200000"/>
              </a:lnSpc>
              <a:spcBef>
                <a:spcPts val="0"/>
              </a:spcBef>
              <a:spcAft>
                <a:spcPts val="0"/>
              </a:spcAft>
              <a:buClr>
                <a:schemeClr val="dk1"/>
              </a:buClr>
              <a:buSzPts val="1800"/>
              <a:buFont typeface="Play"/>
              <a:buAutoNum type="arabicPeriod"/>
            </a:pPr>
            <a:r>
              <a:rPr lang="en-US" sz="1800" b="0" i="0" u="none" strike="noStrike" cap="none">
                <a:solidFill>
                  <a:schemeClr val="dk1"/>
                </a:solidFill>
                <a:latin typeface="Arial"/>
                <a:ea typeface="Arial"/>
                <a:cs typeface="Arial"/>
                <a:sym typeface="Arial"/>
              </a:rPr>
              <a:t>Multicard  </a:t>
            </a:r>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just" rtl="0">
              <a:lnSpc>
                <a:spcPct val="150000"/>
              </a:lnSpc>
              <a:spcBef>
                <a:spcPts val="0"/>
              </a:spcBef>
              <a:spcAft>
                <a:spcPts val="0"/>
              </a:spcAft>
              <a:buClr>
                <a:schemeClr val="dk1"/>
              </a:buClr>
              <a:buSzPts val="1600"/>
              <a:buFont typeface="Arial"/>
              <a:buNone/>
            </a:pPr>
            <a:endParaRPr sz="1600" b="0" i="0" u="none" strike="noStrike" cap="none">
              <a:solidFill>
                <a:schemeClr val="dk1"/>
              </a:solidFill>
              <a:latin typeface="Arial"/>
              <a:ea typeface="Arial"/>
              <a:cs typeface="Arial"/>
              <a:sym typeface="Arial"/>
            </a:endParaRPr>
          </a:p>
          <a:p>
            <a:pPr marL="0" marR="0" lvl="0" indent="0" algn="l" rtl="0">
              <a:lnSpc>
                <a:spcPct val="150000"/>
              </a:lnSpc>
              <a:spcBef>
                <a:spcPts val="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a:p>
            <a:pPr marL="0" marR="0" lvl="0" indent="0" algn="l" rtl="0">
              <a:lnSpc>
                <a:spcPct val="150000"/>
              </a:lnSpc>
              <a:spcBef>
                <a:spcPts val="800"/>
              </a:spcBef>
              <a:spcAft>
                <a:spcPts val="0"/>
              </a:spcAft>
              <a:buNone/>
            </a:pPr>
            <a:endParaRPr sz="2400" b="1" i="0" u="none" strike="noStrike" cap="none">
              <a:solidFill>
                <a:schemeClr val="dk1"/>
              </a:solidFill>
              <a:latin typeface="Calibri"/>
              <a:ea typeface="Calibri"/>
              <a:cs typeface="Calibri"/>
              <a:sym typeface="Calibri"/>
            </a:endParaRPr>
          </a:p>
        </p:txBody>
      </p:sp>
      <p:pic>
        <p:nvPicPr>
          <p:cNvPr id="173" name="Google Shape;173;p9"/>
          <p:cNvPicPr preferRelativeResize="0"/>
          <p:nvPr/>
        </p:nvPicPr>
        <p:blipFill rotWithShape="1">
          <a:blip r:embed="rId6">
            <a:alphaModFix/>
          </a:blip>
          <a:srcRect/>
          <a:stretch/>
        </p:blipFill>
        <p:spPr>
          <a:xfrm>
            <a:off x="250372" y="5714999"/>
            <a:ext cx="1215571" cy="1088193"/>
          </a:xfrm>
          <a:prstGeom prst="rect">
            <a:avLst/>
          </a:prstGeom>
          <a:noFill/>
          <a:ln>
            <a:noFill/>
          </a:ln>
        </p:spPr>
      </p:pic>
      <p:pic>
        <p:nvPicPr>
          <p:cNvPr id="174" name="Google Shape;174;p9"/>
          <p:cNvPicPr preferRelativeResize="0"/>
          <p:nvPr/>
        </p:nvPicPr>
        <p:blipFill rotWithShape="1">
          <a:blip r:embed="rId7">
            <a:alphaModFix/>
          </a:blip>
          <a:srcRect/>
          <a:stretch/>
        </p:blipFill>
        <p:spPr>
          <a:xfrm>
            <a:off x="4078233" y="3838900"/>
            <a:ext cx="6556299" cy="2591025"/>
          </a:xfrm>
          <a:prstGeom prst="rect">
            <a:avLst/>
          </a:prstGeom>
          <a:noFill/>
          <a:ln>
            <a:noFill/>
          </a:ln>
        </p:spPr>
      </p:pic>
    </p:spTree>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webextension1.xml><?xml version="1.0" encoding="utf-8"?>
<we:webextension xmlns:we="http://schemas.microsoft.com/office/webextensions/webextension/2010/11" id="{CBB908D1-FBAD-4BA9-9306-D8D811095388}">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91abW/bOAz+K4FxuE/pwZLf9y3NdrgBa1G0wYDhUBS0RKfaHNuQ7W65Iv99lJzeijZr0tepawukoWjq4YtIidalJ1XblLA8hAV6b7z9uv6yAP1lxJg39qqB6LMsoL+AhymXUZ7wpDCjddOpumq9N5deB3qO3UfV9lAaSUT893TsQVkewdx8K6Bscew1qNu6glL9hwMzDXW6x9XYw29NWWswIk866NCIvSB2+k4Q2F8BzQiiUxd4gqIbqJilRZL5fhyDHzDmx2keEls7MFhkG1mMaDv9tK46UBVNY2gikcCTNPfpGZ+FkOYiNvRWVfNyDfjHs7NlY4yjFqShsUb+maY1clYrUseP0jDkMf1GKIMAZSrlQ2XlYRSxNCpkVPg85YlIUjDPFqrs1tDz5btvjSarky8GWRN5AZVA6VnTamwHS156/yjUoMX58gNeoMXwbvP47aEjXZMHu+VH0GrwVN1rgbcZB/oxFnao6lRH0rwP74+PRzPIS/SMWuuQ+18YIb2agMhvTQwYtmt4LHH0g2CG11p4nxC0JZzXX6caiZHs7a9OiXKnzWFtp5NSCdRrpusu8BZIwW19h+VV6JGdmwGrQsvUdlqJ7sTOdGL5bPRZp1x6HxQ5apj8I5S9mdeuCAJMP6cGdq0l6v2lFf1W6auJ2Phn7vkt3TfYoojyEENELnmSFVxIluUPD/jJfK5xPmC8peq0LvvFBvpOJrimr1pQPFzgAqtuRDRBn2YtG66/++rKmbfjc/yi+A+w0/XeYa2789eshi0Q1eh9W0IlR8egyq+wfNUK9Tlp0L5mFfb7Fl+3AlpJ2quMTEjN+qrC8lWrMxGCWPYme8dK4tMqsrWmCtByQyX9eZXjN6ucUzl7KEoBCwI/TbFIgjzjQRQXD9/RZTICYFHIoiSLOTBJErfKAotov+86W2xvbhKNRGCEL+Z+lsRJED5ik/gi9oeCkJ0d0YLDhRI37O7/6gW0cz5wW42tJd9t+HeUFbeB31nSHYe++/bKbUV2qIH3VWBr7WsUTs9Bdw5UvifLYKvT8VWfyB6Ia2k0PVdSYuXZ6sN8Fsg4ZEHGU5EhpEwED68+Bwhtr3c+mE7K8mz9SHtTNVt9SMRZs9ZupCpRL3D0x4ZmwQ7R+YTQ9v+cOYrs4NBVmx3MJvtTR7Edfpq66tCT9646dHKP5fnsufeFFvf6PIHoS1HEWRxnfiwFS4VwJ2XakjByL16MXTdi++XITNJ01WpD2nQVnU2croIzqdNVbJN7LdTXlj5/tsyH9BkFRZQixIIJ2nX6kEEuHe93mHrg6lFp57PC9aLmmhJbex0ug7+j0+Ey7Dv7HE4D373L4bIaO/Q47gf/t+xw3G2C7f0NESLz8yzK/YJHDEOQ3Desj2jYJ3EuQj9KRQwZBnkOiZ8+UmTBIA6zPEti7kdBmsgsKh4hcptRIsCE5RjKnMlA8FhC9hijbJsuyZMgSIOwiLIgKzgEPN5usAbmeAgXiuKt1rctxhKfQ4KcCwhJaMLj5BF9q6csZbPJGQU3YThXzdO/gZwSaV5rJewrOnwuoDMNVdtQPR4dGH8+5FVi2bfkCZQDqo2JZ7gWRtN+vnbxa63hkI6eU6VTe4dntfnKUN13bQMCaduHG24NkeFNUpLr/3e7K7RafQeIWi61tic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quot;"/>
    <we:property name="pageName" value="&quot;e98f790066a0311068b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e98f790066a0311068b4?bookmarkGuid=6068cbab-fd4a-4bf1-a30a-25fe3d696eca&amp;bookmarkUsage=1&amp;ctid=f2b34026-ae5e-4b9c-be0c-4c268dce6de9&amp;fromEntryPoint=export&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6953707-96AB-4B3D-8728-32E86B667B60}">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0Za0/jOPCvVNF97K4Sx07i/daWru4k4NCWQ1qdEBrb4+IlTSon5Sio/32dB6/SoxywHBSkfMnMeJ4ez4x94SlTTFOY78IEvS9eP89PJmBPOkHgdb2sAQYhZUkUCPcxSQjjSnCHzaelybPC+3LhlWDHWB6YYgZpxckB/z7sepCmezCu/jSkBXa9KdoizyA159gQO1RpZ7joeng2TXMLFctRCSVWbE8dufuvVPgcOokgS3OKI5RlAxUqERBIEVKfswAUZSx2ZEVDUGu2kqRiXYsf5FkJJnNiKpjEkCOLpIykiKlCHouwghcmG6etwtdr9+fTyjlm4iysvCF+OLEVn8XCmSMTzXUc6lgyyWMOMSeyWqtNWrbixHx4NrXOU85/Da+eOoVMovJqd1gsGusvvN54bHEMZfs7vIUc5OlssgI+ymdW4jfUNSorTTl3Mrb/+Patsw8iRa/Sc8/mLig1xq092oNM4cTIGvd1lrWe9qvf4/yfgUUXGlUBDh3kXsdIsOq2X9yPVWj789rmLWMvA0m6S6q/AnudgQ4EGpOIMBX7AY99EgDR7JWHEbTT7F0Fcp3FTSjdEZbokDM/ZBhKn8Wa4uNDuYNQzCw+VPlemh61S4pl9RvDjDzBsgPuyKvOkxcO0y+3pglBJGLGhQriBDgTcRwoII8Pwe/GcbfyeL6Np5je1f0Kfxd1qe8BWNOUnNrOR27FtnZeMfNuOWSrKmYV2Q19amDnGlChWyu87wh2Rfy7b/R4eS16P3N1O5mau0VfxUxqAJkkKgk0JT4XydoGAmot+rOyrHfOEksiqXY9TCS1Jq45wcSPYMMK0AN2yEeqb0DKyHRWuJ2BqtFvcAy2fGDBCpYL1mZviMXh5azjeP24Mc0M3NJxbhv/bLYPDpvjj7Mw4iEnMYloEogEpf/RMTzsGFmbkND6aZQaibYlupmQ3gTdXF9XMEwvc9H5edroarAmKkprZDmqJY1qugqKdVAuvG3jAtUIP4B0VsmtLwOqbd62hR9Jb69aZBZTmYCAkEkq/SD2mXrClPJW6/0z6r37fdAZ5KdGdQLekVBg8UnMPymYL5sx6I2GR4M//9rd/2hZntCytCXKyPoseRc+2cmz8vhxfdyGemSrTa//WJBSk+HKtvC9N0PdjTXwKnc21sImF5p2NgxAE6aIrwVlgJFmWF8nP+aFQUhBGHcsYkoQg0gTCo/l5QtKgkjSSGISRqFPePSE14rnvk2sG4zOtG0wOiaT+QQ7v731S9J/N6t9e/B9qTUnGGIYQuwawea29F4DSzwrRX52N8QUKfVlyIIk4YIlwKhYH+L7ivlztY8uPzp1xv3fneJLPqmsuwq5nrzO83yyYuiSbfHbMdmaaSvY8poXyXbFyJzjmiVx4POIMxaQzz5JEp9vrZ/WXuvTz0Oah1+wlZvz3qcUQfM4CjRVnAEDuX6ae5mkK99XwkGKmYL2koMNw7jfTwZ9MuhTEvf6Q/qVD3u9YRQNGCHh8ulZx3JVcuazspi6mDpNcUWSOs9VJqg16Xb7PmSx+Amw06bulSE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LIRR&quot;"/>
    <we:property name="pageName" value="&quot;bd8ba1cb340951ad4557&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bd8ba1cb340951ad4557?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3.xml><?xml version="1.0" encoding="utf-8"?>
<we:webextension xmlns:we="http://schemas.microsoft.com/office/webextensions/webextension/2010/11" id="{DA5D5CFB-CEE2-453C-9375-FBCC14F1433E}">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8rNxD+K9E+h2pvXq95S5YctRLQU0KRjiqExvY47GGzG3kdSory3+u9BDhJgAMFGgI8JeNhPPN9c3Hsa0em5SSD2SGM0dl1+kVxMQZ90fE8p+vkjdCjNCIqDlUUBh6EsSCK2dViYtIiL53da8eAHqE5ScspZJUlK/zrtOtAln2FUfVNQVZi15mgLoscsvQfbJTtktFTnHcdvJpkhYbK5NCAwcrspVW33ysXfgnsjiBMeolDFKaVisB6JsJAUjfwuefGIrRqZaNQe7ZWpTJdb58UuYE0t9tUMh7QIKLKVb7gniIRC0JayVWamYXKbHA10TY6G/NsUoHTk5eQC5ROHYLGsvH42vk1RQ1anM/28RKzSjJYv7669FUXFikzOwGdNogUUy1wVbGRH6Gql3KTGmvN2f/t6KhzDDxDZ26Rbam9MWY9XWxgxXsV1pXaHX9qYedWUC23UTjfEHQtOC/+TjRaRensuvNTKynTfJS1xN5ifNzgBC1OwywVqFslm0T8u2WrxnaMNomqDyVmC4otzpPG1xRrpdLoVJhhvdOw1qukWJNy7eynlqhm8xPIptW+deZZh+3faeV2oSXq/qw2vZfqxUZe9z56tpK+BgufKiJ4GMaBIp70mPRJnfAPEpmObUn/wNy8siUDUBSZ8kNbRcwWm+LkUVtQo9+fGlPHtWQSpU8FiShnBD3XdWMWx891z/ojI98lzKMoKKEY0+i5toDzIPYkEsYwJhY7GeLz+0RvNNI4aqhdyZCkyKbjNfL1mXOARhc7h4U253cS6E62gLIOnn2FXOI4FfXql2neloC7WtXdzXLfmjibvKTz/1+Rr491M1r1xSRdTXoRKCE8LginHnUhBobu+0j6p2XNo+gI0PJHeO4dKv7yUNmcsJsBEPokcl2IQIaUMNcVgsn3QepTO9nW0PpY4A2xjEfIeChCyjzFCFUh+w/VeoBQTvVP97Zelp21/1Iuu39weNQxqbhA0wF7vK/m6xuT9drBtJXlxopT7nqBPRQJFUYoyMYQUOdQZ9EcOmkuivF75+G+mBo67K9WiHwWBdJOMOUjCWWwEY3u8FvSSYrLVHY81hFQYrnDZzsSZssxJr3h4Cz5/c/D43d3bHuFU+eHPLjd4pJY0aiwv4Tr39AfCZo/pqBtNn2isxadgyI35w9i80Eraq9tqE+cb1maY3JuM255yDU3kdah73fuGtu8a0bfduO56FDbHueddrPtod70jm0PtOkFp80Vox97Pmeh8iQF5vqSenwjzoWfV3nvZn5t5HOLyKalTRCUDW9rh9jnU0jzFLLZ4/wtMGiaoc8jnxPgXswCBiF33eY28MFEM3hleHG1emHMeBwKRQAYJz7hGPnB468kDx3dX7gD3UC10X3yFe45M8wltC+wZBDQfj9O+n7SD33a6w/CL2zQ6w2iKCG+H6zSGoLiAULkQhi4igoRMdiIiblUJy8yKt80HWedurZfqdk/3uJeL6DT+vl9vv61v5iacgICLT+45sHfgl4RJ9vPP/fMP5//Cw1yBofZIg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NR&quot;"/>
    <we:property name="pageName" value="&quot;1c3765c43d7032b108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c3765c43d7032b108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4.xml><?xml version="1.0" encoding="utf-8"?>
<we:webextension xmlns:we="http://schemas.microsoft.com/office/webextensions/webextension/2010/11" id="{2FE10073-13B7-49D5-A5A5-6EBE4C306A64}">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U/jOBD+K1F0H8spdmIn4Vsbujok4FaUQ1qdEJrYk5IlTSrHZemi/vdzXsoCLVuW17Z7lSq148l45pnH44l9Y8u0HGcwPYIR2rt2ryguR6AuLULsjp03Qho6klAXkHtEJkjCxKtGi7FOi7y0d29sDWqI+jQtJ5BVlozw37OODVn2GYbVvwSyEjv2GFVZ5JCl37FRNkNaTXDWsfF6nBUKKpMDDRors1dG3fw3LpA/XTMjCJ1e4QCFbqQsCYnwXTemfgzoJdJPhFErG4Xas6Uqlel6+qjINaS5maaS+TIhzE1cD7zAlTEJaZhU8jLNh1nr8I9nT6bjCpx0ZCKs0Ii/mmkrO7OZCYdIykMmWcBkzD2PC1/gSltQ+92baG3CWzAZOE5o3GOUuxwJi4kMVpt8xD0WIPVMTl2fCuDco770n2vL4Qn4DBNwiJcEARNh7FTPJmmmW2Tjaf96rAwpDFUaW115BblAadeZV1g2ib6x/0pRgRIX0wO8wtqH/vLxxaHPqjAE09NTUGlDpGKiGtjvKzbyY6yz2891qo01+2D/+Ng6gThDuwqrXRG3xoyn8wmMeK+iaKV2x59aaP0QVMNtFPYXBFULLopvkUKjKO1dZ3ZmJD+nRIvTIEsFqlbpbgrsEZq1V+cOs/nKMDiPG19TrJVKrVKhB/VMg1qvkmKdlBv7IDWJaiY/hWxSzVsvWOOw+ZxVbhdKoupNa9N7qZpPRDqPpWcr09dgkQiexJLFjCB1GOeCAHk+4bvDocJh4+NCqFGRTUZL5MshqAtnbu2XGeTSOoY0+wbTO5jcAQAS4+r5Z6OHo1TUo58meZtVZ5GonXUNxBg7H79mGB/H4FVRr0dFuhyni3tAHDA0X8YhxCT0zIZH/U1bEr/GpJU4CVDyPlCPVlH6sIquIwBN7XMdISX6gSN9EcSmc/CJ3LRE/2rte9NUHyKUE/XkGtHNsvP2kfJhXCeFhuy8AaLBoYXhdueiNEbpSUaoYGFMiUMcvjJ7kbE3LEz/UHce+D45uq1mG7INvQGnMswltC0f67t+rxdEPRr1TLPe7fW9T2G/2+1zHjFK3Seyb6Fde+v8NbSLhSfNuyMPYtf3WRgy5oh1pd3UqrfZ35p62aQ0JlE2LkcXoPRm7WSrIJmdzQ8TzENf7xwXtKRr4noPlp3V7ZN0aOIJ4Qji+VyI0A+DF7RPr7ilDPaPLZ2KS9TPaRXXZF+8F0RTkXweB5wF6ANlrk9jJ+EvOLN4ZV9r9lrzTsxKc1GM0PpjwzPweFRNSogjOHCf08BhTPggZZCsRWd59CWyouIqlRYJLQElljvxdEfC9GGUUXfQP4/+/ufoZMNfRD/iJKzzpI1/SzE5LHJ98byeY0sR2WuX10f2YIeoVbFzVCh98U6dV5bmuLTdWt2sbCkP5tViawO8XfpbG2GzlJtGt+q1AhTgOTQASGIIXHctNvn/j843umPZjKPzF7xYr9FF24dg/bQ39t8MlKamJoELTkJjL0AQDkifBHVN/SkVNV7ruLh+eJNTG1x2uVxMdDkGgabs4ZL7ZVMHqkIi299Pu1Wezf4Dh9KNeH8i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SIR&quot;"/>
    <we:property name="pageName" value="&quot;5f91c733b27bae4fd7fc&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5f91c733b27bae4fd7fc?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5.xml><?xml version="1.0" encoding="utf-8"?>
<we:webextension xmlns:we="http://schemas.microsoft.com/office/webextensions/webextension/2010/11" id="{97B2E975-137F-4DCE-B437-668B055EA77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W/bNhD+K4Y+u4NIipKYb7biYgPSLKizAMUQBHw5OWxkyaDoNF7g/z6KUtIsdurUSFrHqz8Y9vF0d8+9UuRtoHQ9K/jimE8hOAiGVXU15eaqh1DQD8qWSPJQ0VAqTIGEVAJVCXOr1czqqqyDg9vAcjMBe6brOS8aSY7493k/4EVxwifNv5wXNfSDGZi6Knmh/4GW2S1ZM4dlP4CbWVEZ3ogcW26hEXvt2N1/ZwL6jTiNXFp9DWOQtqUmKZNCxIphiFkSRTxMGra6ZfCWrWVpRHv1WVVarkunpqEpyrBDqVJIopDhCOeENvRal5OiM/jrs6eLWeMcPXUIG2+Iz05tI2e5dHCw4BDilIkwwgmlXBCWbpTFvd3DubUO3opIgpBSOUIkz7kSmDCS423Nyz1KHMYMQprL0H2JraFyDilXEUYYIKE8iph3W64L23lWLEY3M+OSwqVKK2ugrnkpQQU+8gbqNtC3we8aDDfycnEE1+BtGK1fX106MZVLMLs440a3iVTNjYRVxpb+EXK/VFptnbTg6I+PH3unXBQQNLC6irgX5iy9U+DIh02KNmwP7PHE3ldCs9yhCD4BN55wWX3JDDhGFRyEy3NH+XZKdH4aF1qC6ZgehiCYgqs9Hzso7irD+XnW2qrBM9XWaGnHXtPY8zVU8EG5DY60C1Sr/IwX80avL1hnsPucN2ZXRoEZLrzoQ23uFKH+U+HZy/C1vhAAESZKoTCJQRAapyrdPuEHk4mBSWvjCtSsKubTNfT1LhjPxRe+qB944QFknjvjLk54qWCqpV99Py+7OIarqdnfHdPd4xezlzT852XpKs7d6DNXM73a2WkSQgIkymMWKSbd3Iny3U/078uWjZ6R3Kj/uubJbogfd8PdgNx2LSLjOI0wjxJE0xyD2xglux/M7+1arxrOD8DruXl2rQ+K4qJ7pH6M67SyvLjooN9PFp4QkWKGsRQKJZQgScXGGGUO+6Ry893vDOC1InHfiXZ2TLxCrhRQKt5tu+iIJMNhmg1xNnSb+sFwFL1no8FgFMcZxZg8M6tWtkwvH6M2mVKgKBchShiieZzmUYzl9gX/grl//Ck77Vktr8D2uHvHa94q3m4lr0fThiCiMozcKyDjQN1rG8kFU7sTAl8vvbu50dOlrKZvPhJPgeqGICfAQiSJi0UaEqQI240h6GzvZdW1Vj3EepLXUL8Ti3eKLx6DzAbj0UX251/Hp792wtvshPvPmpv765YPVWkvt5vj++uUw67O/j9bm0KXkF1yYx/37faM1an+/OAUtSuVtpvvbxrctYx9xnhf//sMsq3nc3+IAZIQkEjEiUAUKBARRduP/P312cZ5+eaa4A6Z/tJnUsW8dr4A1Zq4tpHv/on9D8ro5fmvqXbfDZHKQwAVpymgGIBIlsLGbvjDTpgWPQ99p0v55U+Zti/mn3bgvMkJz6u518mdNtGFwDSGKOScRVgwKWLmL/6/GQoLN1ZUN49vQrzAdVeu1dzWMy7BOQLW3Lq6BG08pLrfz7trXS7/BSox1YGVIQ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NYCT&quot;"/>
    <we:property name="pageName" value="&quot;789cbb6d92e69744a073&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789cbb6d92e69744a073?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6.xml><?xml version="1.0" encoding="utf-8"?>
<we:webextension xmlns:we="http://schemas.microsoft.com/office/webextensions/webextension/2010/11" id="{94DAC68C-1FFE-43AA-8AAF-E2ED1695CA59}">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bW+jOBD+KxGfsyeMwcB+S2hWd1Lb6zW9SqtTVQ32kHpLIALTba7Kfz9jSDeXpE2u2/Sy6eZTGA/jeXnmYcAPlpDlJIXpKYzR+mj18/x2DMVthxCra2WN0LU9mlDOkPkEqC/QYYFezSdK5llpfXywFBQjVJeyrCCtLWnhX1ddC9L0DEb1VQJpiV1rgkWZZ5DKv7FR1kuqqHDWtfB+kuYF1CaHChTWZu+0ur7WLpBfqN4RuJJ3OESuGikTNvEYiW2CYAdJ6DnU1Wplo2A8W6tSmzbbR3mmQGZ6m1qW+CCAIwEhCPh2whgzbpQyG6Wtw9/uvZhO6uTIsY6wzkb8RW9b25nNdDjC9wFZCEFoc0gSTm3wNtoC43e/UkqHt2IyZgAgaBiDdtS1Hc7gxe75lPsQ8pjQWFfTIz6wze49YSv2HcoRiEuBOQgaJKEw6ZSpajMbTwf3k0KDQkOlsdUTd5BxFJapfIFlU+gH61eJBRT8ZnqMd2h8GKxfX106K3INMDW9hEI2QMqrguOqYiM/x8QsZUoqbc06/u38vHMBcYpWHVbbEY/GtKfzDbT4qIZorbbgjxF2vgnq5TYK6zNCYQQ3+deoQK2oc2TPrrTkeUi0eRqmkmPRKi2WwBqj7j1TO0znnaHzPGl8lWiUSlVIroZmp6HRq6VoivJgHUtdqGbzS0irel/TsNph/buq3c4LgUV/akwfyWK+Eek+VZ6DLF+TC59pLrTDBB3OA0DNLE3zvAzwvdGowFHj40qoUZ5W4zXy9SnoVyWWCzlYCBgS7dr1GWQCx5Kb1U9V1lbRXgVmd587dTnON2nVLTLyNqXUN19Pti7kRoa5nchVTucJ8UNbBARi4js2IRjsPcRfOS8cCvHvxDzJgs4yC+5DwA1X8dhnLos95oANMQ+Jy8N9L+R/5aoDKOWmkNtiEpsyX7A49GjoEddDDDYWM9JpGuX68W8GB9yN/48cu6ecuQNIpZgJaCcyb0D9fj+I+k7Udx2/1x+4n8JBrzdgLPIch24JvpVp6rXr08Ao1OO+57rERde2XVdfCNgXGE075mH+rqCUVqU2iaJxMbqBQv3obDV/V9c3fVl4G29B1MSxC9RcmemFYMi5cFwaMz9hwofE28yTT8LqBKGsiq2H016aXre3lMuenlz0+lFHSX6LqgN3evocrcP6Th9ouw+nYRlMwtjl4MYsSaighIU02aMiGAx35uNTR2Y8X8s7P1YtnoqqKQkIxgPdETYkNCSewwL8ji81r8g1p5+jTpTfSdEhYYeD7vQP8fSDgOlylFFvOLiOfv/z9OLnK+z3vMI+9zQ/1KT8UekHK/7My3JeTvJM3bxs4jrUlBy1zPNeRtBUZrh27tw8xR0qBOYUergRLvDh4Qb5SG6HG2JDVs2bD6PCCYEQEifMc4PEZ5S9fML7/zI2rOKvMH2/3/h3cFyzD9+k3/LbyB4dTb4Rmrf77HLwaWiYULMgoB0LEtAwoR54dmK8eRZuCu9VnN8vn4cZg+uO3PNKlRPgqBsV15y66wasW0G0/7c7a5/N/gGYFIgclSM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MTABC&quot;"/>
    <we:property name="pageName" value="&quot;6d01561b01ea08f9523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6d01561b01ea08f9523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7.xml><?xml version="1.0" encoding="utf-8"?>
<we:webextension xmlns:we="http://schemas.microsoft.com/office/webextensions/webextension/2010/11" id="{AAD0BD85-5CB2-4374-8938-E1D75D857C37}">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ZW0/jOBT+K1Ee9qkzsuM4iXlrS0e7ErCIskijFUK+nBQPaVIlKUMH9b/vyaXA0EIZZmBK2b71+OT43Pz5s33tGltMEjk7kGNwd9xell2MZX7hUOp23LQRKvBI7LMoisAPGDeB5wc4mk1Km6WFu3PtljIfQXlii6lMKkso/Pe048okOZSj6l8skwI67gTyIktlYr9Bo4xDZT6FeceFq0mS5bIyOSxlCZXZS1TH/+gC/chwRqlLewlD0GUjJWHIGSdRRAKqIiWIUoBqRaNQe7ZSpTJdT9/P0lLaFKepZL4JPS/kRBHp6yiMpRfKSl7YdJS0Dt9+ezybVMmxY4ywyob6gtNWduZzDMcTYUwpYURrzlVAODF8rS1Z+92bliWGt2QSfIVOgfIY44KBx2I/eq573PgmEFzE0qdYWGOoYs+1hUnVURDGoY5pqEMO0guqb2OblG1m1WxwNcmxKbBVGltdcylTDcatK59D0RT62v3TQi5zfT7bg0uofRisHl8eOswzbLBydiJz2zRSNs01LCs28iOI66G0tCVac/f+OjpyjqVKwK3CalfEjTH0dDEBinerFq3U7vhTC51bQTXcRuF+BpnXgvPsaz8HVDTuDpmfouTxlmjzNEyshrxVulsCdwy49uraQbJYGZjnSeOrhVqpKHOry2E907DWq6RQF+Xa3bNYqGbyE5lMq3nrBYsO4++0cjvLDeS9WW161+aLiWjnofJsZfmaXARe5BMPQYVpSRU3ITXw/IbvjkY5jBofl0LtZ8l0vEK+OgW93BqEW0emxjmepikkxZ2M3Alfxujo2SHqwdjqevTTNG1rSpbbtLOZYaCps8mvDOL3de/jMW8GFl1M7IqdJOBEsyBUEFIaAWXQbJpvZzH8WBetzZKWufk+TQ+ip3cfPTcv/AbxQqIpaEY145IGrNrrvbdV5B9FvK0r87oENIVmgc8jwYGLCCIhRRCpaG2h+5i0UYYEo6Ym8BrR3EDem9inXqD5EkiNbPkgH7Cw14v6Pa/f872w2xv4n8Sg2x0EQZ97Hntimy5xuZetXdtwRPtMRcAI95ghMfeUv5kNN3PqXfgdN10yLdAkmMbh/rnMy+1CwMUNA3705c4dQttuTVQv31+nNa8SNBZExrGKAl8YiitD/cSpeh9kMc2fzEa7SXLWflLc97T3x7FTWn0BpSMvkV6OVq2JF90+f2EwB5/7K6JpoImEyGul72k/jjRFII2U2ZgK1M3sLHibY1OdrQSnN1WIh4JqtwrtK48LFmjKuBAEhL8ZJw303elnl9Y4VDhaFlB8ULMPRs7uB9nvDgdn/b//OTh+46fV4VR9lbNXP6F2nsQAtjct+1lanj+PgWxvUnbbdfY+SVliU1hmYreXwt+ybLziPli3lGbf1lE9chFMg4izKCQEodf7SKkIdt2aoNyYkFfrTISEB5QwETDO0QRpTLSwvp5ybW/vLnBum2O8Aa1tDrIBoYa5E2qUiAiyRkWFz43x/S2/LNtQsP3/eeBVnwd+4n5gg54Rf0Omn3bx8K5S0iAp10YSHiKUAkghfKWkqDx7tA1LuCpVdnX/pao2uIohZdOymEgNCHewgikhAlQQYtZwnO/fy+fz/wDXGo9WWSM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B&amp;T&quot;"/>
    <we:property name="pageName" value="&quot;077535088061b8b90bbe&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077535088061b8b90bbe?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ppt/webextensions/webextension8.xml><?xml version="1.0" encoding="utf-8"?>
<we:webextension xmlns:we="http://schemas.microsoft.com/office/webextensions/webextension/2010/11" id="{4E1158FE-9C32-4CFE-9BE4-22355DC524C1}">
  <we:reference id="WA200003233" version="2.0.0.3" store="en-US" storeType="OMEX"/>
  <we:alternateReferences/>
  <we:properties>
    <we:property name="Microsoft.Office.CampaignId" value="&quot;none&quot;"/>
    <we:property name="artifactViewState" value="&quot;live&quot;"/>
    <we:property name="backgroundColor" value="&quot;#FFFFFF&quot;"/>
    <we:property name="bookmark" value="&quot;H4sIAAAAAAAAA+1abU/jOBD+K1U+l1PivHq/taGrO4nl9iiHtDohNLYnxUuaVI7L0UX972cnKQulbIGFvbbwMWN3PM8z4/GM3WtHyGqSw+wQxuh8cPpleTEGddHxPKfrFI0QSSw48ChkNBHC8zgRdrScaFkWlfPh2tGgRqhPZDWF3Goywn9Ouw7k+WcY2a8M8gq7zgRVVRaQy2/YTDZDWk1x3nXwapKXCqzKoQaNVu2lmW6+jQneb75ZEbiWlzhErlspw4DGfkb8hBEQMSAPzLSqmVBbtnKKVV0vn5aFBlmYZayME+YK5CAgcxNfAKNcWHkli1HeGvz9t8eziSVHjg1Cywb7apa1euZzAyeJuOdB5BIWYowugstqXZnMdbscmw2uJsowZfhrdPXEJRQchVPTobBq0F87vdFI4Qh0+zm4M5iW+XS8Qj4sp4rjEWb1UKGlntk1ODdT9np7R1Jg5xhYjo41+LMqjXfqKZAZE88+QyFwLHk9+nFatKS79vO8/DdVaLwkrKC7aQCMkrPJS5r/u0QFip/PDvAS8/uW3ozfH1qYdQJKNtFdo/pZtO1+vdHq3CFg324gO+2WYbWw811gh1s4zhcE5dxn5tRIfhj8FxN5P/R9SrIsBIwjFhAEwDDytyX0nxY5a/nhoMRdgsyHEqj6sxr8vlSLZEa6Sxg2CbhBakQeCupBzJiPUQYiITSLtsWxT81pr+raTwjVVD0+B+T5WfuTahnXcakhP2sI6Fn4zsJbjNLA9SIRJIK6MaWhELjWW6nBPyqV5AbxssNe3Cc3WWrDj5NXiJ0cCwGqGQ4HftzvJ2mfpP2AxL3+IPhIB73eIIrSkBD/kVHmLUfZa/mrCa9MUGKqJeLyODPBxbkH6wucXxxes059TL7JEMunlVGJojE1PQelt+MkWkfF/HTRCJgffb1V6rfB1eB5zWg6rcsckrhx7IY+A0FExhKfJevz64Ph9oJHQu/oqKMlv0DdAdNB2fZke8+3lWCaDJSQEKIAfRoIjoyawsSPN8YBdRR3FhVVRxa8XJmJtskPD2Fq3CHiLAxZlEVB5IEfx2CagI2oDg+/pJ20vJSi49EOhwqrPTbbEzBbxpj2hoOz9M+/D4+3sOd9hab9jXa93UeVK7tOzl9TUzHgOz8P8fOpLPT580rLXadmv02tTzzpclngyjp1fbW364wuMtXuI72VdnYf7E0O2X2oTU5oOieII5cyijxOWAhCIIZsIyrF97eR99Psxd5GfuIG5t5V3hvh+HFXO2+EjCZXeiwTIvHdhELMkQHBILE2/TD0oGauP9W6tmXpfS5yWYamV+fC58Co5yGN16p84Jnby5D6GNMQPUFD3w946D9XV0hj4IG9NsDQdVnMiEeffyz8f1Fy8MfR0cZlI2h5GuaSY/vwcMcFzhjVqMZYYb5IRIbnSWOrxHpSpU23p4f1SsN6npVi7ZRr50AaRzWLn0A+tevWf/ywW7u9Jdr8jPcr3NdwQSLfJb6bBRggSUCEhAVrN4/GK83Kq+XtU++gVd4sp7qaAEdTsuAKhxrX2WJAPMmN8/l/wNsyfDgkAAA=&quot;"/>
    <we:property name="creatorSessionId" value="&quot;0a20645c-276b-424a-ab10-c656024acbb6&quot;"/>
    <we:property name="creatorTenantId" value="&quot;f2b34026-ae5e-4b9c-be0c-4c268dce6de9&quot;"/>
    <we:property name="creatorUserId" value="&quot;10037FFE9ED51D5D&quot;"/>
    <we:property name="datasetId" value="&quot;2024c9cb-c2b7-4527-a85c-41a22c98d47e&quot;"/>
    <we:property name="embedUrl" value="&quot;/reportEmbed?reportId=2f86a1c3-13f4-4fa9-bf44-58ba4a0f4177&amp;groupId=78949eca-cbb7-4611-9529-188a35267883&amp;w=2&amp;config=eyJjbHVzdGVyVXJsIjoiaHR0cHM6Ly9XQUJJLVNPVVRILUFGUklDQS1OT1JUSC1BLVBSSU1BUlktcmVkaXJlY3QuYW5hbHlzaXMud2luZG93cy5uZXQiLCJlbWJlZEZlYXR1cmVzIjp7InVzYWdlTWV0cmljc1ZOZXh0Ijp0cnVlfX0%3D&amp;disableSensitivityBanner=true&amp;storytellingChangeViewModeShortcutKeys=true&quot;"/>
    <we:property name="initialStateBookmark" value="&quot;H4sIAAAAAAAAA91a227bOBD9FUNY7JOzIHVX3my3xQZN0sIOsigWQTAiRzZbWRIoOa038L8vSclJ4zi246StXOQhES8z5wznQjK8tbgoixTm5zBF69jq5/mXKcgvHUqtrpU1jR8+vD/rDd9fn/fO3qrmvKhEnpXW8a1VgRxjdSnKGaRahGr896prQZp+hLH+SiAtsWsVKMs8g1T8h/Vg1VXJGS66Fn4r0lyCFjmqoEIt9kYNV99KN/3LURqBVeIGR8iquhWjMAkiQnwfiEMp8cPYVcPKeoBBtnaIFm3UD/KsApEpNbqNBsSGAG2bgetESWD7gaPbE5FWzZB4/vZbIRU7xXleaKv0+A1kDLllKEgsa8S3Vm88ljiGqvl8+6BzkKez6Zr2UT6TDIeYmK6sEtVc6Ti76F1LwRWGiSishbLWR5krW5pOMS1kfoNTzKqOamPqt7K5GfVuljWmovpzkn8dSFS25dYxWXTvKAxU0ziXgkH6iMUrAr2QkJVFLqvOWc5rgA8RXamWUmTjtHGO+3W6qIGydFaqlUBeoxpMQFbaEePPasX1+iyWPqLUfv7OCxqGc7NwP5LS1UKPCOLAcULHTbxI+ZENju2HWuhGcoVatXO4EcplcvmQlZbpAQY0RpfHlDvM9jlEZKtMMCboz6pKUVwxVBPxes5Ugz+2JoJzzCyjLqHgu1EcBb5NPCcMeOQlL1BnrOLHzCVeyHyI0IljCMh2q2wWyVykJI68mCS2R9EFbr/EKMbOTuKFCD6jjDoRgQhi3ookcHoyHHYuIE5x1QvV3OuPkHGcCrYS92RT3P8M1H0VO6oCdBS8zsUsyzAtnyZRtJTEGVYyPzpXcT45PPD9WYkHaPPRLP4K80MErncvWeekTLXPD0Gkisfh0egxpoYc9Y6Gqvi9Bvyt1b0QuLai51JV335du98Iudz92d0VHu3LWourbWXWQSScJX7k+xHxOaMhY/tXmzOEciZx5yVO0+tmSrlKzFQbSBSIzpJfR2Qsn2LnjzVbtx188xXB9f+8WI/tlyM7O2+v1dROtj9oLbrzT4MnFrUF4EYn7V3W3rMC9Ydn4Z8U5vqk1bUooQ73XbVRt0MWIYSUveDE/trp8/vi0B5/0VZtJzKdPFuKzKTOdmIzibOd0HTabCey3jPC89BS5lO86pQZewAUaIiJb5Mo8APHhZbfb5gacPg3HO2msfWOo93wN9xytBv4xnuOlkPf/aaj3UR2uOt4LoHf8rZjmxG233dEXJcfz6VeEPk2UB5Hth76ggt7hzoOCVU9CxwlzPH8hPOtIsVU/4/skazEi110EW1uB1FiM06juOXF8eX//mtFdTkMGs/IeAdCaFP1OQwKGyr/gRDYNf0eBp0dium+RLY/EADJm65fX1ZfnrObE5vreTT0Eu4lxA7tgAXhC05sfwuUINlkfoo3mD7mctf/uGvJ4BKkqB/qGN572qN5anQnzHpgojf6CZAe9h0e09i5b9DdDQvrE4Lc5+wOjZ1GqWAo1/iONUU5NhzHmCnNqbFyUSMVWN6vxMO/Lpdvl5SLvZP51ExrOGsN92bJGaSamTHNdUyTJKI2OWKI5MiNkB/F6qh+lBAgjh8FoYe+ml7DJ3rH9c8E9eWBedmScbF03ZMVRy13f/yyXFcFdMVzGzMrrZeQzsw7LyX0VFS1ZW7rZjXQJrZ7qkde1W5s5pSYLgPvkQ3LSgpWjcxajcw43YrGrddqME/K9K6yCZMnIpyuRvjvHQDazAzYBPk744pv6u34SYXT2gFEvTlmStEJr5PatFAQymWKW369F5kOIa0hqfbIfnu49Xpn61pDMZ5UT7jB0tHM/v3hK0bdZdXOQbzQdW1f/XjIHQd5uP8hgQUc7CCMSRQmhLoQxszfT5YRty7V5LOqLIChOmrhmlhRUaHPYHzXCOlqLEL73eYJ+inmXUQtFv8Dfa5qLhYqAAA=&quot;"/>
    <we:property name="isFiltersActionButtonVisible" value="false"/>
    <we:property name="isVisualContainerHeaderHidden" value="false"/>
    <we:property name="pageDisplayName" value="&quot;AAR&quot;"/>
    <we:property name="pageName" value="&quot;1be4973f238b2ad7aec4&quot;"/>
    <we:property name="reportEmbeddedTime" value="&quot;2025-03-21T07:49:01.188Z&quot;"/>
    <we:property name="reportName" value="&quot;MTA_Daily_Ridership&quot;"/>
    <we:property name="reportState" value="&quot;CONNECTED&quot;"/>
    <we:property name="reportUrl" value="&quot;/groups/78949eca-cbb7-4611-9529-188a35267883/reports/2f86a1c3-13f4-4fa9-bf44-58ba4a0f4177/1be4973f238b2ad7aec4?bookmarkGuid=6068cbab-fd4a-4bf1-a30a-25fe3d696eca&amp;bookmarkUsage=1&amp;ctid=f2b34026-ae5e-4b9c-be0c-4c268dce6de9&amp;fromEntryPoint=export&amp;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602</TotalTime>
  <Words>1486</Words>
  <Application>Microsoft Office PowerPoint</Application>
  <PresentationFormat>Widescreen</PresentationFormat>
  <Paragraphs>307</Paragraphs>
  <Slides>39</Slides>
  <Notes>39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39</vt:i4>
      </vt:variant>
    </vt:vector>
  </HeadingPairs>
  <TitlesOfParts>
    <vt:vector size="52" baseType="lpstr">
      <vt:lpstr>Calibri</vt:lpstr>
      <vt:lpstr>Century Gothic</vt:lpstr>
      <vt:lpstr>Libre Franklin Medium</vt:lpstr>
      <vt:lpstr>Fira Sans</vt:lpstr>
      <vt:lpstr>Arial Unicode MS</vt:lpstr>
      <vt:lpstr>Play</vt:lpstr>
      <vt:lpstr>Noto Sans Symbols</vt:lpstr>
      <vt:lpstr>Arial</vt:lpstr>
      <vt:lpstr>Nunito Light</vt:lpstr>
      <vt:lpstr>Twentieth Century</vt:lpstr>
      <vt:lpstr>Quattrocento Sans</vt:lpstr>
      <vt:lpstr>Helvetica Neue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abanob samir</dc:creator>
  <cp:lastModifiedBy>abanob samir</cp:lastModifiedBy>
  <cp:revision>9</cp:revision>
  <dcterms:created xsi:type="dcterms:W3CDTF">2024-05-23T20:18:37Z</dcterms:created>
  <dcterms:modified xsi:type="dcterms:W3CDTF">2025-04-13T19:27:19Z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0x010100D013E64FD521064FB084B8A64D656570</vt:lpwstr>
  </property>
</Properties>
</file>