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a:latin typeface="Open Sans" panose="020B0606030504020204"/>
                <a:ea typeface="Open Sans" panose="020B0606030504020204"/>
                <a:cs typeface="Open Sans" panose="020B0606030504020204"/>
                <a:sym typeface="Open Sans" panose="020B0606030504020204"/>
              </a:rPr>
              <a:t>The Animation category is the most successful among the family movies, since it has been rented nearly 1200 times. The least popular is the category of Music that has been rented about 800 times.</a:t>
            </a:r>
            <a:endParaRPr dirty="0">
              <a:latin typeface="Open Sans" panose="020B0606030504020204"/>
              <a:ea typeface="Open Sans" panose="020B0606030504020204"/>
              <a:cs typeface="Open Sans" panose="020B0606030504020204"/>
              <a:sym typeface="Open Sans" panose="020B0606030504020204"/>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&lt;visualization&gt;</a:t>
            </a: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sz="1800" dirty="0">
                <a:solidFill>
                  <a:srgbClr val="FFFFFF"/>
                </a:solidFill>
                <a:latin typeface="Open Sans"/>
                <a:ea typeface="Open Sans"/>
                <a:cs typeface="Open Sans"/>
                <a:sym typeface="Open Sans"/>
              </a:rPr>
              <a:t> What </a:t>
            </a:r>
            <a:r>
              <a:rPr lang="fr-FR" sz="1800" dirty="0">
                <a:solidFill>
                  <a:srgbClr val="FFFFFF"/>
                </a:solidFill>
                <a:latin typeface="Open Sans"/>
                <a:ea typeface="Open Sans"/>
                <a:cs typeface="Open Sans"/>
                <a:sym typeface="Open Sans"/>
              </a:rPr>
              <a:t>are the </a:t>
            </a:r>
            <a:r>
              <a:rPr lang="fr-FR" sz="1800" dirty="0" err="1">
                <a:solidFill>
                  <a:srgbClr val="FFFFFF"/>
                </a:solidFill>
                <a:latin typeface="Open Sans"/>
                <a:ea typeface="Open Sans"/>
                <a:cs typeface="Open Sans"/>
                <a:sym typeface="Open Sans"/>
              </a:rPr>
              <a:t>most</a:t>
            </a:r>
            <a:r>
              <a:rPr lang="fr-FR" sz="1800" dirty="0">
                <a:solidFill>
                  <a:srgbClr val="FFFFFF"/>
                </a:solidFill>
                <a:latin typeface="Open Sans"/>
                <a:ea typeface="Open Sans"/>
                <a:cs typeface="Open Sans"/>
                <a:sym typeface="Open Sans"/>
              </a:rPr>
              <a:t> </a:t>
            </a:r>
            <a:r>
              <a:rPr lang="fr-FR" sz="1800" dirty="0" err="1">
                <a:solidFill>
                  <a:srgbClr val="FFFFFF"/>
                </a:solidFill>
                <a:latin typeface="Open Sans"/>
                <a:ea typeface="Open Sans"/>
                <a:cs typeface="Open Sans"/>
                <a:sym typeface="Open Sans"/>
              </a:rPr>
              <a:t>successful</a:t>
            </a:r>
            <a:r>
              <a:rPr lang="fr-FR" sz="1800" dirty="0">
                <a:solidFill>
                  <a:srgbClr val="FFFFFF"/>
                </a:solidFill>
                <a:latin typeface="Open Sans"/>
                <a:ea typeface="Open Sans"/>
                <a:cs typeface="Open Sans"/>
                <a:sym typeface="Open Sans"/>
              </a:rPr>
              <a:t> </a:t>
            </a:r>
            <a:r>
              <a:rPr lang="en" sz="1800" dirty="0">
                <a:solidFill>
                  <a:srgbClr val="FFFFFF"/>
                </a:solidFill>
                <a:latin typeface="Open Sans"/>
                <a:ea typeface="Open Sans"/>
                <a:cs typeface="Open Sans"/>
                <a:sym typeface="Open Sans"/>
              </a:rPr>
              <a:t> </a:t>
            </a:r>
            <a:r>
              <a:rPr lang="fr-FR" sz="1800" dirty="0" err="1">
                <a:solidFill>
                  <a:srgbClr val="FFFFFF"/>
                </a:solidFill>
                <a:latin typeface="Open Sans"/>
                <a:ea typeface="Open Sans"/>
                <a:cs typeface="Open Sans"/>
                <a:sym typeface="Open Sans"/>
              </a:rPr>
              <a:t>categories</a:t>
            </a:r>
            <a:r>
              <a:rPr lang="fr-FR" sz="1800" dirty="0">
                <a:solidFill>
                  <a:srgbClr val="FFFFFF"/>
                </a:solidFill>
                <a:latin typeface="Open Sans"/>
                <a:ea typeface="Open Sans"/>
                <a:cs typeface="Open Sans"/>
                <a:sym typeface="Open Sans"/>
              </a:rPr>
              <a:t> </a:t>
            </a:r>
            <a:r>
              <a:rPr lang="fr-FR" sz="1800" dirty="0" err="1">
                <a:solidFill>
                  <a:srgbClr val="FFFFFF"/>
                </a:solidFill>
                <a:latin typeface="Open Sans"/>
                <a:ea typeface="Open Sans"/>
                <a:cs typeface="Open Sans"/>
                <a:sym typeface="Open Sans"/>
              </a:rPr>
              <a:t>among</a:t>
            </a:r>
            <a:r>
              <a:rPr lang="fr-FR" sz="1800" dirty="0">
                <a:solidFill>
                  <a:srgbClr val="FFFFFF"/>
                </a:solidFill>
                <a:latin typeface="Open Sans"/>
                <a:ea typeface="Open Sans"/>
                <a:cs typeface="Open Sans"/>
                <a:sym typeface="Open Sans"/>
              </a:rPr>
              <a:t> the </a:t>
            </a:r>
            <a:r>
              <a:rPr lang="fr-FR" sz="1800" dirty="0" err="1">
                <a:solidFill>
                  <a:srgbClr val="FFFFFF"/>
                </a:solidFill>
                <a:latin typeface="Open Sans"/>
                <a:ea typeface="Open Sans"/>
                <a:cs typeface="Open Sans"/>
                <a:sym typeface="Open Sans"/>
              </a:rPr>
              <a:t>family</a:t>
            </a:r>
            <a:r>
              <a:rPr lang="fr-FR" sz="1800" dirty="0">
                <a:solidFill>
                  <a:srgbClr val="FFFFFF"/>
                </a:solidFill>
                <a:latin typeface="Open Sans"/>
                <a:ea typeface="Open Sans"/>
                <a:cs typeface="Open Sans"/>
                <a:sym typeface="Open Sans"/>
              </a:rPr>
              <a:t> </a:t>
            </a:r>
            <a:r>
              <a:rPr lang="fr-FR" sz="1800" dirty="0" err="1">
                <a:solidFill>
                  <a:srgbClr val="FFFFFF"/>
                </a:solidFill>
                <a:latin typeface="Open Sans"/>
                <a:ea typeface="Open Sans"/>
                <a:cs typeface="Open Sans"/>
                <a:sym typeface="Open Sans"/>
              </a:rPr>
              <a:t>movies</a:t>
            </a:r>
            <a:r>
              <a:rPr lang="fr-FR" sz="1800" dirty="0">
                <a:solidFill>
                  <a:srgbClr val="FFFFFF"/>
                </a:solidFill>
                <a:latin typeface="Open Sans"/>
                <a:ea typeface="Open Sans"/>
                <a:cs typeface="Open Sans"/>
                <a:sym typeface="Open Sans"/>
              </a:rPr>
              <a:t> ?</a:t>
            </a:r>
            <a:endParaRPr sz="1800" dirty="0">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3" name="Picture 2">
            <a:extLst>
              <a:ext uri="{FF2B5EF4-FFF2-40B4-BE49-F238E27FC236}">
                <a16:creationId xmlns:a16="http://schemas.microsoft.com/office/drawing/2014/main" id="{CFF24334-D66E-474E-BADC-BC322EF86DBF}"/>
              </a:ext>
            </a:extLst>
          </p:cNvPr>
          <p:cNvPicPr>
            <a:picLocks noChangeAspect="1"/>
          </p:cNvPicPr>
          <p:nvPr/>
        </p:nvPicPr>
        <p:blipFill>
          <a:blip r:embed="rId3"/>
          <a:stretch>
            <a:fillRect/>
          </a:stretch>
        </p:blipFill>
        <p:spPr>
          <a:xfrm>
            <a:off x="354300" y="1350499"/>
            <a:ext cx="4574714" cy="31933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US" dirty="0"/>
              <a:t>A large number of animated films (22) are rented for a limited period of time (first quarter). However, for such a short time only a small portion of Music Films (9) are rented.</a:t>
            </a:r>
          </a:p>
        </p:txBody>
      </p:sp>
      <p:sp>
        <p:nvSpPr>
          <p:cNvPr id="63" name="Google Shape;63;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&lt;visualization&gt;</a:t>
            </a:r>
          </a:p>
        </p:txBody>
      </p:sp>
      <p:sp>
        <p:nvSpPr>
          <p:cNvPr id="64" name="Google Shape;64;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US" sz="1800" dirty="0">
                <a:solidFill>
                  <a:srgbClr val="FFFFFF"/>
                </a:solidFill>
                <a:latin typeface="Open Sans" panose="020B0606030504020204"/>
                <a:ea typeface="Open Sans" panose="020B0606030504020204"/>
                <a:cs typeface="Open Sans" panose="020B0606030504020204"/>
                <a:sym typeface="Open Sans" panose="020B0606030504020204"/>
              </a:rPr>
              <a:t> What is the distribution of family-friendly movies among the film categories and rental duration categories ?</a:t>
            </a:r>
            <a:endParaRPr sz="1800" dirty="0">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3" name="Picture 2">
            <a:extLst>
              <a:ext uri="{FF2B5EF4-FFF2-40B4-BE49-F238E27FC236}">
                <a16:creationId xmlns:a16="http://schemas.microsoft.com/office/drawing/2014/main" id="{5390B303-5F9B-47F5-896C-C491D4B7A8E9}"/>
              </a:ext>
            </a:extLst>
          </p:cNvPr>
          <p:cNvPicPr>
            <a:picLocks noChangeAspect="1"/>
          </p:cNvPicPr>
          <p:nvPr/>
        </p:nvPicPr>
        <p:blipFill>
          <a:blip r:embed="rId3"/>
          <a:stretch>
            <a:fillRect/>
          </a:stretch>
        </p:blipFill>
        <p:spPr>
          <a:xfrm>
            <a:off x="354298" y="1418449"/>
            <a:ext cx="4550701" cy="3072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a:latin typeface="Open Sans" panose="020B0606030504020204"/>
                <a:ea typeface="Open Sans" panose="020B0606030504020204"/>
                <a:cs typeface="Open Sans" panose="020B0606030504020204"/>
                <a:sym typeface="Open Sans" panose="020B0606030504020204"/>
              </a:rPr>
              <a:t>We observe that the performance of the two stores is roughly the same for every month we have data for. This is the case for months with heavy rental orders such as July 2005 (3350 orders), and for months with small rental orders such as February 2006 (90 orders).</a:t>
            </a:r>
            <a:endParaRPr dirty="0">
              <a:latin typeface="Open Sans" panose="020B0606030504020204"/>
              <a:ea typeface="Open Sans" panose="020B0606030504020204"/>
              <a:cs typeface="Open Sans" panose="020B0606030504020204"/>
              <a:sym typeface="Open Sans" panose="020B0606030504020204"/>
            </a:endParaRPr>
          </a:p>
        </p:txBody>
      </p:sp>
      <p:sp>
        <p:nvSpPr>
          <p:cNvPr id="70" name="Google Shape;70;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&lt;visualization&gt;</a:t>
            </a:r>
          </a:p>
        </p:txBody>
      </p:sp>
      <p:sp>
        <p:nvSpPr>
          <p:cNvPr id="71" name="Google Shape;71;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sz="1800" dirty="0">
                <a:solidFill>
                  <a:srgbClr val="FFFFFF"/>
                </a:solidFill>
                <a:latin typeface="Open Sans"/>
                <a:ea typeface="Open Sans"/>
                <a:cs typeface="Open Sans"/>
                <a:sym typeface="Open Sans"/>
              </a:rPr>
              <a:t> How does the two stores compare in </a:t>
            </a:r>
            <a:r>
              <a:rPr lang="fr-FR" sz="1800" dirty="0" err="1">
                <a:solidFill>
                  <a:srgbClr val="FFFFFF"/>
                </a:solidFill>
                <a:latin typeface="Open Sans"/>
                <a:ea typeface="Open Sans"/>
                <a:cs typeface="Open Sans"/>
                <a:sym typeface="Open Sans"/>
              </a:rPr>
              <a:t>their</a:t>
            </a:r>
            <a:r>
              <a:rPr lang="fr-FR" sz="1800" dirty="0">
                <a:solidFill>
                  <a:srgbClr val="FFFFFF"/>
                </a:solidFill>
                <a:latin typeface="Open Sans"/>
                <a:ea typeface="Open Sans"/>
                <a:cs typeface="Open Sans"/>
                <a:sym typeface="Open Sans"/>
              </a:rPr>
              <a:t> count of </a:t>
            </a:r>
            <a:r>
              <a:rPr lang="fr-FR" sz="1800" dirty="0" err="1">
                <a:solidFill>
                  <a:srgbClr val="FFFFFF"/>
                </a:solidFill>
                <a:latin typeface="Open Sans"/>
                <a:ea typeface="Open Sans"/>
                <a:cs typeface="Open Sans"/>
                <a:sym typeface="Open Sans"/>
              </a:rPr>
              <a:t>rental</a:t>
            </a:r>
            <a:r>
              <a:rPr lang="fr-FR" sz="1800" dirty="0">
                <a:solidFill>
                  <a:srgbClr val="FFFFFF"/>
                </a:solidFill>
                <a:latin typeface="Open Sans"/>
                <a:ea typeface="Open Sans"/>
                <a:cs typeface="Open Sans"/>
                <a:sym typeface="Open Sans"/>
              </a:rPr>
              <a:t> </a:t>
            </a:r>
            <a:r>
              <a:rPr lang="fr-FR" sz="1800" dirty="0" err="1">
                <a:solidFill>
                  <a:srgbClr val="FFFFFF"/>
                </a:solidFill>
                <a:latin typeface="Open Sans"/>
                <a:ea typeface="Open Sans"/>
                <a:cs typeface="Open Sans"/>
                <a:sym typeface="Open Sans"/>
              </a:rPr>
              <a:t>orders</a:t>
            </a:r>
            <a:r>
              <a:rPr lang="fr-FR" sz="1800" dirty="0">
                <a:solidFill>
                  <a:srgbClr val="FFFFFF"/>
                </a:solidFill>
                <a:latin typeface="Open Sans"/>
                <a:ea typeface="Open Sans"/>
                <a:cs typeface="Open Sans"/>
                <a:sym typeface="Open Sans"/>
              </a:rPr>
              <a:t> ?</a:t>
            </a:r>
            <a:endParaRPr sz="1800" dirty="0">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3" name="Picture 2">
            <a:extLst>
              <a:ext uri="{FF2B5EF4-FFF2-40B4-BE49-F238E27FC236}">
                <a16:creationId xmlns:a16="http://schemas.microsoft.com/office/drawing/2014/main" id="{868C40ED-3F6F-4479-BE1B-D48D015B0CCB}"/>
              </a:ext>
            </a:extLst>
          </p:cNvPr>
          <p:cNvPicPr>
            <a:picLocks noChangeAspect="1"/>
          </p:cNvPicPr>
          <p:nvPr/>
        </p:nvPicPr>
        <p:blipFill>
          <a:blip r:embed="rId3"/>
          <a:stretch>
            <a:fillRect/>
          </a:stretch>
        </p:blipFill>
        <p:spPr>
          <a:xfrm>
            <a:off x="354301" y="1418450"/>
            <a:ext cx="4550700" cy="3072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spcAft>
                <a:spcPts val="1600"/>
              </a:spcAft>
              <a:buNone/>
            </a:pPr>
            <a:r>
              <a:rPr lang="en-US" dirty="0">
                <a:latin typeface="Open Sans" panose="020B0606030504020204"/>
                <a:ea typeface="Open Sans" panose="020B0606030504020204"/>
                <a:cs typeface="Open Sans" panose="020B0606030504020204"/>
                <a:sym typeface="Open Sans" panose="020B0606030504020204"/>
              </a:rPr>
              <a:t>Customer number 1 is Eleanor Hunt and she has paid a sum of approximately $210. The customer number 10 is Mike Way, and has paid about $160.</a:t>
            </a:r>
            <a:endParaRPr dirty="0">
              <a:latin typeface="Open Sans" panose="020B0606030504020204"/>
              <a:ea typeface="Open Sans" panose="020B0606030504020204"/>
              <a:cs typeface="Open Sans" panose="020B0606030504020204"/>
              <a:sym typeface="Open Sans" panose="020B0606030504020204"/>
            </a:endParaRPr>
          </a:p>
        </p:txBody>
      </p:sp>
      <p:sp>
        <p:nvSpPr>
          <p:cNvPr id="77" name="Google Shape;77;p1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&lt;visualization&gt;</a:t>
            </a:r>
          </a:p>
        </p:txBody>
      </p:sp>
      <p:sp>
        <p:nvSpPr>
          <p:cNvPr id="78" name="Google Shape;78;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sz="1800" dirty="0">
                <a:solidFill>
                  <a:srgbClr val="FFFFFF"/>
                </a:solidFill>
                <a:latin typeface="Open Sans"/>
                <a:ea typeface="Open Sans"/>
                <a:cs typeface="Open Sans"/>
                <a:sym typeface="Open Sans"/>
              </a:rPr>
              <a:t> </a:t>
            </a:r>
            <a:r>
              <a:rPr lang="fr-FR" sz="1800" dirty="0" err="1">
                <a:solidFill>
                  <a:srgbClr val="FFFFFF"/>
                </a:solidFill>
                <a:latin typeface="Open Sans"/>
                <a:ea typeface="Open Sans"/>
                <a:cs typeface="Open Sans"/>
                <a:sym typeface="Open Sans"/>
              </a:rPr>
              <a:t>Who</a:t>
            </a:r>
            <a:r>
              <a:rPr lang="fr-FR" sz="1800" dirty="0">
                <a:solidFill>
                  <a:srgbClr val="FFFFFF"/>
                </a:solidFill>
                <a:latin typeface="Open Sans"/>
                <a:ea typeface="Open Sans"/>
                <a:cs typeface="Open Sans"/>
                <a:sym typeface="Open Sans"/>
              </a:rPr>
              <a:t> are the top 10 </a:t>
            </a:r>
            <a:r>
              <a:rPr lang="fr-FR" sz="1800" dirty="0" err="1">
                <a:solidFill>
                  <a:srgbClr val="FFFFFF"/>
                </a:solidFill>
                <a:latin typeface="Open Sans"/>
                <a:ea typeface="Open Sans"/>
                <a:cs typeface="Open Sans"/>
                <a:sym typeface="Open Sans"/>
              </a:rPr>
              <a:t>paying</a:t>
            </a:r>
            <a:r>
              <a:rPr lang="fr-FR" sz="1800" dirty="0">
                <a:solidFill>
                  <a:srgbClr val="FFFFFF"/>
                </a:solidFill>
                <a:latin typeface="Open Sans"/>
                <a:ea typeface="Open Sans"/>
                <a:cs typeface="Open Sans"/>
                <a:sym typeface="Open Sans"/>
              </a:rPr>
              <a:t> </a:t>
            </a:r>
            <a:r>
              <a:rPr lang="fr-FR" sz="1800" dirty="0" err="1">
                <a:solidFill>
                  <a:srgbClr val="FFFFFF"/>
                </a:solidFill>
                <a:latin typeface="Open Sans"/>
                <a:ea typeface="Open Sans"/>
                <a:cs typeface="Open Sans"/>
                <a:sym typeface="Open Sans"/>
              </a:rPr>
              <a:t>customers</a:t>
            </a:r>
            <a:r>
              <a:rPr lang="fr-FR" sz="1800" dirty="0">
                <a:solidFill>
                  <a:srgbClr val="FFFFFF"/>
                </a:solidFill>
                <a:latin typeface="Open Sans"/>
                <a:ea typeface="Open Sans"/>
                <a:cs typeface="Open Sans"/>
                <a:sym typeface="Open Sans"/>
              </a:rPr>
              <a:t> ? How </a:t>
            </a:r>
            <a:r>
              <a:rPr lang="fr-FR" sz="1800" dirty="0" err="1">
                <a:solidFill>
                  <a:srgbClr val="FFFFFF"/>
                </a:solidFill>
                <a:latin typeface="Open Sans"/>
                <a:ea typeface="Open Sans"/>
                <a:cs typeface="Open Sans"/>
                <a:sym typeface="Open Sans"/>
              </a:rPr>
              <a:t>many</a:t>
            </a:r>
            <a:r>
              <a:rPr lang="fr-FR" sz="1800" dirty="0">
                <a:solidFill>
                  <a:srgbClr val="FFFFFF"/>
                </a:solidFill>
                <a:latin typeface="Open Sans"/>
                <a:ea typeface="Open Sans"/>
                <a:cs typeface="Open Sans"/>
                <a:sym typeface="Open Sans"/>
              </a:rPr>
              <a:t> </a:t>
            </a:r>
            <a:r>
              <a:rPr lang="fr-FR" sz="1800" dirty="0" err="1">
                <a:solidFill>
                  <a:srgbClr val="FFFFFF"/>
                </a:solidFill>
                <a:latin typeface="Open Sans"/>
                <a:ea typeface="Open Sans"/>
                <a:cs typeface="Open Sans"/>
                <a:sym typeface="Open Sans"/>
              </a:rPr>
              <a:t>did</a:t>
            </a:r>
            <a:r>
              <a:rPr lang="fr-FR" sz="1800" dirty="0">
                <a:solidFill>
                  <a:srgbClr val="FFFFFF"/>
                </a:solidFill>
                <a:latin typeface="Open Sans"/>
                <a:ea typeface="Open Sans"/>
                <a:cs typeface="Open Sans"/>
                <a:sym typeface="Open Sans"/>
              </a:rPr>
              <a:t> </a:t>
            </a:r>
            <a:r>
              <a:rPr lang="fr-FR" sz="1800" dirty="0" err="1">
                <a:solidFill>
                  <a:srgbClr val="FFFFFF"/>
                </a:solidFill>
                <a:latin typeface="Open Sans"/>
                <a:ea typeface="Open Sans"/>
                <a:cs typeface="Open Sans"/>
                <a:sym typeface="Open Sans"/>
              </a:rPr>
              <a:t>each</a:t>
            </a:r>
            <a:r>
              <a:rPr lang="fr-FR" sz="1800" dirty="0">
                <a:solidFill>
                  <a:srgbClr val="FFFFFF"/>
                </a:solidFill>
                <a:latin typeface="Open Sans"/>
                <a:ea typeface="Open Sans"/>
                <a:cs typeface="Open Sans"/>
                <a:sym typeface="Open Sans"/>
              </a:rPr>
              <a:t> </a:t>
            </a:r>
            <a:r>
              <a:rPr lang="fr-FR" sz="1800" dirty="0" err="1">
                <a:solidFill>
                  <a:srgbClr val="FFFFFF"/>
                </a:solidFill>
                <a:latin typeface="Open Sans"/>
                <a:ea typeface="Open Sans"/>
                <a:cs typeface="Open Sans"/>
                <a:sym typeface="Open Sans"/>
              </a:rPr>
              <a:t>paid</a:t>
            </a:r>
            <a:r>
              <a:rPr lang="fr-FR" sz="1800" dirty="0">
                <a:solidFill>
                  <a:srgbClr val="FFFFFF"/>
                </a:solidFill>
                <a:latin typeface="Open Sans"/>
                <a:ea typeface="Open Sans"/>
                <a:cs typeface="Open Sans"/>
                <a:sym typeface="Open Sans"/>
              </a:rPr>
              <a:t> in total ?</a:t>
            </a:r>
            <a:endParaRPr sz="1800" dirty="0">
              <a:solidFill>
                <a:srgbClr val="FFFFFF"/>
              </a:solidFill>
              <a:latin typeface="Open Sans" panose="020B0606030504020204"/>
              <a:ea typeface="Open Sans" panose="020B0606030504020204"/>
              <a:cs typeface="Open Sans" panose="020B0606030504020204"/>
              <a:sym typeface="Open Sans" panose="020B0606030504020204"/>
            </a:endParaRPr>
          </a:p>
        </p:txBody>
      </p:sp>
      <p:pic>
        <p:nvPicPr>
          <p:cNvPr id="3" name="Picture 2">
            <a:extLst>
              <a:ext uri="{FF2B5EF4-FFF2-40B4-BE49-F238E27FC236}">
                <a16:creationId xmlns:a16="http://schemas.microsoft.com/office/drawing/2014/main" id="{2AB4FE8E-1AB8-4097-81D7-68784D682AE1}"/>
              </a:ext>
            </a:extLst>
          </p:cNvPr>
          <p:cNvPicPr>
            <a:picLocks noChangeAspect="1"/>
          </p:cNvPicPr>
          <p:nvPr/>
        </p:nvPicPr>
        <p:blipFill>
          <a:blip r:embed="rId3"/>
          <a:stretch>
            <a:fillRect/>
          </a:stretch>
        </p:blipFill>
        <p:spPr>
          <a:xfrm>
            <a:off x="354300" y="1418450"/>
            <a:ext cx="4550700" cy="30726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236</Words>
  <Application>Microsoft Office PowerPoint</Application>
  <PresentationFormat>On-screen Show (16:9)</PresentationFormat>
  <Paragraphs>12</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Open Sans</vt:lpstr>
      <vt:lpstr>Arial</vt:lpstr>
      <vt:lpstr>Simple Light</vt:lpstr>
      <vt:lpstr> What are the most successful  categories among the family movies ?</vt:lpstr>
      <vt:lpstr> What is the distribution of family-friendly movies among the film categories and rental duration categories ?</vt:lpstr>
      <vt:lpstr> How does the two stores compare in their count of rental orders ?</vt:lpstr>
      <vt:lpstr> Who are the top 10 paying customers ? How many did each paid in total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
  <cp:lastModifiedBy>boba2012@outlook.com</cp:lastModifiedBy>
  <cp:revision>3</cp:revision>
  <dcterms:created xsi:type="dcterms:W3CDTF">2020-06-26T12:00:40Z</dcterms:created>
  <dcterms:modified xsi:type="dcterms:W3CDTF">2020-06-26T12:41:16Z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