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560" y="-1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xfrm>
            <a:off x="1143000" y="685800"/>
            <a:ext cx="4572000" cy="3429000"/>
          </a:xfrm>
          <a:prstGeom prst="rect">
            <a:avLst/>
          </a:prstGeom>
        </p:spPr>
        <p:txBody>
          <a:bodyPr/>
          <a:lstStyle/>
          <a:p>
            <a:endParaRPr/>
          </a:p>
        </p:txBody>
      </p:sp>
      <p:sp>
        <p:nvSpPr>
          <p:cNvPr id="453" name="Shape 4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96"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4"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105"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21"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gn="l">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gn="l">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gn="l">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gn="l">
              <a:lnSpc>
                <a:spcPct val="115000"/>
              </a:lnSpc>
              <a:buClr>
                <a:schemeClr val="accent2">
                  <a:lumOff val="21764"/>
                </a:schemeClr>
              </a:buClr>
              <a:buSzPts val="1800"/>
              <a:buFont typeface="Helvetica"/>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122" name="Google Shape;63;p30" descr="Google Shape;63;p30"/>
          <p:cNvPicPr>
            <a:picLocks noChangeAspect="1"/>
          </p:cNvPicPr>
          <p:nvPr/>
        </p:nvPicPr>
        <p:blipFill>
          <a:blip r:embed="rId2"/>
          <a:stretch>
            <a:fillRect/>
          </a:stretch>
        </p:blipFill>
        <p:spPr>
          <a:xfrm>
            <a:off x="6636149" y="125138"/>
            <a:ext cx="871401" cy="871401"/>
          </a:xfrm>
          <a:prstGeom prst="rect">
            <a:avLst/>
          </a:prstGeom>
          <a:ln w="12700">
            <a:miter lim="400000"/>
          </a:ln>
        </p:spPr>
      </p:pic>
      <p:sp>
        <p:nvSpPr>
          <p:cNvPr id="123"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30" name="Title Text"/>
          <p:cNvSpPr txBox="1">
            <a:spLocks noGrp="1"/>
          </p:cNvSpPr>
          <p:nvPr>
            <p:ph type="title"/>
          </p:nvPr>
        </p:nvSpPr>
        <p:spPr>
          <a:prstGeom prst="rect">
            <a:avLst/>
          </a:prstGeom>
        </p:spPr>
        <p:txBody>
          <a:bodyPr/>
          <a:lstStyle>
            <a:lvl1pPr>
              <a:defRPr>
                <a:solidFill>
                  <a:srgbClr val="000000"/>
                </a:solidFill>
              </a:defRPr>
            </a:lvl1pPr>
          </a:lstStyle>
          <a:p>
            <a:r>
              <a:t>Title Text</a:t>
            </a:r>
          </a:p>
        </p:txBody>
      </p:sp>
      <p:sp>
        <p:nvSpPr>
          <p:cNvPr id="131" name="Body Level One…"/>
          <p:cNvSpPr txBox="1">
            <a:spLocks noGrp="1"/>
          </p:cNvSpPr>
          <p:nvPr>
            <p:ph type="body" sz="quarter" idx="1"/>
          </p:nvPr>
        </p:nvSpPr>
        <p:spPr>
          <a:prstGeom prst="rect">
            <a:avLst/>
          </a:prstGeom>
        </p:spPr>
        <p:txBody>
          <a:bodyPr/>
          <a:lstStyle>
            <a:lvl1pPr>
              <a:defRPr>
                <a:solidFill>
                  <a:schemeClr val="accent2">
                    <a:lumOff val="21764"/>
                  </a:schemeClr>
                </a:solidFill>
              </a:defRPr>
            </a:lvl1pPr>
            <a:lvl2pPr>
              <a:defRPr>
                <a:solidFill>
                  <a:schemeClr val="accent2">
                    <a:lumOff val="21764"/>
                  </a:schemeClr>
                </a:solidFill>
              </a:defRPr>
            </a:lvl2pPr>
            <a:lvl3pPr>
              <a:defRPr>
                <a:solidFill>
                  <a:schemeClr val="accent2">
                    <a:lumOff val="21764"/>
                  </a:schemeClr>
                </a:solidFill>
              </a:defRPr>
            </a:lvl3pPr>
            <a:lvl4pPr>
              <a:defRPr>
                <a:solidFill>
                  <a:schemeClr val="accent2">
                    <a:lumOff val="21764"/>
                  </a:schemeClr>
                </a:solidFill>
              </a:defRPr>
            </a:lvl4pPr>
            <a:lvl5pPr>
              <a:defRPr>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14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47"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48"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lvl1pPr>
            <a:lvl2pPr marL="965200" indent="-355600" algn="l">
              <a:lnSpc>
                <a:spcPct val="115000"/>
              </a:lnSpc>
              <a:buClr>
                <a:schemeClr val="accent2">
                  <a:lumOff val="21764"/>
                </a:schemeClr>
              </a:buClr>
              <a:buSzPts val="1400"/>
              <a:buFont typeface="Helvetica"/>
              <a:buChar char="○"/>
              <a:defRPr sz="1400">
                <a:solidFill>
                  <a:schemeClr val="accent2">
                    <a:lumOff val="21764"/>
                  </a:schemeClr>
                </a:solidFill>
              </a:defRPr>
            </a:lvl2pPr>
            <a:lvl3pPr marL="1422400" indent="-355600" algn="l">
              <a:lnSpc>
                <a:spcPct val="115000"/>
              </a:lnSpc>
              <a:buClr>
                <a:schemeClr val="accent2">
                  <a:lumOff val="21764"/>
                </a:schemeClr>
              </a:buClr>
              <a:buSzPts val="1400"/>
              <a:buFont typeface="Helvetica"/>
              <a:buChar char="■"/>
              <a:defRPr sz="1400">
                <a:solidFill>
                  <a:schemeClr val="accent2">
                    <a:lumOff val="21764"/>
                  </a:schemeClr>
                </a:solidFill>
              </a:defRPr>
            </a:lvl3pPr>
            <a:lvl4pPr marL="1879600" indent="-355600" algn="l">
              <a:lnSpc>
                <a:spcPct val="115000"/>
              </a:lnSpc>
              <a:buClr>
                <a:schemeClr val="accent2">
                  <a:lumOff val="21764"/>
                </a:schemeClr>
              </a:buClr>
              <a:buSzPts val="1400"/>
              <a:buFont typeface="Helvetica"/>
              <a:buChar char="●"/>
              <a:defRPr sz="1400">
                <a:solidFill>
                  <a:schemeClr val="accent2">
                    <a:lumOff val="21764"/>
                  </a:schemeClr>
                </a:solidFill>
              </a:defRPr>
            </a:lvl4pPr>
            <a:lvl5pPr marL="2336800" indent="-355600" algn="l">
              <a:lnSpc>
                <a:spcPct val="115000"/>
              </a:lnSpc>
              <a:buClr>
                <a:schemeClr val="accent2">
                  <a:lumOff val="21764"/>
                </a:schemeClr>
              </a:buClr>
              <a:buSzPts val="1400"/>
              <a:buFont typeface="Helvetica"/>
              <a:buChar char="○"/>
              <a:defRPr sz="14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49" name="Google Shape;72;p4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pPr>
            <a:endParaRPr/>
          </a:p>
        </p:txBody>
      </p:sp>
      <p:sp>
        <p:nvSpPr>
          <p:cNvPr id="15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58"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65" name="Title Text"/>
          <p:cNvSpPr txBox="1">
            <a:spLocks noGrp="1"/>
          </p:cNvSpPr>
          <p:nvPr>
            <p:ph type="title"/>
          </p:nvPr>
        </p:nvSpPr>
        <p:spPr>
          <a:xfrm>
            <a:off x="264944" y="1086507"/>
            <a:ext cx="2386802" cy="1477801"/>
          </a:xfrm>
          <a:prstGeom prst="rect">
            <a:avLst/>
          </a:prstGeom>
        </p:spPr>
        <p:txBody>
          <a:bodyPr/>
          <a:lstStyle>
            <a:lvl1pPr algn="l">
              <a:defRPr sz="2400">
                <a:solidFill>
                  <a:srgbClr val="000000"/>
                </a:solidFill>
              </a:defRPr>
            </a:lvl1pPr>
          </a:lstStyle>
          <a:p>
            <a:r>
              <a:t>Title Text</a:t>
            </a:r>
          </a:p>
        </p:txBody>
      </p:sp>
      <p:sp>
        <p:nvSpPr>
          <p:cNvPr id="166"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solidFill>
                  <a:schemeClr val="accent2">
                    <a:lumOff val="21764"/>
                  </a:schemeClr>
                </a:solidFill>
              </a:defRPr>
            </a:lvl1pPr>
            <a:lvl2pPr marL="914400" indent="-304800" algn="l">
              <a:lnSpc>
                <a:spcPct val="115000"/>
              </a:lnSpc>
              <a:buClr>
                <a:schemeClr val="accent2">
                  <a:lumOff val="21764"/>
                </a:schemeClr>
              </a:buClr>
              <a:buSzPts val="1200"/>
              <a:buFont typeface="Helvetica"/>
              <a:buChar char="○"/>
              <a:defRPr sz="1200">
                <a:solidFill>
                  <a:schemeClr val="accent2">
                    <a:lumOff val="21764"/>
                  </a:schemeClr>
                </a:solidFill>
              </a:defRPr>
            </a:lvl2pPr>
            <a:lvl3pPr marL="1371600" indent="-304800" algn="l">
              <a:lnSpc>
                <a:spcPct val="115000"/>
              </a:lnSpc>
              <a:buClr>
                <a:schemeClr val="accent2">
                  <a:lumOff val="21764"/>
                </a:schemeClr>
              </a:buClr>
              <a:buSzPts val="1200"/>
              <a:buFont typeface="Helvetica"/>
              <a:buChar char="■"/>
              <a:defRPr sz="1200">
                <a:solidFill>
                  <a:schemeClr val="accent2">
                    <a:lumOff val="21764"/>
                  </a:schemeClr>
                </a:solidFill>
              </a:defRPr>
            </a:lvl3pPr>
            <a:lvl4pPr marL="1828800" indent="-304800" algn="l">
              <a:lnSpc>
                <a:spcPct val="115000"/>
              </a:lnSpc>
              <a:buClr>
                <a:schemeClr val="accent2">
                  <a:lumOff val="21764"/>
                </a:schemeClr>
              </a:buClr>
              <a:buSzPts val="1200"/>
              <a:buFont typeface="Helvetica"/>
              <a:buChar char="●"/>
              <a:defRPr sz="1200">
                <a:solidFill>
                  <a:schemeClr val="accent2">
                    <a:lumOff val="21764"/>
                  </a:schemeClr>
                </a:solidFill>
              </a:defRPr>
            </a:lvl4pPr>
            <a:lvl5pPr marL="2286000" indent="-304800" algn="l">
              <a:lnSpc>
                <a:spcPct val="115000"/>
              </a:lnSpc>
              <a:buClr>
                <a:schemeClr val="accent2">
                  <a:lumOff val="21764"/>
                </a:schemeClr>
              </a:buClr>
              <a:buSzPts val="1200"/>
              <a:buFont typeface="Helvetica"/>
              <a:buChar char="○"/>
              <a:defRPr sz="12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67"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74"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000000"/>
                </a:solidFill>
              </a:defRPr>
            </a:lvl1pPr>
          </a:lstStyle>
          <a:p>
            <a:r>
              <a:t>Title Text</a:t>
            </a:r>
          </a:p>
        </p:txBody>
      </p:sp>
      <p:sp>
        <p:nvSpPr>
          <p:cNvPr id="175"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82" name="Google Shape;81;p5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183" name="Title Text"/>
          <p:cNvSpPr txBox="1">
            <a:spLocks noGrp="1"/>
          </p:cNvSpPr>
          <p:nvPr>
            <p:ph type="title"/>
          </p:nvPr>
        </p:nvSpPr>
        <p:spPr>
          <a:xfrm>
            <a:off x="225675" y="2411541"/>
            <a:ext cx="3438300" cy="2898601"/>
          </a:xfrm>
          <a:prstGeom prst="rect">
            <a:avLst/>
          </a:prstGeom>
        </p:spPr>
        <p:txBody>
          <a:bodyPr/>
          <a:lstStyle>
            <a:lvl1pPr>
              <a:defRPr sz="4200">
                <a:solidFill>
                  <a:srgbClr val="000000"/>
                </a:solidFill>
              </a:defRPr>
            </a:lvl1pPr>
          </a:lstStyle>
          <a:p>
            <a:r>
              <a:t>Title Text</a:t>
            </a:r>
          </a:p>
        </p:txBody>
      </p:sp>
      <p:sp>
        <p:nvSpPr>
          <p:cNvPr id="184" name="Body Level One…"/>
          <p:cNvSpPr txBox="1">
            <a:spLocks noGrp="1"/>
          </p:cNvSpPr>
          <p:nvPr>
            <p:ph type="body" sz="quarter" idx="1"/>
          </p:nvPr>
        </p:nvSpPr>
        <p:spPr>
          <a:xfrm>
            <a:off x="225675" y="5481568"/>
            <a:ext cx="3438300" cy="2415301"/>
          </a:xfrm>
          <a:prstGeom prst="rect">
            <a:avLst/>
          </a:prstGeom>
        </p:spPr>
        <p:txBody>
          <a:bodyPr/>
          <a:lstStyle>
            <a:lvl1pPr>
              <a:defRPr sz="2100">
                <a:solidFill>
                  <a:schemeClr val="accent2">
                    <a:lumOff val="21764"/>
                  </a:schemeClr>
                </a:solidFill>
              </a:defRPr>
            </a:lvl1pPr>
            <a:lvl2pPr>
              <a:defRPr sz="2100">
                <a:solidFill>
                  <a:schemeClr val="accent2">
                    <a:lumOff val="21764"/>
                  </a:schemeClr>
                </a:solidFill>
              </a:defRPr>
            </a:lvl2pPr>
            <a:lvl3pPr>
              <a:defRPr sz="2100">
                <a:solidFill>
                  <a:schemeClr val="accent2">
                    <a:lumOff val="21764"/>
                  </a:schemeClr>
                </a:solidFill>
              </a:defRPr>
            </a:lvl3pPr>
            <a:lvl4pPr>
              <a:defRPr sz="2100">
                <a:solidFill>
                  <a:schemeClr val="accent2">
                    <a:lumOff val="21764"/>
                  </a:schemeClr>
                </a:solidFill>
              </a:defRPr>
            </a:lvl4pPr>
            <a:lvl5pPr>
              <a:defRPr sz="21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85" name="Google Shape;84;p5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pPr>
            <a:endParaRPr/>
          </a:p>
        </p:txBody>
      </p:sp>
      <p:sp>
        <p:nvSpPr>
          <p:cNvPr id="186"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93"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chemeClr val="accent2">
                    <a:lumOff val="21764"/>
                  </a:schemeClr>
                </a:solidFill>
              </a:defRPr>
            </a:lvl1pPr>
            <a:lvl2pPr marL="1005114" indent="-408214" algn="l">
              <a:buSzPts val="1800"/>
              <a:buChar char="○"/>
              <a:defRPr sz="1800">
                <a:solidFill>
                  <a:schemeClr val="accent2">
                    <a:lumOff val="21764"/>
                  </a:schemeClr>
                </a:solidFill>
              </a:defRPr>
            </a:lvl2pPr>
            <a:lvl3pPr marL="1462314" indent="-408214" algn="l">
              <a:buSzPts val="1800"/>
              <a:buChar char="■"/>
              <a:defRPr sz="1800">
                <a:solidFill>
                  <a:schemeClr val="accent2">
                    <a:lumOff val="21764"/>
                  </a:schemeClr>
                </a:solidFill>
              </a:defRPr>
            </a:lvl3pPr>
            <a:lvl4pPr marL="1919514" indent="-408214" algn="l">
              <a:buSzPts val="1800"/>
              <a:buChar char="●"/>
              <a:defRPr sz="1800">
                <a:solidFill>
                  <a:schemeClr val="accent2">
                    <a:lumOff val="21764"/>
                  </a:schemeClr>
                </a:solidFill>
              </a:defRPr>
            </a:lvl4pPr>
            <a:lvl5pPr marL="2376714" indent="-408214" algn="l">
              <a:buSzPts val="1800"/>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01"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000000"/>
                </a:solidFill>
              </a:defRPr>
            </a:lvl1pPr>
          </a:lstStyle>
          <a:p>
            <a:r>
              <a:t>xx%</a:t>
            </a:r>
          </a:p>
        </p:txBody>
      </p:sp>
      <p:sp>
        <p:nvSpPr>
          <p:cNvPr id="202"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nSpc>
                <a:spcPct val="115000"/>
              </a:lnSpc>
              <a:buClr>
                <a:schemeClr val="accent2">
                  <a:lumOff val="21764"/>
                </a:schemeClr>
              </a:buClr>
              <a:buSzPts val="1800"/>
              <a:buFont typeface="Helvetica"/>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1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217" name="Title Text"/>
          <p:cNvSpPr txBox="1">
            <a:spLocks noGrp="1"/>
          </p:cNvSpPr>
          <p:nvPr>
            <p:ph type="title"/>
          </p:nvPr>
        </p:nvSpPr>
        <p:spPr>
          <a:prstGeom prst="rect">
            <a:avLst/>
          </a:prstGeom>
        </p:spPr>
        <p:txBody>
          <a:bodyPr/>
          <a:lstStyle/>
          <a:p>
            <a:r>
              <a:t>Title Text</a:t>
            </a:r>
          </a:p>
        </p:txBody>
      </p:sp>
      <p:sp>
        <p:nvSpPr>
          <p:cNvPr id="218"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35"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grpSp>
        <p:nvGrpSpPr>
          <p:cNvPr id="238" name="Google Shape;107;p57"/>
          <p:cNvGrpSpPr/>
          <p:nvPr/>
        </p:nvGrpSpPr>
        <p:grpSpPr>
          <a:xfrm>
            <a:off x="884149" y="7891975"/>
            <a:ext cx="6004202" cy="1749301"/>
            <a:chOff x="0" y="0"/>
            <a:chExt cx="6004200" cy="1749300"/>
          </a:xfrm>
        </p:grpSpPr>
        <p:sp>
          <p:nvSpPr>
            <p:cNvPr id="236"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237"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239" name="Google Shape;108;p57" descr="Google Shape;108;p57"/>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48"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57"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58" name="Google Shape;116;p59"/>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pic>
        <p:nvPicPr>
          <p:cNvPr id="259" name="Google Shape;118;p59" descr="Google Shape;118;p59"/>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2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264944" y="870271"/>
            <a:ext cx="7242601" cy="1119900"/>
          </a:xfrm>
          <a:prstGeom prst="rect">
            <a:avLst/>
          </a:prstGeom>
        </p:spPr>
        <p:txBody>
          <a:bodyPr anchor="ctr"/>
          <a:lstStyle>
            <a:lvl1pPr algn="l">
              <a:defRPr sz="3000"/>
            </a:lvl1pPr>
          </a:lstStyle>
          <a:p>
            <a:r>
              <a:t>Title Text</a:t>
            </a:r>
          </a:p>
        </p:txBody>
      </p:sp>
      <p:pic>
        <p:nvPicPr>
          <p:cNvPr id="268" name="Google Shape;122;p60" descr="Google Shape;122;p60"/>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269" name="Slide Number"/>
          <p:cNvSpPr txBox="1">
            <a:spLocks noGrp="1"/>
          </p:cNvSpPr>
          <p:nvPr>
            <p:ph type="sldNum" sz="quarter" idx="2"/>
          </p:nvPr>
        </p:nvSpPr>
        <p:spPr>
          <a:xfrm>
            <a:off x="7361076" y="9514307"/>
            <a:ext cx="336814" cy="31839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0"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grpSp>
        <p:nvGrpSpPr>
          <p:cNvPr id="33" name="Google Shape;21;p36"/>
          <p:cNvGrpSpPr/>
          <p:nvPr/>
        </p:nvGrpSpPr>
        <p:grpSpPr>
          <a:xfrm>
            <a:off x="884149" y="7891975"/>
            <a:ext cx="6004202" cy="1749301"/>
            <a:chOff x="0" y="0"/>
            <a:chExt cx="6004200" cy="1749300"/>
          </a:xfrm>
        </p:grpSpPr>
        <p:sp>
          <p:nvSpPr>
            <p:cNvPr id="31"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2"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27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284"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285"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2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301" name="Google Shape;134;p64"/>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302"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303"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304" name="Google Shape;137;p64"/>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3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312"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320"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321"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336" name="Title Text"/>
          <p:cNvSpPr txBox="1">
            <a:spLocks noGrp="1"/>
          </p:cNvSpPr>
          <p:nvPr>
            <p:ph type="title"/>
          </p:nvPr>
        </p:nvSpPr>
        <p:spPr>
          <a:prstGeom prst="rect">
            <a:avLst/>
          </a:prstGeom>
        </p:spPr>
        <p:txBody>
          <a:bodyPr/>
          <a:lstStyle/>
          <a:p>
            <a:r>
              <a:t>Title Text</a:t>
            </a:r>
          </a:p>
        </p:txBody>
      </p:sp>
      <p:sp>
        <p:nvSpPr>
          <p:cNvPr id="337"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345"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53"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54"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grpSp>
        <p:nvGrpSpPr>
          <p:cNvPr id="357" name="Google Shape;164;p69"/>
          <p:cNvGrpSpPr/>
          <p:nvPr/>
        </p:nvGrpSpPr>
        <p:grpSpPr>
          <a:xfrm>
            <a:off x="884149" y="7891975"/>
            <a:ext cx="6004202" cy="1749301"/>
            <a:chOff x="0" y="0"/>
            <a:chExt cx="6004200" cy="1749300"/>
          </a:xfrm>
        </p:grpSpPr>
        <p:sp>
          <p:nvSpPr>
            <p:cNvPr id="355"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56"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358" name="Google Shape;165;p69" descr="Google Shape;165;p69"/>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41"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42"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36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67"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5"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76"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377" name="Google Shape;173;p71"/>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sp>
        <p:nvSpPr>
          <p:cNvPr id="3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264944" y="870271"/>
            <a:ext cx="7242601" cy="1119900"/>
          </a:xfrm>
          <a:prstGeom prst="rect">
            <a:avLst/>
          </a:prstGeom>
        </p:spPr>
        <p:txBody>
          <a:bodyPr anchor="ctr"/>
          <a:lstStyle>
            <a:lvl1pPr algn="l">
              <a:defRPr sz="3000"/>
            </a:lvl1pPr>
          </a:lstStyle>
          <a:p>
            <a:r>
              <a:t>Title Text</a:t>
            </a:r>
          </a:p>
        </p:txBody>
      </p:sp>
      <p:sp>
        <p:nvSpPr>
          <p:cNvPr id="386" name="Slide Number"/>
          <p:cNvSpPr txBox="1">
            <a:spLocks noGrp="1"/>
          </p:cNvSpPr>
          <p:nvPr>
            <p:ph type="sldNum" sz="quarter" idx="2"/>
          </p:nvPr>
        </p:nvSpPr>
        <p:spPr>
          <a:xfrm>
            <a:off x="7361076" y="9514307"/>
            <a:ext cx="336814" cy="31839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393"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401"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402"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410"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4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418" name="Google Shape;189;p76"/>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419"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420"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421" name="Google Shape;192;p76"/>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4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429"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4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437"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438"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4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0"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51"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52" name="Google Shape;29;p3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0"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8"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69"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85" name="Google Shape;42;p4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86"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87"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88" name="Google Shape;45;p4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9;p27"/>
          <p:cNvSpPr/>
          <p:nvPr/>
        </p:nvSpPr>
        <p:spPr>
          <a:xfrm>
            <a:off x="-11" y="964430"/>
            <a:ext cx="32400" cy="9315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3" name="Title Text"/>
          <p:cNvSpPr txBox="1">
            <a:spLocks noGrp="1"/>
          </p:cNvSpPr>
          <p:nvPr>
            <p:ph type="title"/>
          </p:nvPr>
        </p:nvSpPr>
        <p:spPr>
          <a:xfrm>
            <a:off x="264951" y="1456058"/>
            <a:ext cx="7242601" cy="401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b">
            <a:normAutofit/>
          </a:bodyPr>
          <a:lstStyle/>
          <a:p>
            <a:r>
              <a:t>Title Text</a:t>
            </a:r>
          </a:p>
        </p:txBody>
      </p:sp>
      <p:sp>
        <p:nvSpPr>
          <p:cNvPr id="4" name="Body Level One…"/>
          <p:cNvSpPr txBox="1">
            <a:spLocks noGrp="1"/>
          </p:cNvSpPr>
          <p:nvPr>
            <p:ph type="body" idx="1"/>
          </p:nvPr>
        </p:nvSpPr>
        <p:spPr>
          <a:xfrm>
            <a:off x="264944" y="5542288"/>
            <a:ext cx="7242601" cy="155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331276" y="9344881"/>
            <a:ext cx="336814" cy="318397"/>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1pPr>
      <a:lvl2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2pPr>
      <a:lvl3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3pPr>
      <a:lvl4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4pPr>
      <a:lvl5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5pPr>
      <a:lvl6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6pPr>
      <a:lvl7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7pPr>
      <a:lvl8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8pPr>
      <a:lvl9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9pPr>
    </p:titleStyle>
    <p:bodyStyle>
      <a:lvl1pPr marL="342900" marR="0" indent="-2286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5pPr>
      <a:lvl6pPr marL="342900" marR="0" indent="20828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6pPr>
      <a:lvl7pPr marL="342900" marR="0" indent="25400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7pPr>
      <a:lvl8pPr marL="342900" marR="0" indent="29972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8pPr>
      <a:lvl9pPr marL="342900" marR="0" indent="34544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 name="Google Shape;207;p1" descr="Google Shape;207;p1"/>
          <p:cNvPicPr>
            <a:picLocks noChangeAspect="1"/>
          </p:cNvPicPr>
          <p:nvPr/>
        </p:nvPicPr>
        <p:blipFill>
          <a:blip r:embed="rId2"/>
          <a:stretch>
            <a:fillRect/>
          </a:stretch>
        </p:blipFill>
        <p:spPr>
          <a:xfrm>
            <a:off x="-2" y="1971"/>
            <a:ext cx="7772401" cy="10054475"/>
          </a:xfrm>
          <a:prstGeom prst="rect">
            <a:avLst/>
          </a:prstGeom>
          <a:ln w="12700">
            <a:miter lim="400000"/>
          </a:ln>
        </p:spPr>
      </p:pic>
      <p:sp>
        <p:nvSpPr>
          <p:cNvPr id="456" name="Google Shape;208;p1"/>
          <p:cNvSpPr/>
          <p:nvPr/>
        </p:nvSpPr>
        <p:spPr>
          <a:xfrm>
            <a:off x="3348690" y="5076711"/>
            <a:ext cx="764101" cy="744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457" name="Google Shape;209;p1"/>
          <p:cNvSpPr txBox="1"/>
          <p:nvPr/>
        </p:nvSpPr>
        <p:spPr>
          <a:xfrm>
            <a:off x="1047450" y="8292776"/>
            <a:ext cx="5677501" cy="1145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spAutoFit/>
          </a:bodyPr>
          <a:lstStyle>
            <a:lvl1pPr algn="ctr">
              <a:defRPr sz="3600">
                <a:solidFill>
                  <a:srgbClr val="FFFFFF"/>
                </a:solidFill>
                <a:latin typeface="Open Sans Light"/>
                <a:ea typeface="Open Sans Light"/>
                <a:cs typeface="Open Sans Light"/>
                <a:sym typeface="Open Sans Light"/>
              </a:defRPr>
            </a:lvl1pPr>
          </a:lstStyle>
          <a:p>
            <a:r>
              <a:t>Securing a Computer System</a:t>
            </a:r>
          </a:p>
        </p:txBody>
      </p:sp>
      <p:sp>
        <p:nvSpPr>
          <p:cNvPr id="458" name="Google Shape;210;p1"/>
          <p:cNvSpPr txBox="1"/>
          <p:nvPr/>
        </p:nvSpPr>
        <p:spPr>
          <a:xfrm>
            <a:off x="0" y="973724"/>
            <a:ext cx="7772400" cy="599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nchor="ctr">
            <a:spAutoFit/>
          </a:bodyPr>
          <a:lstStyle>
            <a:lvl1pPr algn="ctr">
              <a:defRPr sz="3600">
                <a:solidFill>
                  <a:srgbClr val="FFFFFF"/>
                </a:solidFill>
                <a:latin typeface="Open Sans Light"/>
                <a:ea typeface="Open Sans Light"/>
                <a:cs typeface="Open Sans Light"/>
                <a:sym typeface="Open Sans Light"/>
              </a:defRPr>
            </a:lvl1pPr>
          </a:lstStyle>
          <a:p>
            <a:r>
              <a:t>Cybersecurity Foundations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Google Shape;265;p1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System and Security: Firewall</a:t>
            </a:r>
          </a:p>
        </p:txBody>
      </p:sp>
      <p:graphicFrame>
        <p:nvGraphicFramePr>
          <p:cNvPr id="488" name="Google Shape;266;p12"/>
          <p:cNvGraphicFramePr/>
          <p:nvPr>
            <p:extLst>
              <p:ext uri="{D42A27DB-BD31-4B8C-83A1-F6EECF244321}">
                <p14:modId xmlns:p14="http://schemas.microsoft.com/office/powerpoint/2010/main" val="1172761663"/>
              </p:ext>
            </p:extLst>
          </p:nvPr>
        </p:nvGraphicFramePr>
        <p:xfrm>
          <a:off x="375074" y="1990163"/>
          <a:ext cx="7026600" cy="4206715"/>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defRPr sz="1800"/>
                      </a:pPr>
                      <a:r>
                        <a:rPr sz="2000" b="1">
                          <a:solidFill>
                            <a:srgbClr val="525C65"/>
                          </a:solidFill>
                          <a:latin typeface="Open Sans"/>
                          <a:ea typeface="Open Sans"/>
                          <a:cs typeface="Open Sans"/>
                          <a:sym typeface="Open Sans"/>
                        </a:rPr>
                        <a:t>Please answer the following question.</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lang="en-US" dirty="0"/>
                        <a:t>Enabling the Windows Firewall can provide protection by blocking unauthorized access to your computer from the internet or other networks. As It filters incoming network traffic.</a:t>
                      </a: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Google Shape;271;g189ef64376e_0_0"/>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System and Security: Firewall</a:t>
            </a:r>
          </a:p>
        </p:txBody>
      </p:sp>
      <p:graphicFrame>
        <p:nvGraphicFramePr>
          <p:cNvPr id="491" name="Google Shape;272;g189ef64376e_0_0"/>
          <p:cNvGraphicFramePr/>
          <p:nvPr>
            <p:extLst>
              <p:ext uri="{D42A27DB-BD31-4B8C-83A1-F6EECF244321}">
                <p14:modId xmlns:p14="http://schemas.microsoft.com/office/powerpoint/2010/main" val="923103208"/>
              </p:ext>
            </p:extLst>
          </p:nvPr>
        </p:nvGraphicFramePr>
        <p:xfrm>
          <a:off x="375074" y="1990163"/>
          <a:ext cx="7026600" cy="5183445"/>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defRPr sz="1800"/>
                      </a:pPr>
                      <a:r>
                        <a:rPr sz="2000" b="1" dirty="0">
                          <a:solidFill>
                            <a:srgbClr val="525C65"/>
                          </a:solidFill>
                          <a:latin typeface="Open Sans"/>
                          <a:ea typeface="Open Sans"/>
                          <a:cs typeface="Open Sans"/>
                          <a:sym typeface="Open Sans"/>
                        </a:rPr>
                        <a:t>Scenario: You need to ensure the Windows Defender anti-virus is enabled to always protect against current threats. It should be set to continually scan the PC for malicious software automatically. Please answer the following question.</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lang="en-US" dirty="0"/>
                        <a:t>It provides protection by continuously scanning your PC for malware and other malicious software, and blocking or removing any threats detected in real-time, helping to keep your computer and personal data safe from harm.</a:t>
                      </a: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3" name="Google Shape;277;p1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Part 3: Securing Access</a:t>
            </a:r>
          </a:p>
        </p:txBody>
      </p:sp>
      <p:sp>
        <p:nvSpPr>
          <p:cNvPr id="494" name="Google Shape;278;p1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283;p15"/>
          <p:cNvSpPr txBox="1">
            <a:spLocks noGrp="1"/>
          </p:cNvSpPr>
          <p:nvPr>
            <p:ph type="title"/>
          </p:nvPr>
        </p:nvSpPr>
        <p:spPr>
          <a:xfrm>
            <a:off x="163050" y="937124"/>
            <a:ext cx="7446299"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 Part 1</a:t>
            </a:r>
          </a:p>
        </p:txBody>
      </p:sp>
      <p:sp>
        <p:nvSpPr>
          <p:cNvPr id="497" name="Google Shape;284;p15"/>
          <p:cNvSpPr txBox="1">
            <a:spLocks noGrp="1"/>
          </p:cNvSpPr>
          <p:nvPr>
            <p:ph type="body" idx="1"/>
          </p:nvPr>
        </p:nvSpPr>
        <p:spPr>
          <a:xfrm>
            <a:off x="30600" y="1739525"/>
            <a:ext cx="7711200" cy="7027799"/>
          </a:xfrm>
          <a:prstGeom prst="rect">
            <a:avLst/>
          </a:prstGeom>
        </p:spPr>
        <p:txBody>
          <a:bodyPr/>
          <a:lstStyle/>
          <a:p>
            <a:pPr marL="0" indent="0">
              <a:lnSpc>
                <a:spcPct val="150000"/>
              </a:lnSpc>
              <a:spcBef>
                <a:spcPts val="1200"/>
              </a:spcBef>
              <a:buSzTx/>
              <a:buNone/>
            </a:pPr>
            <a:r>
              <a:rPr dirty="0"/>
              <a:t>Ensuring only specific people have access to a computer is a common step in information security. It starts by understanding who should have access and the rules or policies that should be followed. Please review the following users who should have access. </a:t>
            </a:r>
          </a:p>
          <a:p>
            <a:pPr marL="914400">
              <a:lnSpc>
                <a:spcPct val="150000"/>
              </a:lnSpc>
              <a:spcBef>
                <a:spcPts val="1200"/>
              </a:spcBef>
            </a:pPr>
            <a:r>
              <a:rPr dirty="0" err="1"/>
              <a:t>JoesAuto</a:t>
            </a:r>
            <a:endParaRPr dirty="0"/>
          </a:p>
          <a:p>
            <a:pPr marL="914400">
              <a:lnSpc>
                <a:spcPct val="150000"/>
              </a:lnSpc>
              <a:buFont typeface="Arial"/>
            </a:pPr>
            <a:r>
              <a:rPr dirty="0"/>
              <a:t>Jane Smith (Joe’s Assistant)</a:t>
            </a:r>
          </a:p>
          <a:p>
            <a:pPr marL="0" indent="0">
              <a:lnSpc>
                <a:spcPct val="150000"/>
              </a:lnSpc>
              <a:buSzTx/>
              <a:buNone/>
            </a:pPr>
            <a:endParaRPr dirty="0"/>
          </a:p>
          <a:p>
            <a:pPr marL="0" indent="0">
              <a:lnSpc>
                <a:spcPct val="150000"/>
              </a:lnSpc>
              <a:buSzTx/>
              <a:buNone/>
            </a:pPr>
            <a:r>
              <a:rPr dirty="0"/>
              <a:t>It is your responsibility to create suggestions for securing this computer. Use the next slide to give and explain your recommendations. The slide following your recommendations will have two questions regarding users and privileges.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Google Shape;289;p16"/>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 Part 2</a:t>
            </a:r>
          </a:p>
        </p:txBody>
      </p:sp>
      <p:graphicFrame>
        <p:nvGraphicFramePr>
          <p:cNvPr id="500" name="Google Shape;290;p16"/>
          <p:cNvGraphicFramePr/>
          <p:nvPr>
            <p:extLst>
              <p:ext uri="{D42A27DB-BD31-4B8C-83A1-F6EECF244321}">
                <p14:modId xmlns:p14="http://schemas.microsoft.com/office/powerpoint/2010/main" val="1857592020"/>
              </p:ext>
            </p:extLst>
          </p:nvPr>
        </p:nvGraphicFramePr>
        <p:xfrm>
          <a:off x="491887" y="1643863"/>
          <a:ext cx="6788625" cy="7150940"/>
        </p:xfrm>
        <a:graphic>
          <a:graphicData uri="http://schemas.openxmlformats.org/drawingml/2006/table">
            <a:tbl>
              <a:tblPr>
                <a:tableStyleId>{4C3C2611-4C71-4FC5-86AE-919BDF0F9419}</a:tableStyleId>
              </a:tblPr>
              <a:tblGrid>
                <a:gridCol w="2262875">
                  <a:extLst>
                    <a:ext uri="{9D8B030D-6E8A-4147-A177-3AD203B41FA5}">
                      <a16:colId xmlns:a16="http://schemas.microsoft.com/office/drawing/2014/main" val="20000"/>
                    </a:ext>
                  </a:extLst>
                </a:gridCol>
                <a:gridCol w="2262875">
                  <a:extLst>
                    <a:ext uri="{9D8B030D-6E8A-4147-A177-3AD203B41FA5}">
                      <a16:colId xmlns:a16="http://schemas.microsoft.com/office/drawing/2014/main" val="20001"/>
                    </a:ext>
                  </a:extLst>
                </a:gridCol>
                <a:gridCol w="2262875">
                  <a:extLst>
                    <a:ext uri="{9D8B030D-6E8A-4147-A177-3AD203B41FA5}">
                      <a16:colId xmlns:a16="http://schemas.microsoft.com/office/drawing/2014/main" val="20002"/>
                    </a:ext>
                  </a:extLst>
                </a:gridCol>
              </a:tblGrid>
              <a:tr h="1876575">
                <a:tc gridSpan="3">
                  <a:txBody>
                    <a:bodyPr/>
                    <a:lstStyle/>
                    <a:p>
                      <a:pPr algn="l">
                        <a:lnSpc>
                          <a:spcPct val="150000"/>
                        </a:lnSpc>
                        <a:defRPr sz="1800"/>
                      </a:pPr>
                      <a:r>
                        <a:rPr dirty="0">
                          <a:solidFill>
                            <a:schemeClr val="accent2">
                              <a:lumOff val="21764"/>
                            </a:schemeClr>
                          </a:solidFill>
                          <a:latin typeface="Open Sans"/>
                          <a:ea typeface="Open Sans"/>
                          <a:cs typeface="Open Sans"/>
                          <a:sym typeface="Open Sans"/>
                        </a:rPr>
                        <a:t>Fill in this table based on the guidelines you would recommend to Joe. Recommendations do not have to be in complete sentences. Explanations must be at least one sentence.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1975">
                <a:tc>
                  <a:txBody>
                    <a:bodyPr/>
                    <a:lstStyle/>
                    <a:p>
                      <a:pPr algn="l">
                        <a:defRPr sz="1400"/>
                      </a:pPr>
                      <a:endParaRPr dirty="0"/>
                    </a:p>
                  </a:txBody>
                  <a:tcPr marL="91425" marR="91425" marT="91425" marB="91425" horzOverflow="overflow"/>
                </a:tc>
                <a:tc>
                  <a:txBody>
                    <a:bodyPr/>
                    <a:lstStyle/>
                    <a:p>
                      <a:pPr algn="l">
                        <a:defRPr sz="1800"/>
                      </a:pPr>
                      <a:r>
                        <a:rPr sz="2000" i="1">
                          <a:solidFill>
                            <a:srgbClr val="525C65"/>
                          </a:solidFill>
                          <a:latin typeface="Open Sans Light"/>
                          <a:ea typeface="Open Sans Light"/>
                          <a:cs typeface="Open Sans Light"/>
                          <a:sym typeface="Open Sans Light"/>
                        </a:rPr>
                        <a:t>Recommendation</a:t>
                      </a:r>
                    </a:p>
                  </a:txBody>
                  <a:tcPr marL="91425" marR="91425" marT="91425" marB="91425" horzOverflow="overflow"/>
                </a:tc>
                <a:tc>
                  <a:txBody>
                    <a:bodyPr/>
                    <a:lstStyle/>
                    <a:p>
                      <a:pPr algn="l">
                        <a:defRPr sz="1800"/>
                      </a:pPr>
                      <a:r>
                        <a:rPr sz="2000" i="1">
                          <a:solidFill>
                            <a:srgbClr val="525C65"/>
                          </a:solidFill>
                          <a:latin typeface="Open Sans Light"/>
                          <a:ea typeface="Open Sans Light"/>
                          <a:cs typeface="Open Sans Light"/>
                          <a:sym typeface="Open Sans Light"/>
                        </a:rPr>
                        <a:t>Explanation</a:t>
                      </a:r>
                    </a:p>
                  </a:txBody>
                  <a:tcPr marL="91425" marR="91425" marT="91425" marB="91425" horzOverflow="overflow"/>
                </a:tc>
                <a:extLst>
                  <a:ext uri="{0D108BD9-81ED-4DB2-BD59-A6C34878D82A}">
                    <a16:rowId xmlns:a16="http://schemas.microsoft.com/office/drawing/2014/main" val="10001"/>
                  </a:ext>
                </a:extLst>
              </a:tr>
              <a:tr h="1267650">
                <a:tc>
                  <a:txBody>
                    <a:bodyPr/>
                    <a:lstStyle/>
                    <a:p>
                      <a:pPr algn="l">
                        <a:defRPr sz="1800"/>
                      </a:pPr>
                      <a:r>
                        <a:rPr sz="2000" i="1" dirty="0">
                          <a:solidFill>
                            <a:srgbClr val="525C65"/>
                          </a:solidFill>
                          <a:latin typeface="Open Sans Light"/>
                          <a:ea typeface="Open Sans Light"/>
                          <a:cs typeface="Open Sans Light"/>
                          <a:sym typeface="Open Sans Light"/>
                        </a:rPr>
                        <a:t>How should users authenticate their identity?</a:t>
                      </a:r>
                    </a:p>
                  </a:txBody>
                  <a:tcPr marL="91425" marR="91425" marT="91425" marB="91425" horzOverflow="overflow"/>
                </a:tc>
                <a:tc>
                  <a:txBody>
                    <a:bodyPr/>
                    <a:lstStyle/>
                    <a:p>
                      <a:pPr algn="l">
                        <a:defRPr sz="1400"/>
                      </a:pPr>
                      <a:r>
                        <a:rPr lang="en-US" dirty="0"/>
                        <a:t>Strong Passwords, 2FA</a:t>
                      </a:r>
                      <a:endParaRPr dirty="0"/>
                    </a:p>
                  </a:txBody>
                  <a:tcPr marL="91425" marR="91425" marT="91425" marB="91425" horzOverflow="overflow"/>
                </a:tc>
                <a:tc>
                  <a:txBody>
                    <a:bodyPr/>
                    <a:lstStyle/>
                    <a:p>
                      <a:pPr algn="l">
                        <a:defRPr sz="1400"/>
                      </a:pPr>
                      <a:r>
                        <a:rPr lang="en-US" dirty="0"/>
                        <a:t>Users should authenticate their identity using strong passwords and two-factor authentication to ensure only authorized users can access the computer.</a:t>
                      </a:r>
                      <a:endParaRPr dirty="0"/>
                    </a:p>
                  </a:txBody>
                  <a:tcPr marL="91425" marR="91425" marT="91425" marB="91425" horzOverflow="overflow"/>
                </a:tc>
                <a:extLst>
                  <a:ext uri="{0D108BD9-81ED-4DB2-BD59-A6C34878D82A}">
                    <a16:rowId xmlns:a16="http://schemas.microsoft.com/office/drawing/2014/main" val="10002"/>
                  </a:ext>
                </a:extLst>
              </a:tr>
              <a:tr h="1267650">
                <a:tc>
                  <a:txBody>
                    <a:bodyPr/>
                    <a:lstStyle/>
                    <a:p>
                      <a:pPr algn="l">
                        <a:defRPr sz="1800"/>
                      </a:pPr>
                      <a:r>
                        <a:rPr sz="2000" i="1" dirty="0">
                          <a:solidFill>
                            <a:srgbClr val="525C65"/>
                          </a:solidFill>
                          <a:latin typeface="Open Sans Light"/>
                          <a:ea typeface="Open Sans Light"/>
                          <a:cs typeface="Open Sans Light"/>
                          <a:sym typeface="Open Sans Light"/>
                        </a:rPr>
                        <a:t>What Access Rights/Permissions should Joe have?</a:t>
                      </a:r>
                    </a:p>
                  </a:txBody>
                  <a:tcPr marL="91425" marR="91425" marT="91425" marB="91425" horzOverflow="overflow"/>
                </a:tc>
                <a:tc>
                  <a:txBody>
                    <a:bodyPr/>
                    <a:lstStyle/>
                    <a:p>
                      <a:pPr algn="l">
                        <a:defRPr sz="1400"/>
                      </a:pPr>
                      <a:r>
                        <a:rPr lang="en-US" dirty="0"/>
                        <a:t>Administrator</a:t>
                      </a:r>
                      <a:endParaRPr dirty="0"/>
                    </a:p>
                  </a:txBody>
                  <a:tcPr marL="91425" marR="91425" marT="91425" marB="91425" horzOverflow="overflow"/>
                </a:tc>
                <a:tc>
                  <a:txBody>
                    <a:bodyPr/>
                    <a:lstStyle/>
                    <a:p>
                      <a:pPr algn="l">
                        <a:defRPr sz="1400"/>
                      </a:pPr>
                      <a:r>
                        <a:rPr lang="en-US" dirty="0"/>
                        <a:t>Joe should have full administrative access to the computer and sensitive information to manage the business.</a:t>
                      </a:r>
                    </a:p>
                    <a:p>
                      <a:pPr algn="l">
                        <a:defRPr sz="1400"/>
                      </a:pPr>
                      <a:r>
                        <a:rPr lang="en-US" dirty="0"/>
                        <a:t>As he is the owner of this PC.</a:t>
                      </a:r>
                      <a:endParaRPr dirty="0"/>
                    </a:p>
                  </a:txBody>
                  <a:tcPr marL="91425" marR="91425" marT="91425" marB="91425" horzOverflow="overflow"/>
                </a:tc>
                <a:extLst>
                  <a:ext uri="{0D108BD9-81ED-4DB2-BD59-A6C34878D82A}">
                    <a16:rowId xmlns:a16="http://schemas.microsoft.com/office/drawing/2014/main" val="10003"/>
                  </a:ext>
                </a:extLst>
              </a:tr>
              <a:tr h="1404300">
                <a:tc>
                  <a:txBody>
                    <a:bodyPr/>
                    <a:lstStyle/>
                    <a:p>
                      <a:pPr algn="l">
                        <a:defRPr sz="1800"/>
                      </a:pPr>
                      <a:r>
                        <a:rPr sz="2000" i="1" dirty="0">
                          <a:solidFill>
                            <a:srgbClr val="525C65"/>
                          </a:solidFill>
                          <a:latin typeface="Open Sans Light"/>
                          <a:ea typeface="Open Sans Light"/>
                          <a:cs typeface="Open Sans Light"/>
                          <a:sym typeface="Open Sans Light"/>
                        </a:rPr>
                        <a:t>What Access Rights/Permissions should Jane have?</a:t>
                      </a:r>
                    </a:p>
                  </a:txBody>
                  <a:tcPr marL="91425" marR="91425" marT="91425" marB="91425" horzOverflow="overflow"/>
                </a:tc>
                <a:tc>
                  <a:txBody>
                    <a:bodyPr/>
                    <a:lstStyle/>
                    <a:p>
                      <a:pPr algn="l">
                        <a:defRPr sz="1400"/>
                      </a:pPr>
                      <a:r>
                        <a:rPr lang="en-US" dirty="0"/>
                        <a:t>Non-Administrator </a:t>
                      </a:r>
                      <a:br>
                        <a:rPr lang="en-US" dirty="0"/>
                      </a:br>
                      <a:r>
                        <a:rPr lang="en-US" dirty="0"/>
                        <a:t>Limited access to specific files and programs necessary for her job role.</a:t>
                      </a:r>
                      <a:endParaRPr dirty="0"/>
                    </a:p>
                  </a:txBody>
                  <a:tcPr marL="91425" marR="91425" marT="91425" marB="91425" horzOverflow="overflow"/>
                </a:tc>
                <a:tc>
                  <a:txBody>
                    <a:bodyPr/>
                    <a:lstStyle/>
                    <a:p>
                      <a:pPr algn="l">
                        <a:defRPr sz="1400"/>
                      </a:pPr>
                      <a:r>
                        <a:rPr lang="en-US" dirty="0"/>
                        <a:t>Joe's assistant should not have access to sensitive information that is not required for her job role to minimize the risk of data breaches.</a:t>
                      </a:r>
                      <a:endParaRPr dirty="0"/>
                    </a:p>
                  </a:txBody>
                  <a:tcPr marL="91425" marR="91425" marT="91425" marB="91425"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Google Shape;295;p1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Part 3</a:t>
            </a:r>
          </a:p>
        </p:txBody>
      </p:sp>
      <p:graphicFrame>
        <p:nvGraphicFramePr>
          <p:cNvPr id="503" name="Google Shape;296;p17"/>
          <p:cNvGraphicFramePr/>
          <p:nvPr>
            <p:extLst>
              <p:ext uri="{D42A27DB-BD31-4B8C-83A1-F6EECF244321}">
                <p14:modId xmlns:p14="http://schemas.microsoft.com/office/powerpoint/2010/main" val="1851820281"/>
              </p:ext>
            </p:extLst>
          </p:nvPr>
        </p:nvGraphicFramePr>
        <p:xfrm>
          <a:off x="375074" y="1990163"/>
          <a:ext cx="7026600" cy="639305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50000"/>
                        </a:lnSpc>
                        <a:defRPr sz="1800"/>
                      </a:pPr>
                      <a:r>
                        <a:rPr b="1">
                          <a:solidFill>
                            <a:schemeClr val="accent2">
                              <a:lumOff val="21764"/>
                            </a:schemeClr>
                          </a:solidFill>
                          <a:latin typeface="Open Sans"/>
                          <a:ea typeface="Open Sans"/>
                          <a:cs typeface="Open Sans"/>
                          <a:sym typeface="Open Sans"/>
                        </a:rPr>
                        <a:t>Please answer the following two questions.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800"/>
                      </a:pPr>
                      <a:r>
                        <a:rPr lang="en-US" sz="2000" i="1" dirty="0">
                          <a:solidFill>
                            <a:srgbClr val="525C65"/>
                          </a:solidFill>
                          <a:latin typeface="Open Sans Light"/>
                          <a:ea typeface="Open Sans Light"/>
                          <a:cs typeface="Open Sans Light"/>
                          <a:sym typeface="Open Sans Light"/>
                        </a:rPr>
                        <a:t>It is important to disable or remove unneeded accounts from a PC or application to reduce the potential attack surface and prevent unauthorized access by individuals who no longer need access to the system. </a:t>
                      </a:r>
                      <a:r>
                        <a:rPr sz="2000" i="1" dirty="0">
                          <a:solidFill>
                            <a:srgbClr val="525C65"/>
                          </a:solidFill>
                          <a:latin typeface="Open Sans Light"/>
                          <a:ea typeface="Open Sans Light"/>
                          <a:cs typeface="Open Sans Light"/>
                          <a:sym typeface="Open Sans Light"/>
                        </a:rPr>
                        <a:t>.</a:t>
                      </a: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rPr dirty="0"/>
                        <a:t>Administrator privileges for too many users is a security challenge. Provide at least 3 risks associated with users having administrator rights on a PC. </a:t>
                      </a:r>
                    </a:p>
                    <a:p>
                      <a:pPr algn="l">
                        <a:spcBef>
                          <a:spcPts val="1600"/>
                        </a:spcBef>
                        <a:defRPr sz="2000" i="1">
                          <a:solidFill>
                            <a:srgbClr val="525C65"/>
                          </a:solidFill>
                          <a:latin typeface="Open Sans Light"/>
                          <a:ea typeface="Open Sans Light"/>
                          <a:cs typeface="Open Sans Light"/>
                          <a:sym typeface="Open Sans Light"/>
                        </a:defRPr>
                      </a:pPr>
                      <a:r>
                        <a:rPr dirty="0"/>
                        <a:t>1.</a:t>
                      </a:r>
                      <a:r>
                        <a:rPr lang="en-US" dirty="0"/>
                        <a:t> Data breaches</a:t>
                      </a:r>
                      <a:endParaRPr dirty="0"/>
                    </a:p>
                    <a:p>
                      <a:pPr algn="l">
                        <a:spcBef>
                          <a:spcPts val="1600"/>
                        </a:spcBef>
                        <a:defRPr sz="2000" i="1">
                          <a:solidFill>
                            <a:srgbClr val="525C65"/>
                          </a:solidFill>
                          <a:latin typeface="Open Sans Light"/>
                          <a:ea typeface="Open Sans Light"/>
                          <a:cs typeface="Open Sans Light"/>
                          <a:sym typeface="Open Sans Light"/>
                        </a:defRPr>
                      </a:pPr>
                      <a:r>
                        <a:rPr dirty="0"/>
                        <a:t>2.</a:t>
                      </a:r>
                      <a:r>
                        <a:rPr lang="en-US" dirty="0"/>
                        <a:t> Malwares </a:t>
                      </a:r>
                      <a:endParaRPr dirty="0"/>
                    </a:p>
                    <a:p>
                      <a:pPr algn="l">
                        <a:spcBef>
                          <a:spcPts val="1600"/>
                        </a:spcBef>
                        <a:defRPr sz="2000" i="1">
                          <a:solidFill>
                            <a:srgbClr val="525C65"/>
                          </a:solidFill>
                          <a:latin typeface="Open Sans Light"/>
                          <a:ea typeface="Open Sans Light"/>
                          <a:cs typeface="Open Sans Light"/>
                          <a:sym typeface="Open Sans Light"/>
                        </a:defRPr>
                      </a:pPr>
                      <a:r>
                        <a:rPr dirty="0"/>
                        <a:t>3.</a:t>
                      </a:r>
                      <a:r>
                        <a:rPr lang="en-US" dirty="0"/>
                        <a:t> Unauthorized system changes </a:t>
                      </a:r>
                    </a:p>
                    <a:p>
                      <a:pPr algn="l">
                        <a:spcBef>
                          <a:spcPts val="1600"/>
                        </a:spcBef>
                        <a:defRPr sz="2000" i="1">
                          <a:solidFill>
                            <a:srgbClr val="525C65"/>
                          </a:solidFill>
                          <a:latin typeface="Open Sans Light"/>
                          <a:ea typeface="Open Sans Light"/>
                          <a:cs typeface="Open Sans Light"/>
                          <a:sym typeface="Open Sans Light"/>
                        </a:defRPr>
                      </a:pPr>
                      <a:r>
                        <a:rPr lang="en-US" dirty="0"/>
                        <a:t>4. System Hijacking </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05" name="Google Shape;301;p18"/>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Part 4: Securing Applications</a:t>
            </a:r>
          </a:p>
        </p:txBody>
      </p:sp>
      <p:sp>
        <p:nvSpPr>
          <p:cNvPr id="506" name="Google Shape;302;p1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Google Shape;307;p19"/>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Unnecessary Applications</a:t>
            </a:r>
          </a:p>
        </p:txBody>
      </p:sp>
      <p:graphicFrame>
        <p:nvGraphicFramePr>
          <p:cNvPr id="509" name="Google Shape;308;p19"/>
          <p:cNvGraphicFramePr/>
          <p:nvPr>
            <p:extLst>
              <p:ext uri="{D42A27DB-BD31-4B8C-83A1-F6EECF244321}">
                <p14:modId xmlns:p14="http://schemas.microsoft.com/office/powerpoint/2010/main" val="1567082399"/>
              </p:ext>
            </p:extLst>
          </p:nvPr>
        </p:nvGraphicFramePr>
        <p:xfrm>
          <a:off x="375074" y="1990163"/>
          <a:ext cx="7026600" cy="6774021"/>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15000"/>
                        </a:lnSpc>
                        <a:defRPr sz="1800"/>
                      </a:pPr>
                      <a:r>
                        <a:rPr dirty="0">
                          <a:latin typeface="Open Sans"/>
                          <a:ea typeface="Open Sans"/>
                          <a:cs typeface="Open Sans"/>
                          <a:sym typeface="Open Sans"/>
                        </a:rPr>
                        <a:t>Joe wants everyone to use the latest version of the Internet Explorer browser by default.  There should be no games or non-work-related applications installed or downloaded. Joe is also concerned that there are “hacking” programs downloaded or installed on the PC that should be removed. This PC is used for standard office functions.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rPr dirty="0"/>
                        <a:t>List three applications that violate this policy. </a:t>
                      </a:r>
                    </a:p>
                    <a:p>
                      <a:pPr algn="l">
                        <a:spcBef>
                          <a:spcPts val="1600"/>
                        </a:spcBef>
                        <a:defRPr sz="2000">
                          <a:solidFill>
                            <a:srgbClr val="525C65"/>
                          </a:solidFill>
                          <a:latin typeface="Open Sans Light"/>
                          <a:ea typeface="Open Sans Light"/>
                          <a:cs typeface="Open Sans Light"/>
                          <a:sym typeface="Open Sans Light"/>
                        </a:defRPr>
                      </a:pPr>
                      <a:r>
                        <a:rPr dirty="0"/>
                        <a:t>1.</a:t>
                      </a:r>
                      <a:r>
                        <a:rPr lang="en-US" dirty="0"/>
                        <a:t> Games “Candy Crash” &amp; “ Farm Saga”</a:t>
                      </a:r>
                      <a:endParaRPr dirty="0"/>
                    </a:p>
                    <a:p>
                      <a:pPr algn="l">
                        <a:spcBef>
                          <a:spcPts val="1600"/>
                        </a:spcBef>
                        <a:defRPr sz="2000">
                          <a:solidFill>
                            <a:srgbClr val="525C65"/>
                          </a:solidFill>
                          <a:latin typeface="Open Sans Light"/>
                          <a:ea typeface="Open Sans Light"/>
                          <a:cs typeface="Open Sans Light"/>
                          <a:sym typeface="Open Sans Light"/>
                        </a:defRPr>
                      </a:pPr>
                      <a:r>
                        <a:rPr dirty="0"/>
                        <a:t>2.</a:t>
                      </a:r>
                      <a:r>
                        <a:rPr lang="en-US" dirty="0"/>
                        <a:t> Nmap</a:t>
                      </a:r>
                    </a:p>
                    <a:p>
                      <a:pPr algn="l">
                        <a:spcBef>
                          <a:spcPts val="1600"/>
                        </a:spcBef>
                        <a:defRPr sz="2000">
                          <a:solidFill>
                            <a:srgbClr val="525C65"/>
                          </a:solidFill>
                          <a:latin typeface="Open Sans Light"/>
                          <a:ea typeface="Open Sans Light"/>
                          <a:cs typeface="Open Sans Light"/>
                          <a:sym typeface="Open Sans Light"/>
                        </a:defRPr>
                      </a:pPr>
                      <a:r>
                        <a:rPr lang="en-US" dirty="0"/>
                        <a:t>3.  RDP tools “VNC server”</a:t>
                      </a: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rPr dirty="0"/>
                        <a:t>Name three vulnerabilities, threats, or risks to having unnecessary applications.</a:t>
                      </a:r>
                    </a:p>
                    <a:p>
                      <a:pPr algn="l">
                        <a:spcBef>
                          <a:spcPts val="1600"/>
                        </a:spcBef>
                        <a:defRPr sz="2000">
                          <a:solidFill>
                            <a:srgbClr val="525C65"/>
                          </a:solidFill>
                          <a:latin typeface="Open Sans Light"/>
                          <a:ea typeface="Open Sans Light"/>
                          <a:cs typeface="Open Sans Light"/>
                          <a:sym typeface="Open Sans Light"/>
                        </a:defRPr>
                      </a:pPr>
                      <a:r>
                        <a:rPr dirty="0"/>
                        <a:t>1.</a:t>
                      </a:r>
                      <a:r>
                        <a:rPr lang="en-US" dirty="0"/>
                        <a:t> Malwares</a:t>
                      </a:r>
                      <a:endParaRPr dirty="0"/>
                    </a:p>
                    <a:p>
                      <a:pPr algn="l">
                        <a:spcBef>
                          <a:spcPts val="1600"/>
                        </a:spcBef>
                        <a:defRPr sz="2000">
                          <a:solidFill>
                            <a:srgbClr val="525C65"/>
                          </a:solidFill>
                          <a:latin typeface="Open Sans Light"/>
                          <a:ea typeface="Open Sans Light"/>
                          <a:cs typeface="Open Sans Light"/>
                          <a:sym typeface="Open Sans Light"/>
                        </a:defRPr>
                      </a:pPr>
                      <a:r>
                        <a:rPr dirty="0"/>
                        <a:t>2.</a:t>
                      </a:r>
                      <a:r>
                        <a:rPr lang="en-US" dirty="0"/>
                        <a:t> Resource consumption</a:t>
                      </a:r>
                      <a:endParaRPr dirty="0"/>
                    </a:p>
                    <a:p>
                      <a:pPr algn="l">
                        <a:spcBef>
                          <a:spcPts val="1600"/>
                        </a:spcBef>
                        <a:defRPr sz="2000">
                          <a:solidFill>
                            <a:srgbClr val="525C65"/>
                          </a:solidFill>
                          <a:latin typeface="Open Sans Light"/>
                          <a:ea typeface="Open Sans Light"/>
                          <a:cs typeface="Open Sans Light"/>
                          <a:sym typeface="Open Sans Light"/>
                        </a:defRPr>
                      </a:pPr>
                      <a:r>
                        <a:rPr dirty="0"/>
                        <a:t>3.</a:t>
                      </a:r>
                      <a:r>
                        <a:rPr lang="en-US" dirty="0"/>
                        <a:t> System Hijacking</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Google Shape;313;p20"/>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Patching and Updates</a:t>
            </a:r>
          </a:p>
        </p:txBody>
      </p:sp>
      <p:graphicFrame>
        <p:nvGraphicFramePr>
          <p:cNvPr id="512" name="Google Shape;314;p20"/>
          <p:cNvGraphicFramePr/>
          <p:nvPr>
            <p:extLst>
              <p:ext uri="{D42A27DB-BD31-4B8C-83A1-F6EECF244321}">
                <p14:modId xmlns:p14="http://schemas.microsoft.com/office/powerpoint/2010/main" val="3239216775"/>
              </p:ext>
            </p:extLst>
          </p:nvPr>
        </p:nvGraphicFramePr>
        <p:xfrm>
          <a:off x="375074" y="1990163"/>
          <a:ext cx="7026600" cy="5827617"/>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15000"/>
                        </a:lnSpc>
                        <a:defRPr sz="1800"/>
                      </a:pPr>
                      <a:r>
                        <a:rPr dirty="0">
                          <a:latin typeface="Open Sans"/>
                          <a:ea typeface="Open Sans"/>
                          <a:cs typeface="Open Sans"/>
                          <a:sym typeface="Open Sans"/>
                        </a:rPr>
                        <a:t>All applications should be up-to-date on patches or fixes by the manufacturer. Any old version of software should be uninstalled.  List two applications on </a:t>
                      </a:r>
                      <a:r>
                        <a:rPr dirty="0" err="1">
                          <a:latin typeface="Open Sans"/>
                          <a:ea typeface="Open Sans"/>
                          <a:cs typeface="Open Sans"/>
                          <a:sym typeface="Open Sans"/>
                        </a:rPr>
                        <a:t>JoesPC</a:t>
                      </a:r>
                      <a:r>
                        <a:rPr dirty="0">
                          <a:latin typeface="Open Sans"/>
                          <a:ea typeface="Open Sans"/>
                          <a:cs typeface="Open Sans"/>
                          <a:sym typeface="Open Sans"/>
                        </a:rPr>
                        <a:t> that are out of date.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marL="342900" indent="-342900" algn="l">
                        <a:buAutoNum type="arabicPeriod"/>
                        <a:defRPr sz="1400"/>
                      </a:pPr>
                      <a:r>
                        <a:rPr lang="en-US" sz="1800" b="0" i="1" u="none" strike="noStrike" cap="none" spc="0" baseline="0" dirty="0">
                          <a:solidFill>
                            <a:schemeClr val="accent2">
                              <a:lumOff val="21764"/>
                            </a:schemeClr>
                          </a:solidFill>
                          <a:uFillTx/>
                          <a:latin typeface="Open Sans"/>
                          <a:ea typeface="Open Sans"/>
                          <a:cs typeface="Open Sans"/>
                          <a:sym typeface="Arial"/>
                        </a:rPr>
                        <a:t>VNC Server 6.7.1</a:t>
                      </a: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marL="342900" indent="-342900" algn="l">
                        <a:buAutoNum type="arabicPeriod"/>
                        <a:defRPr sz="1400"/>
                      </a:pPr>
                      <a:r>
                        <a:rPr lang="en-US" sz="1800" b="0" i="1" u="none" strike="noStrike" cap="none" spc="0" baseline="0" dirty="0">
                          <a:solidFill>
                            <a:schemeClr val="accent2">
                              <a:lumOff val="21764"/>
                            </a:schemeClr>
                          </a:solidFill>
                          <a:uFillTx/>
                          <a:latin typeface="Open Sans"/>
                          <a:ea typeface="Open Sans"/>
                          <a:cs typeface="Open Sans"/>
                          <a:sym typeface="Arial"/>
                        </a:rPr>
                        <a:t>7zip 19.0</a:t>
                      </a:r>
                    </a:p>
                    <a:p>
                      <a:pPr marL="342900" indent="-342900" algn="l">
                        <a:buAutoNum type="arabicPeriod"/>
                        <a:defRPr sz="1400"/>
                      </a:pPr>
                      <a:r>
                        <a:rPr lang="en-US" sz="1800" b="0" i="1" u="none" strike="noStrike" cap="none" spc="0" baseline="0" dirty="0">
                          <a:solidFill>
                            <a:schemeClr val="accent2">
                              <a:lumOff val="21764"/>
                            </a:schemeClr>
                          </a:solidFill>
                          <a:uFillTx/>
                          <a:latin typeface="Open Sans"/>
                          <a:ea typeface="Open Sans"/>
                          <a:cs typeface="Open Sans"/>
                          <a:sym typeface="Arial"/>
                        </a:rPr>
                        <a:t>Nmap 7.5</a:t>
                      </a:r>
                    </a:p>
                    <a:p>
                      <a:pPr algn="l">
                        <a:defRPr sz="1400"/>
                      </a:pP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4" name="Google Shape;319;p2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Standout Suggestions</a:t>
            </a:r>
          </a:p>
        </p:txBody>
      </p:sp>
      <p:sp>
        <p:nvSpPr>
          <p:cNvPr id="515" name="Google Shape;320;p2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15;p2"/>
          <p:cNvSpPr txBox="1">
            <a:spLocks noGrp="1"/>
          </p:cNvSpPr>
          <p:nvPr>
            <p:ph type="title"/>
          </p:nvPr>
        </p:nvSpPr>
        <p:spPr>
          <a:xfrm>
            <a:off x="264900" y="584810"/>
            <a:ext cx="7242600" cy="1213201"/>
          </a:xfrm>
          <a:prstGeom prst="rect">
            <a:avLst/>
          </a:prstGeom>
        </p:spPr>
        <p:txBody>
          <a:bodyPr/>
          <a:lstStyle>
            <a:lvl1pPr>
              <a:defRPr>
                <a:latin typeface="Open Sans Light"/>
                <a:ea typeface="Open Sans Light"/>
                <a:cs typeface="Open Sans Light"/>
                <a:sym typeface="Open Sans Light"/>
              </a:defRPr>
            </a:lvl1pPr>
          </a:lstStyle>
          <a:p>
            <a:r>
              <a:t>Securing a Computer System</a:t>
            </a:r>
          </a:p>
        </p:txBody>
      </p:sp>
      <p:sp>
        <p:nvSpPr>
          <p:cNvPr id="461" name="Google Shape;216;p2"/>
          <p:cNvSpPr txBox="1">
            <a:spLocks noGrp="1"/>
          </p:cNvSpPr>
          <p:nvPr>
            <p:ph type="body" idx="1"/>
          </p:nvPr>
        </p:nvSpPr>
        <p:spPr>
          <a:xfrm>
            <a:off x="264900" y="2070381"/>
            <a:ext cx="7242600" cy="7437901"/>
          </a:xfrm>
          <a:prstGeom prst="rect">
            <a:avLst/>
          </a:prstGeom>
        </p:spPr>
        <p:txBody>
          <a:bodyPr>
            <a:normAutofit lnSpcReduction="10000"/>
          </a:bodyPr>
          <a:lstStyle/>
          <a:p>
            <a:pPr marL="0" indent="0" defTabSz="822959">
              <a:lnSpc>
                <a:spcPct val="150000"/>
              </a:lnSpc>
              <a:buSzTx/>
              <a:buNone/>
              <a:defRPr sz="1619" b="1">
                <a:solidFill>
                  <a:srgbClr val="000000"/>
                </a:solidFill>
              </a:defRPr>
            </a:pPr>
            <a:r>
              <a:rPr dirty="0"/>
              <a:t>Scenario </a:t>
            </a:r>
          </a:p>
          <a:p>
            <a:pPr marL="0" indent="0" defTabSz="822959">
              <a:lnSpc>
                <a:spcPct val="150000"/>
              </a:lnSpc>
              <a:buSzTx/>
              <a:buNone/>
              <a:defRPr sz="1619"/>
            </a:pPr>
            <a:endParaRPr dirty="0">
              <a:solidFill>
                <a:srgbClr val="000000"/>
              </a:solidFill>
            </a:endParaRPr>
          </a:p>
          <a:p>
            <a:pPr marL="0" indent="0" defTabSz="822959">
              <a:buSzTx/>
              <a:buNone/>
              <a:defRPr sz="1619">
                <a:solidFill>
                  <a:srgbClr val="000000"/>
                </a:solidFill>
              </a:defRPr>
            </a:pPr>
            <a:r>
              <a:rPr dirty="0"/>
              <a:t>Congratulations!</a:t>
            </a:r>
          </a:p>
          <a:p>
            <a:pPr marL="0" indent="0" defTabSz="822959">
              <a:buSzTx/>
              <a:buNone/>
              <a:defRPr sz="1619"/>
            </a:pPr>
            <a:endParaRPr dirty="0">
              <a:solidFill>
                <a:srgbClr val="000000"/>
              </a:solidFill>
            </a:endParaRPr>
          </a:p>
          <a:p>
            <a:pPr marL="0" indent="0" defTabSz="822959">
              <a:buSzTx/>
              <a:buNone/>
              <a:defRPr sz="1619">
                <a:solidFill>
                  <a:srgbClr val="000000"/>
                </a:solidFill>
              </a:defRPr>
            </a:pPr>
            <a:r>
              <a:rPr dirty="0"/>
              <a:t>You have been hired to audit the security for  the PC used at your friend’s business: Joe's Auto Body. Joe provides </a:t>
            </a:r>
            <a:r>
              <a:rPr dirty="0">
                <a:highlight>
                  <a:srgbClr val="FFFF00"/>
                </a:highlight>
              </a:rPr>
              <a:t>car repair services </a:t>
            </a:r>
            <a:r>
              <a:rPr dirty="0"/>
              <a:t>throughout the </a:t>
            </a:r>
            <a:r>
              <a:rPr dirty="0">
                <a:highlight>
                  <a:srgbClr val="FFFF00"/>
                </a:highlight>
              </a:rPr>
              <a:t>tri-state area</a:t>
            </a:r>
            <a:r>
              <a:rPr dirty="0"/>
              <a:t>. He's had </a:t>
            </a:r>
            <a:r>
              <a:rPr dirty="0">
                <a:highlight>
                  <a:srgbClr val="FFFF00"/>
                </a:highlight>
              </a:rPr>
              <a:t>previous employees use it for activities </a:t>
            </a:r>
            <a:r>
              <a:rPr dirty="0"/>
              <a:t>unrelated to work (e.g., </a:t>
            </a:r>
            <a:r>
              <a:rPr dirty="0">
                <a:highlight>
                  <a:srgbClr val="FFFF00"/>
                </a:highlight>
              </a:rPr>
              <a:t>web browsing, personal email, social media, games</a:t>
            </a:r>
            <a:r>
              <a:rPr dirty="0"/>
              <a:t>, etc.), and he </a:t>
            </a:r>
            <a:r>
              <a:rPr dirty="0">
                <a:highlight>
                  <a:srgbClr val="FFFF00"/>
                </a:highlight>
              </a:rPr>
              <a:t>now uses it to store his critical business information</a:t>
            </a:r>
            <a:r>
              <a:rPr dirty="0"/>
              <a:t>. He suspects that others </a:t>
            </a:r>
            <a:r>
              <a:rPr dirty="0">
                <a:highlight>
                  <a:srgbClr val="00FF00"/>
                </a:highlight>
              </a:rPr>
              <a:t>may have broken into it and could be using it to transfer files across the internet</a:t>
            </a:r>
            <a:r>
              <a:rPr dirty="0"/>
              <a:t>. He has asked that you secure it for him according to industry best practices so that it can again be used as a </a:t>
            </a:r>
            <a:r>
              <a:rPr dirty="0">
                <a:highlight>
                  <a:srgbClr val="00FF00"/>
                </a:highlight>
              </a:rPr>
              <a:t>standard PC. </a:t>
            </a:r>
          </a:p>
          <a:p>
            <a:pPr marL="0" indent="0" defTabSz="822959">
              <a:buSzTx/>
              <a:buNone/>
              <a:defRPr sz="1619"/>
            </a:pPr>
            <a:endParaRPr dirty="0">
              <a:solidFill>
                <a:srgbClr val="000000"/>
              </a:solidFill>
            </a:endParaRPr>
          </a:p>
          <a:p>
            <a:pPr marL="0" indent="0" defTabSz="822959">
              <a:buSzTx/>
              <a:buNone/>
              <a:defRPr sz="1619">
                <a:solidFill>
                  <a:srgbClr val="000000"/>
                </a:solidFill>
              </a:defRPr>
            </a:pPr>
            <a:r>
              <a:rPr dirty="0"/>
              <a:t>In this project, you have been given a “broken” Windows 10 PC and asked to figure out what’s wrong with it and then make changes to fix and secure it. The process of analyzing and applying security happens in workplaces around the globe and is exactly what cybersecurity professionals do daily. This project allows you to apply what you’ve learned in the course by investigating a Windows 10 PC. The same skills you use on one PC can be applied to thousands.</a:t>
            </a:r>
            <a:br>
              <a:rPr dirty="0"/>
            </a:br>
            <a:br>
              <a:rPr dirty="0"/>
            </a:br>
            <a:br>
              <a:rPr dirty="0"/>
            </a:br>
            <a:br>
              <a:rPr dirty="0"/>
            </a:br>
            <a:endParaRPr sz="1260" dirty="0">
              <a:solidFill>
                <a:srgbClr val="525C65"/>
              </a:solidFill>
              <a:latin typeface="Open Sans Light"/>
              <a:ea typeface="Open Sans Light"/>
              <a:cs typeface="Open Sans Light"/>
              <a:sym typeface="Open Sans Light"/>
            </a:endParaRPr>
          </a:p>
          <a:p>
            <a:pPr marL="0" indent="0" algn="ctr" defTabSz="822959">
              <a:lnSpc>
                <a:spcPct val="138000"/>
              </a:lnSpc>
              <a:buSzTx/>
              <a:buNone/>
              <a:defRPr>
                <a:solidFill>
                  <a:srgbClr val="525C65"/>
                </a:solidFill>
                <a:latin typeface="Open Sans Light"/>
                <a:ea typeface="Open Sans Light"/>
                <a:cs typeface="Open Sans Light"/>
                <a:sym typeface="Open Sans Light"/>
              </a:defRPr>
            </a:pPr>
            <a:r>
              <a:rPr dirty="0"/>
              <a:t>You do not need to do anything on this slide.</a:t>
            </a:r>
          </a:p>
        </p:txBody>
      </p:sp>
      <p:pic>
        <p:nvPicPr>
          <p:cNvPr id="462" name="Image" descr="Image"/>
          <p:cNvPicPr>
            <a:picLocks noChangeAspect="1"/>
          </p:cNvPicPr>
          <p:nvPr/>
        </p:nvPicPr>
        <p:blipFill>
          <a:blip r:embed="rId2"/>
          <a:stretch>
            <a:fillRect/>
          </a:stretch>
        </p:blipFill>
        <p:spPr>
          <a:xfrm>
            <a:off x="-1" y="1340172"/>
            <a:ext cx="7772401" cy="1409747"/>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Google Shape;325;p25"/>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1</a:t>
            </a:r>
          </a:p>
        </p:txBody>
      </p:sp>
      <p:graphicFrame>
        <p:nvGraphicFramePr>
          <p:cNvPr id="518" name="Google Shape;326;p25"/>
          <p:cNvGraphicFramePr/>
          <p:nvPr>
            <p:extLst>
              <p:ext uri="{D42A27DB-BD31-4B8C-83A1-F6EECF244321}">
                <p14:modId xmlns:p14="http://schemas.microsoft.com/office/powerpoint/2010/main" val="3213136451"/>
              </p:ext>
            </p:extLst>
          </p:nvPr>
        </p:nvGraphicFramePr>
        <p:xfrm>
          <a:off x="375074" y="1990163"/>
          <a:ext cx="7026600" cy="438906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800"/>
                      </a:pPr>
                      <a:r>
                        <a:rPr sz="2000" dirty="0">
                          <a:solidFill>
                            <a:srgbClr val="525C65"/>
                          </a:solidFill>
                          <a:latin typeface="Open Sans Light"/>
                          <a:ea typeface="Open Sans Light"/>
                          <a:cs typeface="Open Sans Light"/>
                          <a:sym typeface="Open Sans Light"/>
                        </a:rPr>
                        <a:t>Joe has decided to allow least privilege access to 2 additional employees. He would like the bookkeeper and the head mechanic to have access to </a:t>
                      </a:r>
                      <a:r>
                        <a:rPr sz="2000" dirty="0" err="1">
                          <a:solidFill>
                            <a:srgbClr val="525C65"/>
                          </a:solidFill>
                          <a:latin typeface="Open Sans Light"/>
                          <a:ea typeface="Open Sans Light"/>
                          <a:cs typeface="Open Sans Light"/>
                          <a:sym typeface="Open Sans Light"/>
                        </a:rPr>
                        <a:t>JoesPC</a:t>
                      </a:r>
                      <a:r>
                        <a:rPr sz="2000" dirty="0">
                          <a:solidFill>
                            <a:srgbClr val="525C65"/>
                          </a:solidFill>
                          <a:latin typeface="Open Sans Light"/>
                          <a:ea typeface="Open Sans Light"/>
                          <a:cs typeface="Open Sans Light"/>
                          <a:sym typeface="Open Sans Light"/>
                        </a:rPr>
                        <a:t>. In 3 - 5 sentences total below, describe the privileges these two employees should have, and detail how they should authenticate their identities.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400"/>
                      </a:pPr>
                      <a:r>
                        <a:rPr lang="en-US" sz="1800" b="0" i="1" u="none" strike="noStrike" cap="none" spc="0" baseline="0" dirty="0">
                          <a:solidFill>
                            <a:schemeClr val="accent2">
                              <a:lumOff val="21764"/>
                            </a:schemeClr>
                          </a:solidFill>
                          <a:uFillTx/>
                          <a:latin typeface="Open Sans"/>
                          <a:ea typeface="Open Sans"/>
                          <a:cs typeface="Open Sans"/>
                          <a:sym typeface="Arial"/>
                        </a:rPr>
                        <a:t>The bookkeeper and head mechanic should have limited privileges on Joe’s PC to access only the necessary files and applications related to their job responsibilities. They should authenticate their identities using unique usernames and passwords, which should be strong and changed regularly. Ideally, the authentication process should also involve multi-factor authentication, such as a security token or biometric identification, to increase security.</a:t>
                      </a:r>
                      <a:endParaRPr sz="1800" b="0" i="1" u="none" strike="noStrike" cap="none" spc="0" baseline="0" dirty="0">
                        <a:solidFill>
                          <a:schemeClr val="accent2">
                            <a:lumOff val="21764"/>
                          </a:schemeClr>
                        </a:solidFill>
                        <a:uFillTx/>
                        <a:latin typeface="Open Sans"/>
                        <a:ea typeface="Open Sans"/>
                        <a:cs typeface="Open Sans"/>
                        <a:sym typeface="Arial"/>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Google Shape;331;p26"/>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2</a:t>
            </a:r>
          </a:p>
        </p:txBody>
      </p:sp>
      <p:graphicFrame>
        <p:nvGraphicFramePr>
          <p:cNvPr id="521" name="Google Shape;332;p26"/>
          <p:cNvGraphicFramePr/>
          <p:nvPr>
            <p:extLst>
              <p:ext uri="{D42A27DB-BD31-4B8C-83A1-F6EECF244321}">
                <p14:modId xmlns:p14="http://schemas.microsoft.com/office/powerpoint/2010/main" val="3149918425"/>
              </p:ext>
            </p:extLst>
          </p:nvPr>
        </p:nvGraphicFramePr>
        <p:xfrm>
          <a:off x="375074" y="1990163"/>
          <a:ext cx="7026600" cy="460242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800"/>
                      </a:pPr>
                      <a:r>
                        <a:rPr sz="2000" dirty="0">
                          <a:solidFill>
                            <a:srgbClr val="525C65"/>
                          </a:solidFill>
                          <a:latin typeface="Open Sans Light"/>
                          <a:ea typeface="Open Sans Light"/>
                          <a:cs typeface="Open Sans Light"/>
                          <a:sym typeface="Open Sans Light"/>
                        </a:rPr>
                        <a:t>Joe believes one of his employee’s emails has been compromised. What are the possible threats, risks, or vulnerabilities, and how should he respond? Detail your answer in 3 to 5 sentences.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400"/>
                      </a:pPr>
                      <a:r>
                        <a:rPr lang="en-US" sz="1800" b="0" i="1" u="none" strike="noStrike" cap="none" spc="0" baseline="0" dirty="0">
                          <a:solidFill>
                            <a:schemeClr val="accent2">
                              <a:lumOff val="21764"/>
                            </a:schemeClr>
                          </a:solidFill>
                          <a:uFillTx/>
                          <a:latin typeface="Open Sans"/>
                          <a:ea typeface="Open Sans"/>
                          <a:cs typeface="Open Sans"/>
                          <a:sym typeface="Arial"/>
                        </a:rPr>
                        <a:t>If one of Joe's employee's email has been compromised, it poses several threats and risks to the business, including unauthorized access to sensitive information, potential data breaches, and the spread of malware through phishing attacks. Joe should respond promptly by instructing the employee to change their email password immediately and enable two-factor authentication for added security. Additionally, Joe should review the email logs to identify any suspicious activities and notify other employees to remain vigilant against suspicious emails. Joe should also consider providing security awareness training to all employees to prevent future incidents.</a:t>
                      </a:r>
                      <a:endParaRPr sz="1800" b="0" i="1" u="none" strike="noStrike" cap="none" spc="0" baseline="0" dirty="0">
                        <a:solidFill>
                          <a:schemeClr val="accent2">
                            <a:lumOff val="21764"/>
                          </a:schemeClr>
                        </a:solidFill>
                        <a:uFillTx/>
                        <a:latin typeface="Open Sans"/>
                        <a:ea typeface="Open Sans"/>
                        <a:cs typeface="Open Sans"/>
                        <a:sym typeface="Arial"/>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4" name="Google Shape;221;p3"/>
          <p:cNvSpPr txBox="1">
            <a:spLocks noGrp="1"/>
          </p:cNvSpPr>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1:</a:t>
            </a:r>
            <a:r>
              <a:rPr b="1">
                <a:latin typeface="Open Sans"/>
                <a:ea typeface="Open Sans"/>
                <a:cs typeface="Open Sans"/>
                <a:sym typeface="Open Sans"/>
              </a:rPr>
              <a:t> </a:t>
            </a:r>
          </a:p>
          <a:p>
            <a:pPr algn="l">
              <a:defRPr sz="4800">
                <a:solidFill>
                  <a:srgbClr val="FAFBFC"/>
                </a:solidFill>
                <a:latin typeface="Open Sans Light"/>
                <a:ea typeface="Open Sans Light"/>
                <a:cs typeface="Open Sans Light"/>
                <a:sym typeface="Open Sans Light"/>
              </a:defRPr>
            </a:pPr>
            <a:r>
              <a:t>Reconnaissance</a:t>
            </a:r>
          </a:p>
        </p:txBody>
      </p:sp>
      <p:sp>
        <p:nvSpPr>
          <p:cNvPr id="465" name="Google Shape;222;p3"/>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Google Shape;227;p4"/>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Hardware</a:t>
            </a:r>
          </a:p>
        </p:txBody>
      </p:sp>
      <p:graphicFrame>
        <p:nvGraphicFramePr>
          <p:cNvPr id="468" name="Google Shape;228;p4"/>
          <p:cNvGraphicFramePr/>
          <p:nvPr>
            <p:extLst>
              <p:ext uri="{D42A27DB-BD31-4B8C-83A1-F6EECF244321}">
                <p14:modId xmlns:p14="http://schemas.microsoft.com/office/powerpoint/2010/main" val="2946640162"/>
              </p:ext>
            </p:extLst>
          </p:nvPr>
        </p:nvGraphicFramePr>
        <p:xfrm>
          <a:off x="375049" y="1990163"/>
          <a:ext cx="7026625" cy="6403078"/>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The first step in securing any system is to know what it is, what’s on it, what it’s used for, and who uses it. That’s the concept of systems reconnaissance and asset inventory. In this step, you’ll document the hardware, software, user access, system and security services on the PC.  Complete each section below.</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02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800"/>
                      </a:pPr>
                      <a:r>
                        <a:rPr i="1">
                          <a:solidFill>
                            <a:schemeClr val="accent2">
                              <a:lumOff val="21764"/>
                            </a:schemeClr>
                          </a:solidFill>
                          <a:latin typeface="Open Sans"/>
                          <a:ea typeface="Open Sans"/>
                          <a:cs typeface="Open Sans"/>
                          <a:sym typeface="Open Sans"/>
                        </a:rPr>
                        <a:t>Device Name</a:t>
                      </a:r>
                    </a:p>
                  </a:txBody>
                  <a:tcPr marL="91425" marR="91425" marT="91425" marB="91425" horzOverflow="overflow"/>
                </a:tc>
                <a:tc>
                  <a:txBody>
                    <a:bodyPr/>
                    <a:lstStyle/>
                    <a:p>
                      <a:pPr algn="l">
                        <a:defRPr sz="1400"/>
                      </a:pPr>
                      <a:r>
                        <a:rPr lang="en-US" dirty="0" err="1"/>
                        <a:t>JoesGaragePC</a:t>
                      </a:r>
                      <a:endParaRPr dirty="0"/>
                    </a:p>
                  </a:txBody>
                  <a:tcPr marL="91425" marR="91425" marT="91425" marB="91425" horzOverflow="overflow"/>
                </a:tc>
                <a:extLst>
                  <a:ext uri="{0D108BD9-81ED-4DB2-BD59-A6C34878D82A}">
                    <a16:rowId xmlns:a16="http://schemas.microsoft.com/office/drawing/2014/main" val="10001"/>
                  </a:ext>
                </a:extLst>
              </a:tr>
              <a:tr h="645000">
                <a:tc>
                  <a:txBody>
                    <a:bodyPr/>
                    <a:lstStyle/>
                    <a:p>
                      <a:pPr algn="l">
                        <a:defRPr sz="1800"/>
                      </a:pPr>
                      <a:r>
                        <a:rPr sz="1400">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Processor</a:t>
                      </a:r>
                    </a:p>
                  </a:txBody>
                  <a:tcPr marL="91425" marR="91425" marT="91425" marB="91425" horzOverflow="overflow"/>
                </a:tc>
                <a:tc>
                  <a:txBody>
                    <a:bodyPr/>
                    <a:lstStyle/>
                    <a:p>
                      <a:pPr algn="l">
                        <a:defRPr sz="1400"/>
                      </a:pPr>
                      <a:r>
                        <a:rPr lang="en-US" dirty="0"/>
                        <a:t>Intel® Xeon® Platinum 8370C CPU @ 2.80 GHz 2.79 GHz</a:t>
                      </a:r>
                      <a:endParaRPr dirty="0"/>
                    </a:p>
                  </a:txBody>
                  <a:tcPr marL="91425" marR="91425" marT="91425" marB="91425" horzOverflow="overflow"/>
                </a:tc>
                <a:extLst>
                  <a:ext uri="{0D108BD9-81ED-4DB2-BD59-A6C34878D82A}">
                    <a16:rowId xmlns:a16="http://schemas.microsoft.com/office/drawing/2014/main" val="10002"/>
                  </a:ext>
                </a:extLst>
              </a:tr>
              <a:tr h="527200">
                <a:tc>
                  <a:txBody>
                    <a:bodyPr/>
                    <a:lstStyle/>
                    <a:p>
                      <a:pPr algn="l">
                        <a:defRPr sz="1800"/>
                      </a:pPr>
                      <a:r>
                        <a:rPr sz="1400">
                          <a:latin typeface="Open Sans Light"/>
                          <a:ea typeface="Open Sans Light"/>
                          <a:cs typeface="Open Sans Light"/>
                          <a:sym typeface="Open Sans Light"/>
                        </a:rPr>
                        <a:t>3</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 RAM</a:t>
                      </a:r>
                    </a:p>
                  </a:txBody>
                  <a:tcPr marL="91425" marR="91425" marT="91425" marB="91425" horzOverflow="overflow"/>
                </a:tc>
                <a:tc>
                  <a:txBody>
                    <a:bodyPr/>
                    <a:lstStyle/>
                    <a:p>
                      <a:pPr algn="l">
                        <a:defRPr sz="1400"/>
                      </a:pPr>
                      <a:r>
                        <a:rPr lang="en-US" dirty="0"/>
                        <a:t>4.00 GB</a:t>
                      </a:r>
                      <a:endParaRPr dirty="0"/>
                    </a:p>
                  </a:txBody>
                  <a:tcPr marL="91425" marR="91425" marT="91425" marB="91425" horzOverflow="overflow"/>
                </a:tc>
                <a:extLst>
                  <a:ext uri="{0D108BD9-81ED-4DB2-BD59-A6C34878D82A}">
                    <a16:rowId xmlns:a16="http://schemas.microsoft.com/office/drawing/2014/main" val="10003"/>
                  </a:ext>
                </a:extLst>
              </a:tr>
              <a:tr h="527175">
                <a:tc>
                  <a:txBody>
                    <a:bodyPr/>
                    <a:lstStyle/>
                    <a:p>
                      <a:pPr algn="l">
                        <a:defRPr sz="1800"/>
                      </a:pPr>
                      <a:r>
                        <a:rPr sz="1400">
                          <a:latin typeface="Open Sans Light"/>
                          <a:ea typeface="Open Sans Light"/>
                          <a:cs typeface="Open Sans Light"/>
                          <a:sym typeface="Open Sans Light"/>
                        </a:rPr>
                        <a:t>4</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System Type</a:t>
                      </a:r>
                    </a:p>
                  </a:txBody>
                  <a:tcPr marL="91425" marR="91425" marT="91425" marB="91425" horzOverflow="overflow"/>
                </a:tc>
                <a:tc>
                  <a:txBody>
                    <a:bodyPr/>
                    <a:lstStyle/>
                    <a:p>
                      <a:pPr algn="l">
                        <a:defRPr sz="1400"/>
                      </a:pPr>
                      <a:r>
                        <a:rPr lang="en-US" dirty="0"/>
                        <a:t>64-bit processor</a:t>
                      </a:r>
                      <a:endParaRPr dirty="0"/>
                    </a:p>
                  </a:txBody>
                  <a:tcPr marL="91425" marR="91425" marT="91425" marB="91425" horzOverflow="overflow"/>
                </a:tc>
                <a:extLst>
                  <a:ext uri="{0D108BD9-81ED-4DB2-BD59-A6C34878D82A}">
                    <a16:rowId xmlns:a16="http://schemas.microsoft.com/office/drawing/2014/main" val="10004"/>
                  </a:ext>
                </a:extLst>
              </a:tr>
              <a:tr h="598275">
                <a:tc>
                  <a:txBody>
                    <a:bodyPr/>
                    <a:lstStyle/>
                    <a:p>
                      <a:pPr algn="l">
                        <a:defRPr sz="1800"/>
                      </a:pPr>
                      <a:r>
                        <a:rPr sz="1400">
                          <a:latin typeface="Open Sans Light"/>
                          <a:ea typeface="Open Sans Light"/>
                          <a:cs typeface="Open Sans Light"/>
                          <a:sym typeface="Open Sans Light"/>
                        </a:rPr>
                        <a:t>5</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Windows Edition</a:t>
                      </a:r>
                    </a:p>
                  </a:txBody>
                  <a:tcPr marL="91425" marR="91425" marT="91425" marB="91425" horzOverflow="overflow"/>
                </a:tc>
                <a:tc>
                  <a:txBody>
                    <a:bodyPr/>
                    <a:lstStyle/>
                    <a:p>
                      <a:pPr algn="l">
                        <a:defRPr sz="1400"/>
                      </a:pPr>
                      <a:r>
                        <a:rPr lang="en-US" dirty="0"/>
                        <a:t>Windows 10 Pro</a:t>
                      </a:r>
                      <a:endParaRPr dirty="0"/>
                    </a:p>
                  </a:txBody>
                  <a:tcPr marL="91425" marR="91425" marT="91425" marB="91425" horzOverflow="overflow"/>
                </a:tc>
                <a:extLst>
                  <a:ext uri="{0D108BD9-81ED-4DB2-BD59-A6C34878D82A}">
                    <a16:rowId xmlns:a16="http://schemas.microsoft.com/office/drawing/2014/main" val="10005"/>
                  </a:ext>
                </a:extLst>
              </a:tr>
              <a:tr h="598275">
                <a:tc>
                  <a:txBody>
                    <a:bodyPr/>
                    <a:lstStyle/>
                    <a:p>
                      <a:pPr algn="l">
                        <a:defRPr sz="1800"/>
                      </a:pPr>
                      <a:r>
                        <a:rPr sz="1400">
                          <a:latin typeface="Open Sans Light"/>
                          <a:ea typeface="Open Sans Light"/>
                          <a:cs typeface="Open Sans Light"/>
                          <a:sym typeface="Open Sans Light"/>
                        </a:rPr>
                        <a:t>6</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Version</a:t>
                      </a:r>
                    </a:p>
                  </a:txBody>
                  <a:tcPr marL="91425" marR="91425" marT="91425" marB="91425" horzOverflow="overflow"/>
                </a:tc>
                <a:tc>
                  <a:txBody>
                    <a:bodyPr/>
                    <a:lstStyle/>
                    <a:p>
                      <a:pPr algn="l">
                        <a:defRPr sz="1400"/>
                      </a:pPr>
                      <a:r>
                        <a:rPr lang="en-US" dirty="0"/>
                        <a:t>20H2</a:t>
                      </a:r>
                      <a:endParaRPr dirty="0"/>
                    </a:p>
                  </a:txBody>
                  <a:tcPr marL="91425" marR="91425" marT="91425" marB="91425" horzOverflow="overflow"/>
                </a:tc>
                <a:extLst>
                  <a:ext uri="{0D108BD9-81ED-4DB2-BD59-A6C34878D82A}">
                    <a16:rowId xmlns:a16="http://schemas.microsoft.com/office/drawing/2014/main" val="10006"/>
                  </a:ext>
                </a:extLst>
              </a:tr>
              <a:tr h="598275">
                <a:tc>
                  <a:txBody>
                    <a:bodyPr/>
                    <a:lstStyle/>
                    <a:p>
                      <a:pPr algn="l">
                        <a:defRPr sz="1800"/>
                      </a:pPr>
                      <a:r>
                        <a:rPr sz="1400">
                          <a:latin typeface="Open Sans Light"/>
                          <a:ea typeface="Open Sans Light"/>
                          <a:cs typeface="Open Sans Light"/>
                          <a:sym typeface="Open Sans Light"/>
                        </a:rPr>
                        <a:t>7</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Installed on</a:t>
                      </a:r>
                    </a:p>
                  </a:txBody>
                  <a:tcPr marL="91425" marR="91425" marT="91425" marB="91425" horzOverflow="overflow"/>
                </a:tc>
                <a:tc>
                  <a:txBody>
                    <a:bodyPr/>
                    <a:lstStyle/>
                    <a:p>
                      <a:pPr algn="l">
                        <a:defRPr sz="1400"/>
                      </a:pPr>
                      <a:r>
                        <a:rPr lang="en-US" dirty="0"/>
                        <a:t>11/23/2021</a:t>
                      </a:r>
                      <a:endParaRPr dirty="0"/>
                    </a:p>
                  </a:txBody>
                  <a:tcPr marL="91425" marR="91425" marT="91425" marB="91425" horzOverflow="overflow"/>
                </a:tc>
                <a:extLst>
                  <a:ext uri="{0D108BD9-81ED-4DB2-BD59-A6C34878D82A}">
                    <a16:rowId xmlns:a16="http://schemas.microsoft.com/office/drawing/2014/main" val="10007"/>
                  </a:ext>
                </a:extLst>
              </a:tr>
              <a:tr h="598275">
                <a:tc>
                  <a:txBody>
                    <a:bodyPr/>
                    <a:lstStyle/>
                    <a:p>
                      <a:pPr algn="l">
                        <a:defRPr sz="1800"/>
                      </a:pPr>
                      <a:r>
                        <a:rPr sz="1400" dirty="0">
                          <a:latin typeface="Open Sans Light"/>
                          <a:ea typeface="Open Sans Light"/>
                          <a:cs typeface="Open Sans Light"/>
                          <a:sym typeface="Open Sans Light"/>
                        </a:rPr>
                        <a:t>8</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OS build</a:t>
                      </a:r>
                    </a:p>
                  </a:txBody>
                  <a:tcPr marL="91425" marR="91425" marT="91425" marB="91425" horzOverflow="overflow"/>
                </a:tc>
                <a:tc>
                  <a:txBody>
                    <a:bodyPr/>
                    <a:lstStyle/>
                    <a:p>
                      <a:pPr algn="l">
                        <a:defRPr sz="1400"/>
                      </a:pPr>
                      <a:r>
                        <a:rPr lang="en-US" dirty="0"/>
                        <a:t>19042.1387</a:t>
                      </a:r>
                      <a:endParaRPr dirty="0"/>
                    </a:p>
                  </a:txBody>
                  <a:tcPr marL="91425" marR="91425" marT="91425" marB="91425"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233;p5"/>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Software </a:t>
            </a:r>
          </a:p>
        </p:txBody>
      </p:sp>
      <p:graphicFrame>
        <p:nvGraphicFramePr>
          <p:cNvPr id="471" name="Google Shape;234;p5"/>
          <p:cNvGraphicFramePr/>
          <p:nvPr/>
        </p:nvGraphicFramePr>
        <p:xfrm>
          <a:off x="372900" y="1428438"/>
          <a:ext cx="7026600" cy="142491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Another common early step in securing is taking an inventory of software or applications installed on a computer system. These are programs outside of the standard operating system. Please list five applications running on this PC.</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2" name="Google Shape;235;p5"/>
          <p:cNvGraphicFramePr/>
          <p:nvPr>
            <p:extLst>
              <p:ext uri="{D42A27DB-BD31-4B8C-83A1-F6EECF244321}">
                <p14:modId xmlns:p14="http://schemas.microsoft.com/office/powerpoint/2010/main" val="3432706882"/>
              </p:ext>
            </p:extLst>
          </p:nvPr>
        </p:nvGraphicFramePr>
        <p:xfrm>
          <a:off x="367025" y="3222013"/>
          <a:ext cx="7038349" cy="399200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18500">
                  <a:extLst>
                    <a:ext uri="{9D8B030D-6E8A-4147-A177-3AD203B41FA5}">
                      <a16:colId xmlns:a16="http://schemas.microsoft.com/office/drawing/2014/main" val="20001"/>
                    </a:ext>
                  </a:extLst>
                </a:gridCol>
                <a:gridCol w="2689550">
                  <a:extLst>
                    <a:ext uri="{9D8B030D-6E8A-4147-A177-3AD203B41FA5}">
                      <a16:colId xmlns:a16="http://schemas.microsoft.com/office/drawing/2014/main" val="20002"/>
                    </a:ext>
                  </a:extLst>
                </a:gridCol>
                <a:gridCol w="1747449">
                  <a:extLst>
                    <a:ext uri="{9D8B030D-6E8A-4147-A177-3AD203B41FA5}">
                      <a16:colId xmlns:a16="http://schemas.microsoft.com/office/drawing/2014/main" val="20003"/>
                    </a:ext>
                  </a:extLst>
                </a:gridCol>
              </a:tblGrid>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gridSpan="3">
                  <a:txBody>
                    <a:bodyPr/>
                    <a:lstStyle/>
                    <a:p>
                      <a:pPr algn="l">
                        <a:lnSpc>
                          <a:spcPct val="150000"/>
                        </a:lnSpc>
                        <a:defRPr sz="1400"/>
                      </a:pPr>
                      <a:r>
                        <a:rPr lang="en-US" dirty="0"/>
                        <a:t>Adobe Reader XI (11.0.01)</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7480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gridSpan="3">
                  <a:txBody>
                    <a:bodyPr/>
                    <a:lstStyle/>
                    <a:p>
                      <a:pPr algn="l">
                        <a:lnSpc>
                          <a:spcPct val="150000"/>
                        </a:lnSpc>
                        <a:defRPr sz="1400"/>
                      </a:pPr>
                      <a:r>
                        <a:rPr lang="en-US" dirty="0"/>
                        <a:t>Google Chrome</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42625">
                <a:tc>
                  <a:txBody>
                    <a:bodyPr/>
                    <a:lstStyle/>
                    <a:p>
                      <a:pPr algn="l">
                        <a:lnSpc>
                          <a:spcPct val="115000"/>
                        </a:lnSpc>
                        <a:defRPr sz="1800"/>
                      </a:pPr>
                      <a:r>
                        <a:rPr>
                          <a:solidFill>
                            <a:srgbClr val="525C65"/>
                          </a:solidFill>
                          <a:latin typeface="Open Sans Light"/>
                          <a:ea typeface="Open Sans Light"/>
                          <a:cs typeface="Open Sans Light"/>
                          <a:sym typeface="Open Sans Light"/>
                        </a:rPr>
                        <a:t>3</a:t>
                      </a:r>
                    </a:p>
                  </a:txBody>
                  <a:tcPr marL="91425" marR="91425" marT="91425" marB="91425" horzOverflow="overflow">
                    <a:solidFill>
                      <a:srgbClr val="BECBD6"/>
                    </a:solidFill>
                  </a:tcPr>
                </a:tc>
                <a:tc gridSpan="3">
                  <a:txBody>
                    <a:bodyPr/>
                    <a:lstStyle/>
                    <a:p>
                      <a:pPr algn="l">
                        <a:lnSpc>
                          <a:spcPct val="150000"/>
                        </a:lnSpc>
                        <a:defRPr sz="1400"/>
                      </a:pPr>
                      <a:r>
                        <a:rPr lang="en-US" dirty="0"/>
                        <a:t>Nmap 7.80</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4</a:t>
                      </a:r>
                    </a:p>
                  </a:txBody>
                  <a:tcPr marL="91425" marR="91425" marT="91425" marB="91425" horzOverflow="overflow">
                    <a:solidFill>
                      <a:srgbClr val="BECBD6"/>
                    </a:solidFill>
                  </a:tcPr>
                </a:tc>
                <a:tc gridSpan="3">
                  <a:txBody>
                    <a:bodyPr/>
                    <a:lstStyle/>
                    <a:p>
                      <a:pPr algn="l">
                        <a:lnSpc>
                          <a:spcPct val="150000"/>
                        </a:lnSpc>
                        <a:defRPr sz="1400"/>
                      </a:pPr>
                      <a:r>
                        <a:rPr lang="en-US" dirty="0"/>
                        <a:t>VNC Server 6.7.1</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5</a:t>
                      </a:r>
                    </a:p>
                  </a:txBody>
                  <a:tcPr marL="91425" marR="91425" marT="91425" marB="91425" horzOverflow="overflow">
                    <a:solidFill>
                      <a:srgbClr val="BECBD6"/>
                    </a:solidFill>
                  </a:tcPr>
                </a:tc>
                <a:tc gridSpan="3">
                  <a:txBody>
                    <a:bodyPr/>
                    <a:lstStyle/>
                    <a:p>
                      <a:pPr algn="l">
                        <a:lnSpc>
                          <a:spcPct val="150000"/>
                        </a:lnSpc>
                        <a:defRPr sz="1400"/>
                      </a:pPr>
                      <a:r>
                        <a:rPr lang="en-US" dirty="0"/>
                        <a:t>VLC Media Player</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Google Shape;240;p6"/>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Accounts </a:t>
            </a:r>
          </a:p>
        </p:txBody>
      </p:sp>
      <p:graphicFrame>
        <p:nvGraphicFramePr>
          <p:cNvPr id="475" name="Google Shape;241;p6"/>
          <p:cNvGraphicFramePr/>
          <p:nvPr>
            <p:extLst>
              <p:ext uri="{D42A27DB-BD31-4B8C-83A1-F6EECF244321}">
                <p14:modId xmlns:p14="http://schemas.microsoft.com/office/powerpoint/2010/main" val="2662314213"/>
              </p:ext>
            </p:extLst>
          </p:nvPr>
        </p:nvGraphicFramePr>
        <p:xfrm>
          <a:off x="372900" y="1428438"/>
          <a:ext cx="7074350" cy="8284812"/>
        </p:xfrm>
        <a:graphic>
          <a:graphicData uri="http://schemas.openxmlformats.org/drawingml/2006/table">
            <a:tbl>
              <a:tblPr>
                <a:tableStyleId>{4C3C2611-4C71-4FC5-86AE-919BDF0F9419}</a:tableStyleId>
              </a:tblPr>
              <a:tblGrid>
                <a:gridCol w="2082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844400">
                <a:tc gridSpan="4">
                  <a:txBody>
                    <a:bodyPr/>
                    <a:lstStyle/>
                    <a:p>
                      <a:pPr algn="l">
                        <a:lnSpc>
                          <a:spcPct val="115000"/>
                        </a:lnSpc>
                        <a:defRPr sz="1800">
                          <a:latin typeface="Open Sans"/>
                          <a:ea typeface="Open Sans"/>
                          <a:cs typeface="Open Sans"/>
                          <a:sym typeface="Open Sans"/>
                        </a:defRPr>
                      </a:pPr>
                      <a:r>
                        <a:t>As part of your security assessment, you should know the user accounts that may access the PC. Please list the accounts, name, and access level for the accounts on this PC.</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33750">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Account Name</a:t>
                      </a:r>
                    </a:p>
                  </a:txBody>
                  <a:tcPr marL="91425" marR="91425" marT="91425" marB="91425"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Full Name</a:t>
                      </a:r>
                    </a:p>
                  </a:txBody>
                  <a:tcPr marL="91425" marR="91425" marT="91425" marB="91425"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Access Level</a:t>
                      </a:r>
                    </a:p>
                  </a:txBody>
                  <a:tcPr marL="91425" marR="91425" marT="91425" marB="91425" horzOverflow="overflow"/>
                </a:tc>
                <a:extLst>
                  <a:ext uri="{0D108BD9-81ED-4DB2-BD59-A6C34878D82A}">
                    <a16:rowId xmlns:a16="http://schemas.microsoft.com/office/drawing/2014/main" val="10001"/>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AUser</a:t>
                      </a:r>
                      <a:endParaRPr dirty="0"/>
                    </a:p>
                  </a:txBody>
                  <a:tcPr marL="91425" marR="91425" marT="91425" marB="91425" horzOverflow="overflow"/>
                </a:tc>
                <a:tc>
                  <a:txBody>
                    <a:bodyPr/>
                    <a:lstStyle/>
                    <a:p>
                      <a:pPr algn="l">
                        <a:lnSpc>
                          <a:spcPct val="150000"/>
                        </a:lnSpc>
                        <a:defRPr sz="1400"/>
                      </a:pPr>
                      <a:r>
                        <a:rPr lang="en-US" dirty="0"/>
                        <a:t>A User</a:t>
                      </a:r>
                      <a:endParaRPr dirty="0"/>
                    </a:p>
                  </a:txBody>
                  <a:tcPr marL="91425" marR="91425" marT="91425" marB="91425" horzOverflow="overflow"/>
                </a:tc>
                <a:tc>
                  <a:txBody>
                    <a:bodyPr/>
                    <a:lstStyle/>
                    <a:p>
                      <a:pPr algn="l">
                        <a:lnSpc>
                          <a:spcPct val="150000"/>
                        </a:lnSpc>
                        <a:defRPr sz="1400"/>
                      </a:pPr>
                      <a:endParaRPr dirty="0"/>
                    </a:p>
                  </a:txBody>
                  <a:tcPr marL="91425" marR="91425" marT="91425" marB="91425" horzOverflow="overflow"/>
                </a:tc>
                <a:extLst>
                  <a:ext uri="{0D108BD9-81ED-4DB2-BD59-A6C34878D82A}">
                    <a16:rowId xmlns:a16="http://schemas.microsoft.com/office/drawing/2014/main" val="10002"/>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a:t>Frank</a:t>
                      </a:r>
                      <a:endParaRPr dirty="0"/>
                    </a:p>
                  </a:txBody>
                  <a:tcPr marL="91425" marR="91425" marT="91425" marB="91425" horzOverflow="overflow"/>
                </a:tc>
                <a:tc>
                  <a:txBody>
                    <a:bodyPr/>
                    <a:lstStyle/>
                    <a:p>
                      <a:pPr algn="l">
                        <a:lnSpc>
                          <a:spcPct val="150000"/>
                        </a:lnSpc>
                        <a:defRPr sz="1400"/>
                      </a:pPr>
                      <a:r>
                        <a:rPr lang="en-US" dirty="0"/>
                        <a:t>Frank</a:t>
                      </a:r>
                      <a:endParaRPr dirty="0"/>
                    </a:p>
                  </a:txBody>
                  <a:tcPr marL="91425" marR="91425" marT="91425" marB="91425" horzOverflow="overflow"/>
                </a:tc>
                <a:tc>
                  <a:txBody>
                    <a:bodyPr/>
                    <a:lstStyle/>
                    <a:p>
                      <a:pPr algn="l">
                        <a:lnSpc>
                          <a:spcPct val="150000"/>
                        </a:lnSpc>
                        <a:defRPr sz="1400"/>
                      </a:pPr>
                      <a:r>
                        <a:rPr lang="en-US" dirty="0"/>
                        <a:t>Frank Account</a:t>
                      </a:r>
                      <a:endParaRPr dirty="0"/>
                    </a:p>
                  </a:txBody>
                  <a:tcPr marL="91425" marR="91425" marT="91425" marB="91425" horzOverflow="overflow"/>
                </a:tc>
                <a:extLst>
                  <a:ext uri="{0D108BD9-81ED-4DB2-BD59-A6C34878D82A}">
                    <a16:rowId xmlns:a16="http://schemas.microsoft.com/office/drawing/2014/main" val="10003"/>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a:t>Hacker</a:t>
                      </a:r>
                      <a:endParaRPr dirty="0"/>
                    </a:p>
                  </a:txBody>
                  <a:tcPr marL="91425" marR="91425" marT="91425" marB="91425" horzOverflow="overflow"/>
                </a:tc>
                <a:tc>
                  <a:txBody>
                    <a:bodyPr/>
                    <a:lstStyle/>
                    <a:p>
                      <a:pPr algn="l">
                        <a:lnSpc>
                          <a:spcPct val="150000"/>
                        </a:lnSpc>
                        <a:defRPr sz="1400"/>
                      </a:pPr>
                      <a:r>
                        <a:rPr lang="en-US" dirty="0"/>
                        <a:t>A Hacker</a:t>
                      </a:r>
                      <a:endParaRPr dirty="0"/>
                    </a:p>
                  </a:txBody>
                  <a:tcPr marL="91425" marR="91425" marT="91425" marB="91425" horzOverflow="overflow"/>
                </a:tc>
                <a:tc>
                  <a:txBody>
                    <a:bodyPr/>
                    <a:lstStyle/>
                    <a:p>
                      <a:pPr algn="l">
                        <a:lnSpc>
                          <a:spcPct val="150000"/>
                        </a:lnSpc>
                        <a:defRPr sz="1400"/>
                      </a:pPr>
                      <a:r>
                        <a:rPr lang="en-US" dirty="0"/>
                        <a:t>Hacker Account</a:t>
                      </a:r>
                      <a:endParaRPr dirty="0"/>
                    </a:p>
                  </a:txBody>
                  <a:tcPr marL="91425" marR="91425" marT="91425" marB="91425" horzOverflow="overflow"/>
                </a:tc>
                <a:extLst>
                  <a:ext uri="{0D108BD9-81ED-4DB2-BD59-A6C34878D82A}">
                    <a16:rowId xmlns:a16="http://schemas.microsoft.com/office/drawing/2014/main" val="10004"/>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JaneS</a:t>
                      </a:r>
                      <a:endParaRPr dirty="0"/>
                    </a:p>
                  </a:txBody>
                  <a:tcPr marL="91425" marR="91425" marT="91425" marB="91425" horzOverflow="overflow"/>
                </a:tc>
                <a:tc>
                  <a:txBody>
                    <a:bodyPr/>
                    <a:lstStyle/>
                    <a:p>
                      <a:pPr algn="l">
                        <a:lnSpc>
                          <a:spcPct val="150000"/>
                        </a:lnSpc>
                        <a:defRPr sz="1400"/>
                      </a:pPr>
                      <a:r>
                        <a:rPr lang="en-US" dirty="0"/>
                        <a:t>Jane Smith</a:t>
                      </a:r>
                      <a:endParaRPr dirty="0"/>
                    </a:p>
                  </a:txBody>
                  <a:tcPr marL="91425" marR="91425" marT="91425" marB="91425" horzOverflow="overflow"/>
                </a:tc>
                <a:tc>
                  <a:txBody>
                    <a:bodyPr/>
                    <a:lstStyle/>
                    <a:p>
                      <a:pPr algn="l">
                        <a:lnSpc>
                          <a:spcPct val="150000"/>
                        </a:lnSpc>
                        <a:defRPr sz="1400"/>
                      </a:pPr>
                      <a:r>
                        <a:rPr lang="en-US" dirty="0"/>
                        <a:t>IT Manger Account</a:t>
                      </a:r>
                      <a:endParaRPr dirty="0"/>
                    </a:p>
                  </a:txBody>
                  <a:tcPr marL="91425" marR="91425" marT="91425" marB="91425" horzOverflow="overflow"/>
                </a:tc>
                <a:extLst>
                  <a:ext uri="{0D108BD9-81ED-4DB2-BD59-A6C34878D82A}">
                    <a16:rowId xmlns:a16="http://schemas.microsoft.com/office/drawing/2014/main" val="10005"/>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JoesAuto</a:t>
                      </a:r>
                      <a:endParaRPr dirty="0"/>
                    </a:p>
                  </a:txBody>
                  <a:tcPr marL="91425" marR="91425" marT="91425" marB="91425" horzOverflow="overflow"/>
                </a:tc>
                <a:tc>
                  <a:txBody>
                    <a:bodyPr/>
                    <a:lstStyle/>
                    <a:p>
                      <a:pPr algn="l">
                        <a:lnSpc>
                          <a:spcPct val="150000"/>
                        </a:lnSpc>
                        <a:defRPr sz="1400"/>
                      </a:pPr>
                      <a:r>
                        <a:rPr lang="en-US" dirty="0"/>
                        <a:t>Joes Account</a:t>
                      </a:r>
                      <a:endParaRPr dirty="0"/>
                    </a:p>
                  </a:txBody>
                  <a:tcPr marL="91425" marR="91425" marT="91425" marB="91425" horzOverflow="overflow"/>
                </a:tc>
                <a:tc>
                  <a:txBody>
                    <a:bodyPr/>
                    <a:lstStyle/>
                    <a:p>
                      <a:pPr algn="l">
                        <a:lnSpc>
                          <a:spcPct val="150000"/>
                        </a:lnSpc>
                        <a:defRPr sz="1400"/>
                      </a:pPr>
                      <a:r>
                        <a:rPr lang="en-US" dirty="0"/>
                        <a:t>Administrator </a:t>
                      </a:r>
                      <a:endParaRPr dirty="0"/>
                    </a:p>
                  </a:txBody>
                  <a:tcPr marL="91425" marR="91425" marT="91425" marB="91425" horzOverflow="overflow"/>
                </a:tc>
                <a:extLst>
                  <a:ext uri="{0D108BD9-81ED-4DB2-BD59-A6C34878D82A}">
                    <a16:rowId xmlns:a16="http://schemas.microsoft.com/office/drawing/2014/main" val="10006"/>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Notadmin</a:t>
                      </a:r>
                      <a:endParaRPr dirty="0"/>
                    </a:p>
                  </a:txBody>
                  <a:tcPr marL="91425" marR="91425" marT="91425" marB="91425" horzOverflow="overflow"/>
                </a:tc>
                <a:tc>
                  <a:txBody>
                    <a:bodyPr/>
                    <a:lstStyle/>
                    <a:p>
                      <a:pPr algn="l">
                        <a:lnSpc>
                          <a:spcPct val="150000"/>
                        </a:lnSpc>
                        <a:defRPr sz="1400"/>
                      </a:pPr>
                      <a:r>
                        <a:rPr lang="en-US" dirty="0"/>
                        <a:t>Do Not Use</a:t>
                      </a:r>
                      <a:endParaRPr dirty="0"/>
                    </a:p>
                  </a:txBody>
                  <a:tcPr marL="91425" marR="91425" marT="91425" marB="91425" horzOverflow="overflow"/>
                </a:tc>
                <a:tc>
                  <a:txBody>
                    <a:bodyPr/>
                    <a:lstStyle/>
                    <a:p>
                      <a:pPr algn="l">
                        <a:lnSpc>
                          <a:spcPct val="150000"/>
                        </a:lnSpc>
                        <a:defRPr sz="1400"/>
                      </a:pPr>
                      <a:endParaRPr dirty="0"/>
                    </a:p>
                  </a:txBody>
                  <a:tcPr marL="91425" marR="91425" marT="91425" marB="91425" horzOverflow="overflow"/>
                </a:tc>
                <a:extLst>
                  <a:ext uri="{0D108BD9-81ED-4DB2-BD59-A6C34878D82A}">
                    <a16:rowId xmlns:a16="http://schemas.microsoft.com/office/drawing/2014/main" val="10007"/>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DefaultAccount</a:t>
                      </a:r>
                      <a:endParaRPr dirty="0"/>
                    </a:p>
                  </a:txBody>
                  <a:tcPr marL="91425" marR="91425" marT="91425" marB="91425" horzOverflow="overflow"/>
                </a:tc>
                <a:tc>
                  <a:txBody>
                    <a:bodyPr/>
                    <a:lstStyle/>
                    <a:p>
                      <a:pPr algn="l">
                        <a:lnSpc>
                          <a:spcPct val="150000"/>
                        </a:lnSpc>
                        <a:defRPr sz="1400"/>
                      </a:pPr>
                      <a:endParaRPr dirty="0"/>
                    </a:p>
                  </a:txBody>
                  <a:tcPr marL="91425" marR="91425" marT="91425" marB="91425" horzOverflow="overflow"/>
                </a:tc>
                <a:tc>
                  <a:txBody>
                    <a:bodyPr/>
                    <a:lstStyle/>
                    <a:p>
                      <a:pPr algn="l">
                        <a:lnSpc>
                          <a:spcPct val="150000"/>
                        </a:lnSpc>
                        <a:defRPr sz="1400"/>
                      </a:pPr>
                      <a:r>
                        <a:rPr lang="en-US" dirty="0"/>
                        <a:t>Default </a:t>
                      </a:r>
                      <a:endParaRPr dirty="0"/>
                    </a:p>
                  </a:txBody>
                  <a:tcPr marL="91425" marR="91425" marT="91425" marB="91425" horzOverflow="overflow"/>
                </a:tc>
                <a:extLst>
                  <a:ext uri="{0D108BD9-81ED-4DB2-BD59-A6C34878D82A}">
                    <a16:rowId xmlns:a16="http://schemas.microsoft.com/office/drawing/2014/main" val="10008"/>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a:t>Guest</a:t>
                      </a:r>
                      <a:endParaRPr dirty="0"/>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r>
                        <a:rPr lang="en-US" dirty="0"/>
                        <a:t>Guest Account</a:t>
                      </a:r>
                      <a:endParaRPr dirty="0"/>
                    </a:p>
                  </a:txBody>
                  <a:tcPr marL="91425" marR="91425" marT="91425" marB="91425" horzOverflow="overflow"/>
                </a:tc>
                <a:extLst>
                  <a:ext uri="{0D108BD9-81ED-4DB2-BD59-A6C34878D82A}">
                    <a16:rowId xmlns:a16="http://schemas.microsoft.com/office/drawing/2014/main" val="10009"/>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US" dirty="0" err="1"/>
                        <a:t>WDAGUtilityAccount</a:t>
                      </a:r>
                      <a:endParaRPr dirty="0"/>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r>
                        <a:rPr lang="en-US" dirty="0"/>
                        <a:t>Windows defender account</a:t>
                      </a:r>
                      <a:endParaRPr dirty="0"/>
                    </a:p>
                  </a:txBody>
                  <a:tcPr marL="91425" marR="91425" marT="91425" marB="91425" horzOverflow="overflow"/>
                </a:tc>
                <a:extLst>
                  <a:ext uri="{0D108BD9-81ED-4DB2-BD59-A6C34878D82A}">
                    <a16:rowId xmlns:a16="http://schemas.microsoft.com/office/drawing/2014/main" val="10010"/>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extLst>
                  <a:ext uri="{0D108BD9-81ED-4DB2-BD59-A6C34878D82A}">
                    <a16:rowId xmlns:a16="http://schemas.microsoft.com/office/drawing/2014/main" val="10011"/>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dirty="0"/>
                    </a:p>
                  </a:txBody>
                  <a:tcPr marL="91425" marR="91425" marT="91425" marB="91425" horzOverflow="overflow"/>
                </a:tc>
                <a:extLst>
                  <a:ext uri="{0D108BD9-81ED-4DB2-BD59-A6C34878D82A}">
                    <a16:rowId xmlns:a16="http://schemas.microsoft.com/office/drawing/2014/main" val="10012"/>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Google Shape;246;p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Security Services</a:t>
            </a:r>
          </a:p>
        </p:txBody>
      </p:sp>
      <p:graphicFrame>
        <p:nvGraphicFramePr>
          <p:cNvPr id="478" name="Google Shape;247;p7"/>
          <p:cNvGraphicFramePr/>
          <p:nvPr/>
        </p:nvGraphicFramePr>
        <p:xfrm>
          <a:off x="372875" y="1602237"/>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i="1">
                          <a:latin typeface="Open Sans"/>
                          <a:ea typeface="Open Sans"/>
                          <a:cs typeface="Open Sans"/>
                          <a:sym typeface="Open Sans"/>
                        </a:rPr>
                        <a:t>Document the PC’s security settings status listed below.</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9" name="Google Shape;248;p7"/>
          <p:cNvGraphicFramePr/>
          <p:nvPr>
            <p:extLst>
              <p:ext uri="{D42A27DB-BD31-4B8C-83A1-F6EECF244321}">
                <p14:modId xmlns:p14="http://schemas.microsoft.com/office/powerpoint/2010/main" val="1851628604"/>
              </p:ext>
            </p:extLst>
          </p:nvPr>
        </p:nvGraphicFramePr>
        <p:xfrm>
          <a:off x="375049" y="3347187"/>
          <a:ext cx="7038349" cy="601467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18500">
                  <a:extLst>
                    <a:ext uri="{9D8B030D-6E8A-4147-A177-3AD203B41FA5}">
                      <a16:colId xmlns:a16="http://schemas.microsoft.com/office/drawing/2014/main" val="20001"/>
                    </a:ext>
                  </a:extLst>
                </a:gridCol>
                <a:gridCol w="2689550">
                  <a:extLst>
                    <a:ext uri="{9D8B030D-6E8A-4147-A177-3AD203B41FA5}">
                      <a16:colId xmlns:a16="http://schemas.microsoft.com/office/drawing/2014/main" val="20002"/>
                    </a:ext>
                  </a:extLst>
                </a:gridCol>
                <a:gridCol w="1747449">
                  <a:extLst>
                    <a:ext uri="{9D8B030D-6E8A-4147-A177-3AD203B41FA5}">
                      <a16:colId xmlns:a16="http://schemas.microsoft.com/office/drawing/2014/main" val="20003"/>
                    </a:ext>
                  </a:extLst>
                </a:gridCol>
              </a:tblGrid>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Security Feature</a:t>
                      </a:r>
                    </a:p>
                  </a:txBody>
                  <a:tcPr marL="91425" marR="91425" marT="91425" marB="91425" horzOverflow="overflow"/>
                </a:tc>
                <a:tc hMerge="1">
                  <a:txBody>
                    <a:bodyPr/>
                    <a:lstStyle/>
                    <a:p>
                      <a:endParaRPr lang="en-US"/>
                    </a:p>
                  </a:txBody>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Status</a:t>
                      </a:r>
                    </a:p>
                  </a:txBody>
                  <a:tcPr marL="91425" marR="91425" marT="91425" marB="91425" horzOverflow="overflow"/>
                </a:tc>
                <a:extLst>
                  <a:ext uri="{0D108BD9-81ED-4DB2-BD59-A6C34878D82A}">
                    <a16:rowId xmlns:a16="http://schemas.microsoft.com/office/drawing/2014/main" val="10000"/>
                  </a:ext>
                </a:extLst>
              </a:tr>
              <a:tr h="1001025">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status--Private network</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OFF</a:t>
                      </a:r>
                      <a:endParaRPr dirty="0"/>
                    </a:p>
                  </a:txBody>
                  <a:tcPr marL="91425" marR="91425" marT="91425" marB="91425" horzOverflow="overflow"/>
                </a:tc>
                <a:extLst>
                  <a:ext uri="{0D108BD9-81ED-4DB2-BD59-A6C34878D82A}">
                    <a16:rowId xmlns:a16="http://schemas.microsoft.com/office/drawing/2014/main" val="10001"/>
                  </a:ext>
                </a:extLst>
              </a:tr>
              <a:tr h="1001025">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status--Public network</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ON</a:t>
                      </a:r>
                      <a:endParaRPr dirty="0"/>
                    </a:p>
                  </a:txBody>
                  <a:tcPr marL="91425" marR="91425" marT="91425" marB="91425" horzOverflow="overflow"/>
                </a:tc>
                <a:extLst>
                  <a:ext uri="{0D108BD9-81ED-4DB2-BD59-A6C34878D82A}">
                    <a16:rowId xmlns:a16="http://schemas.microsoft.com/office/drawing/2014/main" val="10002"/>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product and status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ON</a:t>
                      </a:r>
                      <a:endParaRPr dirty="0"/>
                    </a:p>
                  </a:txBody>
                  <a:tcPr marL="91425" marR="91425" marT="91425" marB="91425" horzOverflow="overflow"/>
                </a:tc>
                <a:extLst>
                  <a:ext uri="{0D108BD9-81ED-4DB2-BD59-A6C34878D82A}">
                    <a16:rowId xmlns:a16="http://schemas.microsoft.com/office/drawing/2014/main" val="10003"/>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Internet Security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ON recommend levels </a:t>
                      </a:r>
                      <a:endParaRPr dirty="0"/>
                    </a:p>
                  </a:txBody>
                  <a:tcPr marL="91425" marR="91425" marT="91425" marB="91425" horzOverflow="overflow"/>
                </a:tc>
                <a:extLst>
                  <a:ext uri="{0D108BD9-81ED-4DB2-BD59-A6C34878D82A}">
                    <a16:rowId xmlns:a16="http://schemas.microsoft.com/office/drawing/2014/main" val="10004"/>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Network firewall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ON</a:t>
                      </a:r>
                      <a:endParaRPr dirty="0"/>
                    </a:p>
                  </a:txBody>
                  <a:tcPr marL="91425" marR="91425" marT="91425" marB="91425" horzOverflow="overflow"/>
                </a:tc>
                <a:extLst>
                  <a:ext uri="{0D108BD9-81ED-4DB2-BD59-A6C34878D82A}">
                    <a16:rowId xmlns:a16="http://schemas.microsoft.com/office/drawing/2014/main" val="10005"/>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ON</a:t>
                      </a:r>
                      <a:endParaRPr dirty="0"/>
                    </a:p>
                  </a:txBody>
                  <a:tcPr marL="91425" marR="91425" marT="91425" marB="91425" horzOverflow="overflow"/>
                </a:tc>
                <a:extLst>
                  <a:ext uri="{0D108BD9-81ED-4DB2-BD59-A6C34878D82A}">
                    <a16:rowId xmlns:a16="http://schemas.microsoft.com/office/drawing/2014/main" val="10006"/>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User Account Control Setting</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US" dirty="0"/>
                        <a:t>OFF</a:t>
                      </a:r>
                      <a:endParaRPr dirty="0"/>
                    </a:p>
                  </a:txBody>
                  <a:tcPr marL="91425" marR="91425" marT="91425" marB="91425"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81" name="Google Shape;253;p8"/>
          <p:cNvSpPr txBox="1">
            <a:spLocks noGrp="1"/>
          </p:cNvSpPr>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2:</a:t>
            </a:r>
            <a:r>
              <a:rPr b="1">
                <a:latin typeface="Open Sans"/>
                <a:ea typeface="Open Sans"/>
                <a:cs typeface="Open Sans"/>
                <a:sym typeface="Open Sans"/>
              </a:rPr>
              <a:t> </a:t>
            </a:r>
          </a:p>
          <a:p>
            <a:pPr algn="l">
              <a:defRPr sz="4800">
                <a:solidFill>
                  <a:srgbClr val="FAFBFC"/>
                </a:solidFill>
                <a:latin typeface="Open Sans Light"/>
                <a:ea typeface="Open Sans Light"/>
                <a:cs typeface="Open Sans Light"/>
                <a:sym typeface="Open Sans Light"/>
              </a:defRPr>
            </a:pPr>
            <a:r>
              <a:t>Assessment</a:t>
            </a:r>
          </a:p>
        </p:txBody>
      </p:sp>
      <p:sp>
        <p:nvSpPr>
          <p:cNvPr id="482" name="Google Shape;254;p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Google Shape;259;p10"/>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Authentication</a:t>
            </a:r>
          </a:p>
        </p:txBody>
      </p:sp>
      <p:graphicFrame>
        <p:nvGraphicFramePr>
          <p:cNvPr id="485" name="Google Shape;260;p10"/>
          <p:cNvGraphicFramePr/>
          <p:nvPr>
            <p:extLst>
              <p:ext uri="{D42A27DB-BD31-4B8C-83A1-F6EECF244321}">
                <p14:modId xmlns:p14="http://schemas.microsoft.com/office/powerpoint/2010/main" val="1345163659"/>
              </p:ext>
            </p:extLst>
          </p:nvPr>
        </p:nvGraphicFramePr>
        <p:xfrm>
          <a:off x="150550" y="1428438"/>
          <a:ext cx="7248950" cy="6725574"/>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latin typeface="Open Sans"/>
                          <a:ea typeface="Open Sans"/>
                          <a:cs typeface="Open Sans"/>
                          <a:sym typeface="Open Sans"/>
                        </a:defRPr>
                      </a:pPr>
                      <a:r>
                        <a:t>Consider the 3 factors of authentication: something you KNOW, something you HAVE, and something you ARE. In 1 to 3 sentences below, suggest and explain what type of authentication would be appropriate for JoesPC.</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3400">
                <a:tc rowSpan="12">
                  <a:txBody>
                    <a:bodyPr/>
                    <a:lstStyle/>
                    <a:p>
                      <a:pPr algn="l">
                        <a:lnSpc>
                          <a:spcPct val="115000"/>
                        </a:lnSpc>
                        <a:defRPr sz="1400"/>
                      </a:pPr>
                      <a:endParaRPr/>
                    </a:p>
                  </a:txBody>
                  <a:tcPr marL="91425" marR="91425" marT="91425" marB="91425" horzOverflow="overflow">
                    <a:solidFill>
                      <a:srgbClr val="BECBD6"/>
                    </a:solidFill>
                  </a:tcPr>
                </a:tc>
                <a:tc rowSpan="12" gridSpan="3">
                  <a:txBody>
                    <a:bodyPr/>
                    <a:lstStyle/>
                    <a:p>
                      <a:pPr marL="457200" indent="-342900" algn="l">
                        <a:lnSpc>
                          <a:spcPct val="150000"/>
                        </a:lnSpc>
                        <a:buClr>
                          <a:schemeClr val="accent2">
                            <a:lumOff val="21764"/>
                          </a:schemeClr>
                        </a:buClr>
                        <a:buSzPts val="1400"/>
                        <a:buAutoNum type="arabicPeriod"/>
                        <a:defRPr sz="1400"/>
                      </a:pPr>
                      <a:r>
                        <a:rPr lang="en-US" sz="1800" b="0" i="1" u="none" strike="noStrike" cap="none" spc="0" baseline="0" dirty="0">
                          <a:solidFill>
                            <a:schemeClr val="accent2">
                              <a:lumOff val="21764"/>
                            </a:schemeClr>
                          </a:solidFill>
                          <a:uFillTx/>
                          <a:latin typeface="Open Sans"/>
                          <a:ea typeface="Open Sans"/>
                          <a:cs typeface="Open Sans"/>
                          <a:sym typeface="Arial"/>
                        </a:rPr>
                        <a:t>From the security perspective, the pc owner uses this PC now for storing critical information. So, it’s recommended to enable MFA for accessing these critical credentials. It can be done through the concept of something you know “Complex Password” , something you have “Token Generator” and something you are “Biometric Access”. </a:t>
                      </a:r>
                      <a:endParaRPr sz="1800" b="0" i="1" u="none" strike="noStrike" cap="none" spc="0" baseline="0" dirty="0">
                        <a:solidFill>
                          <a:schemeClr val="accent2">
                            <a:lumOff val="21764"/>
                          </a:schemeClr>
                        </a:solidFill>
                        <a:uFillTx/>
                        <a:latin typeface="Open Sans"/>
                        <a:ea typeface="Open Sans"/>
                        <a:cs typeface="Open Sans"/>
                        <a:sym typeface="Arial"/>
                      </a:endParaRPr>
                    </a:p>
                  </a:txBody>
                  <a:tcPr marL="91425" marR="91425" marT="91425" marB="91425" horzOverflow="overflow"/>
                </a:tc>
                <a:tc rowSpan="12" hMerge="1">
                  <a:txBody>
                    <a:bodyPr/>
                    <a:lstStyle/>
                    <a:p>
                      <a:endParaRPr lang="en-US"/>
                    </a:p>
                  </a:txBody>
                  <a:tcPr/>
                </a:tc>
                <a:tc rowSpan="12" hMerge="1">
                  <a:txBody>
                    <a:bodyPr/>
                    <a:lstStyle/>
                    <a:p>
                      <a:endParaRPr lang="en-US"/>
                    </a:p>
                  </a:txBody>
                  <a:tcPr/>
                </a:tc>
                <a:extLst>
                  <a:ext uri="{0D108BD9-81ED-4DB2-BD59-A6C34878D82A}">
                    <a16:rowId xmlns:a16="http://schemas.microsoft.com/office/drawing/2014/main" val="10001"/>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7"/>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8"/>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9"/>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0"/>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1"/>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2"/>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2E3D49"/>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TotalTime>
  <Words>1556</Words>
  <Application>Microsoft Office PowerPoint</Application>
  <PresentationFormat>Custom</PresentationFormat>
  <Paragraphs>171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vt:lpstr>
      <vt:lpstr>Helvetica Neue</vt:lpstr>
      <vt:lpstr>Open Sans</vt:lpstr>
      <vt:lpstr>Open Sans Light</vt:lpstr>
      <vt:lpstr>Simple Light</vt:lpstr>
      <vt:lpstr>PowerPoint Presentation</vt:lpstr>
      <vt:lpstr>Securing a Computer System</vt:lpstr>
      <vt:lpstr>Part 1:  Reconnaissance</vt:lpstr>
      <vt:lpstr>Hardware</vt:lpstr>
      <vt:lpstr>Software </vt:lpstr>
      <vt:lpstr>Accounts </vt:lpstr>
      <vt:lpstr>Security Services</vt:lpstr>
      <vt:lpstr>Part 2:  Assessment</vt:lpstr>
      <vt:lpstr>Authentication</vt:lpstr>
      <vt:lpstr>System and Security: Firewall</vt:lpstr>
      <vt:lpstr>System and Security: Firewall</vt:lpstr>
      <vt:lpstr>Part 3: Securing Access</vt:lpstr>
      <vt:lpstr>Users - Part 1</vt:lpstr>
      <vt:lpstr>Users - Part 2</vt:lpstr>
      <vt:lpstr>Users- Part 3</vt:lpstr>
      <vt:lpstr>Part 4: Securing Applications</vt:lpstr>
      <vt:lpstr>Unnecessary Applications</vt:lpstr>
      <vt:lpstr>Patching and Updates</vt:lpstr>
      <vt:lpstr>Standout Suggestions</vt:lpstr>
      <vt:lpstr>Standout Suggestion 1</vt:lpstr>
      <vt:lpstr>Standout Suggestion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Abanob Medhat Kaml Hana 1500007</cp:lastModifiedBy>
  <cp:revision>47</cp:revision>
  <dcterms:modified xsi:type="dcterms:W3CDTF">2023-03-25T18:47:35Z</dcterms:modified>
</cp:coreProperties>
</file>