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9" r:id="rId7"/>
    <p:sldId id="270" r:id="rId8"/>
    <p:sldId id="264" r:id="rId9"/>
    <p:sldId id="274" r:id="rId10"/>
    <p:sldId id="265" r:id="rId11"/>
    <p:sldId id="266"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8B003DA-4335-4AF6-B078-1A1ECD6E2D2F}" type="datetimeFigureOut">
              <a:rPr lang="en-US" smtClean="0"/>
              <a:t>8/6/2024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420732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5141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3465554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07E469-208C-40A4-87DE-EDB4A4A02AD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7848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105388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003DA-4335-4AF6-B078-1A1ECD6E2D2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43777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003DA-4335-4AF6-B078-1A1ECD6E2D2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40721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003DA-4335-4AF6-B078-1A1ECD6E2D2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2692062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B003DA-4335-4AF6-B078-1A1ECD6E2D2F}" type="datetimeFigureOut">
              <a:rPr lang="en-US" smtClean="0"/>
              <a:t>8/6/2024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362881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003DA-4335-4AF6-B078-1A1ECD6E2D2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94965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8B003DA-4335-4AF6-B078-1A1ECD6E2D2F}" type="datetimeFigureOut">
              <a:rPr lang="en-US" smtClean="0"/>
              <a:t>8/6/2024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72902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345748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003DA-4335-4AF6-B078-1A1ECD6E2D2F}"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23453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003DA-4335-4AF6-B078-1A1ECD6E2D2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25088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003DA-4335-4AF6-B078-1A1ECD6E2D2F}"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275252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385120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003DA-4335-4AF6-B078-1A1ECD6E2D2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7E469-208C-40A4-87DE-EDB4A4A02AD5}" type="slidenum">
              <a:rPr lang="en-US" smtClean="0"/>
              <a:t>‹#›</a:t>
            </a:fld>
            <a:endParaRPr lang="en-US"/>
          </a:p>
        </p:txBody>
      </p:sp>
    </p:spTree>
    <p:extLst>
      <p:ext uri="{BB962C8B-B14F-4D97-AF65-F5344CB8AC3E}">
        <p14:creationId xmlns:p14="http://schemas.microsoft.com/office/powerpoint/2010/main" val="169820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B003DA-4335-4AF6-B078-1A1ECD6E2D2F}" type="datetimeFigureOut">
              <a:rPr lang="en-US" smtClean="0"/>
              <a:t>8/6/2024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07E469-208C-40A4-87DE-EDB4A4A02AD5}" type="slidenum">
              <a:rPr lang="en-US" smtClean="0"/>
              <a:t>‹#›</a:t>
            </a:fld>
            <a:endParaRPr lang="en-US"/>
          </a:p>
        </p:txBody>
      </p:sp>
    </p:spTree>
    <p:extLst>
      <p:ext uri="{BB962C8B-B14F-4D97-AF65-F5344CB8AC3E}">
        <p14:creationId xmlns:p14="http://schemas.microsoft.com/office/powerpoint/2010/main" val="30377122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BE89-81A7-4481-82D5-31C45AF2EB98}"/>
              </a:ext>
            </a:extLst>
          </p:cNvPr>
          <p:cNvSpPr>
            <a:spLocks noGrp="1"/>
          </p:cNvSpPr>
          <p:nvPr>
            <p:ph type="ctrTitle"/>
          </p:nvPr>
        </p:nvSpPr>
        <p:spPr>
          <a:xfrm>
            <a:off x="1371600" y="1140643"/>
            <a:ext cx="9448800" cy="2487858"/>
          </a:xfrm>
        </p:spPr>
        <p:txBody>
          <a:bodyPr/>
          <a:lstStyle/>
          <a:p>
            <a:r>
              <a:rPr lang="en-US" dirty="0"/>
              <a:t>Traffic light using PIC16f877A</a:t>
            </a:r>
          </a:p>
        </p:txBody>
      </p:sp>
      <p:sp>
        <p:nvSpPr>
          <p:cNvPr id="3" name="Subtitle 2">
            <a:extLst>
              <a:ext uri="{FF2B5EF4-FFF2-40B4-BE49-F238E27FC236}">
                <a16:creationId xmlns:a16="http://schemas.microsoft.com/office/drawing/2014/main" id="{0B8AE846-F267-4352-9444-5128F490154B}"/>
              </a:ext>
            </a:extLst>
          </p:cNvPr>
          <p:cNvSpPr>
            <a:spLocks noGrp="1"/>
          </p:cNvSpPr>
          <p:nvPr>
            <p:ph type="subTitle" idx="1"/>
          </p:nvPr>
        </p:nvSpPr>
        <p:spPr>
          <a:xfrm>
            <a:off x="1371600" y="4072379"/>
            <a:ext cx="9448800" cy="1517716"/>
          </a:xfrm>
        </p:spPr>
        <p:txBody>
          <a:bodyPr>
            <a:normAutofit/>
          </a:bodyPr>
          <a:lstStyle/>
          <a:p>
            <a:r>
              <a:rPr lang="en-US" dirty="0"/>
              <a:t>Name : Abanoub Adel Gerges</a:t>
            </a:r>
          </a:p>
          <a:p>
            <a:r>
              <a:rPr lang="en-US" dirty="0"/>
              <a:t>B.N : 2</a:t>
            </a:r>
          </a:p>
          <a:p>
            <a:r>
              <a:rPr lang="en-US" dirty="0"/>
              <a:t>2</a:t>
            </a:r>
            <a:r>
              <a:rPr lang="en-US" baseline="30000" dirty="0"/>
              <a:t>nd</a:t>
            </a:r>
            <a:r>
              <a:rPr lang="en-US" dirty="0"/>
              <a:t> year communication and computer science department</a:t>
            </a:r>
          </a:p>
        </p:txBody>
      </p:sp>
    </p:spTree>
    <p:extLst>
      <p:ext uri="{BB962C8B-B14F-4D97-AF65-F5344CB8AC3E}">
        <p14:creationId xmlns:p14="http://schemas.microsoft.com/office/powerpoint/2010/main" val="332870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ra4</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normAutofit/>
          </a:bodyPr>
          <a:lstStyle/>
          <a:p>
            <a:r>
              <a:rPr lang="en-US" sz="3200" dirty="0"/>
              <a:t>Pin RA4 can be connected to 8.5V as long as current don’t exceed 25 mA (data sheet page 173)</a:t>
            </a:r>
          </a:p>
          <a:p>
            <a:endParaRPr lang="en-US" sz="3200"/>
          </a:p>
          <a:p>
            <a:r>
              <a:rPr lang="en-US" sz="3200"/>
              <a:t>RA4 </a:t>
            </a:r>
            <a:r>
              <a:rPr lang="en-US" sz="3200" dirty="0"/>
              <a:t>is open drain high voltage (data sheet page 179)</a:t>
            </a:r>
          </a:p>
        </p:txBody>
      </p:sp>
    </p:spTree>
    <p:extLst>
      <p:ext uri="{BB962C8B-B14F-4D97-AF65-F5344CB8AC3E}">
        <p14:creationId xmlns:p14="http://schemas.microsoft.com/office/powerpoint/2010/main" val="1830707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ATMega328P vs pic16f877a</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lstStyle/>
          <a:p>
            <a:r>
              <a:rPr lang="en-US" dirty="0"/>
              <a:t>Memory Size:</a:t>
            </a:r>
          </a:p>
          <a:p>
            <a:pPr lvl="1"/>
            <a:r>
              <a:rPr lang="en-US" dirty="0"/>
              <a:t>ATMega328P: 32KB of Flash program memory, 2KB of SRAM, and 1KB of EEPROM.</a:t>
            </a:r>
          </a:p>
          <a:p>
            <a:pPr lvl="1"/>
            <a:r>
              <a:rPr lang="en-US" dirty="0"/>
              <a:t>PIC16F877A: 8KB of Flash program memory, 368 bytes of SRAM, and 256 bytes of EEPROM</a:t>
            </a:r>
          </a:p>
          <a:p>
            <a:r>
              <a:rPr lang="en-US" dirty="0"/>
              <a:t>Power Consumption:</a:t>
            </a:r>
          </a:p>
          <a:p>
            <a:pPr lvl="1"/>
            <a:r>
              <a:rPr lang="en-US" dirty="0"/>
              <a:t>ATMega328P: Operates at a wide range of voltages (1.8V to 5.5V) and has low power modes for power savings.</a:t>
            </a:r>
          </a:p>
          <a:p>
            <a:pPr lvl="1"/>
            <a:r>
              <a:rPr lang="en-US" dirty="0"/>
              <a:t>PIC16F877A: Operates at 2V to 5.5V and has a sleep mode for power savings, but the power consumption is generally higher than the ATMega328P.</a:t>
            </a:r>
          </a:p>
          <a:p>
            <a:endParaRPr lang="en-US" dirty="0"/>
          </a:p>
        </p:txBody>
      </p:sp>
    </p:spTree>
    <p:extLst>
      <p:ext uri="{BB962C8B-B14F-4D97-AF65-F5344CB8AC3E}">
        <p14:creationId xmlns:p14="http://schemas.microsoft.com/office/powerpoint/2010/main" val="330913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a:t>ATMega328P vs pic16f877a</a:t>
            </a:r>
            <a:endParaRPr lang="en-US" dirty="0"/>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lstStyle/>
          <a:p>
            <a:r>
              <a:rPr lang="en-US" dirty="0"/>
              <a:t>Pin Count:</a:t>
            </a:r>
          </a:p>
          <a:p>
            <a:pPr lvl="1"/>
            <a:r>
              <a:rPr lang="en-US" dirty="0"/>
              <a:t>ATMega328P: 28 pins</a:t>
            </a:r>
          </a:p>
          <a:p>
            <a:pPr lvl="1"/>
            <a:r>
              <a:rPr lang="en-US" dirty="0"/>
              <a:t>PIC16F877A: 40 pins</a:t>
            </a:r>
          </a:p>
        </p:txBody>
      </p:sp>
    </p:spTree>
    <p:extLst>
      <p:ext uri="{BB962C8B-B14F-4D97-AF65-F5344CB8AC3E}">
        <p14:creationId xmlns:p14="http://schemas.microsoft.com/office/powerpoint/2010/main" val="259369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ATMega328P vs pic16f877a</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normAutofit/>
          </a:bodyPr>
          <a:lstStyle/>
          <a:p>
            <a:r>
              <a:rPr lang="en-US" dirty="0"/>
              <a:t>Examples of Embedded Systems:</a:t>
            </a:r>
          </a:p>
          <a:p>
            <a:pPr marL="0" indent="0">
              <a:buNone/>
            </a:pPr>
            <a:r>
              <a:rPr lang="en-US" dirty="0"/>
              <a:t>1- Battery-Powered Devices:</a:t>
            </a:r>
          </a:p>
          <a:p>
            <a:pPr lvl="1"/>
            <a:r>
              <a:rPr lang="en-US" dirty="0"/>
              <a:t>The ATMega328P would be a better choice for battery-powered embedded systems due to its lower power consumption and wider range of operating voltages. This makes it suitable for devices like wearables, IoT sensors, and remote monitoring applications where power efficiency is crucial.</a:t>
            </a:r>
          </a:p>
          <a:p>
            <a:pPr marL="0" indent="0">
              <a:buNone/>
            </a:pPr>
            <a:r>
              <a:rPr lang="en-US" dirty="0"/>
              <a:t>2- Small-Scale Projects:</a:t>
            </a:r>
          </a:p>
          <a:p>
            <a:pPr marL="457200" lvl="1" indent="0">
              <a:buNone/>
            </a:pPr>
            <a:r>
              <a:rPr lang="en-US" dirty="0"/>
              <a:t>The ATMega328P may be a better choice for small-scale embedded projects that don't require a large number of I/O pins. The ATMega328P's 28-pin package and lower pin count can simplify the hardware design and PCB layout, making it a suitable option for projects like Arduino-based prototypes, simple control systems, and hobby electronics.</a:t>
            </a:r>
          </a:p>
        </p:txBody>
      </p:sp>
    </p:spTree>
    <p:extLst>
      <p:ext uri="{BB962C8B-B14F-4D97-AF65-F5344CB8AC3E}">
        <p14:creationId xmlns:p14="http://schemas.microsoft.com/office/powerpoint/2010/main" val="367864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ATMega328P vs pic16f877a</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lstStyle/>
          <a:p>
            <a:r>
              <a:rPr lang="en-US" dirty="0"/>
              <a:t>In contrast, the PIC16F877A may be more suitable for embedded systems that require a larger number of I/O pins, more program memory, or better performance in certain specific applications. Examples could include industrial control systems, automotive electronics, or embedded systems with more complex peripherals and interfaces.</a:t>
            </a:r>
          </a:p>
          <a:p>
            <a:endParaRPr lang="en-US" dirty="0"/>
          </a:p>
          <a:p>
            <a:r>
              <a:rPr lang="en-US" dirty="0"/>
              <a:t>When choosing between the ATMega328P and the PIC16F877A, factors like power consumption, memory requirements and the specific needs of the embedded system should be carefully evaluated to determine the most appropriate microcontroller for the application.</a:t>
            </a:r>
          </a:p>
          <a:p>
            <a:endParaRPr lang="en-US" dirty="0"/>
          </a:p>
          <a:p>
            <a:endParaRPr lang="en-US" dirty="0"/>
          </a:p>
        </p:txBody>
      </p:sp>
    </p:spTree>
    <p:extLst>
      <p:ext uri="{BB962C8B-B14F-4D97-AF65-F5344CB8AC3E}">
        <p14:creationId xmlns:p14="http://schemas.microsoft.com/office/powerpoint/2010/main" val="75475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pic>
        <p:nvPicPr>
          <p:cNvPr id="12" name="Content Placeholder 11">
            <a:extLst>
              <a:ext uri="{FF2B5EF4-FFF2-40B4-BE49-F238E27FC236}">
                <a16:creationId xmlns:a16="http://schemas.microsoft.com/office/drawing/2014/main" id="{4C3169E5-E62B-4698-A628-E0EA4E6FC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9082" y="1285576"/>
            <a:ext cx="2505425" cy="4286848"/>
          </a:xfrm>
        </p:spPr>
      </p:pic>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375555"/>
            <a:ext cx="4114800" cy="3843129"/>
          </a:xfrm>
        </p:spPr>
        <p:txBody>
          <a:bodyPr/>
          <a:lstStyle/>
          <a:p>
            <a:r>
              <a:rPr lang="en-US" dirty="0"/>
              <a:t>In this project we will use PIC16f877A and connect it with crystal and button for MCLR to restart the program if you want</a:t>
            </a:r>
          </a:p>
          <a:p>
            <a:r>
              <a:rPr lang="en-US" dirty="0"/>
              <a:t>Let’s made another three buttons </a:t>
            </a:r>
          </a:p>
          <a:p>
            <a:r>
              <a:rPr lang="en-US" dirty="0"/>
              <a:t>RA0 =&gt; start</a:t>
            </a:r>
          </a:p>
          <a:p>
            <a:r>
              <a:rPr lang="en-US" dirty="0"/>
              <a:t>RA1 =&gt; convert</a:t>
            </a:r>
          </a:p>
          <a:p>
            <a:r>
              <a:rPr lang="en-US" dirty="0"/>
              <a:t>RA2 =&gt; manual</a:t>
            </a:r>
          </a:p>
          <a:p>
            <a:r>
              <a:rPr lang="en-US" dirty="0"/>
              <a:t>Focus in their names because we will use them again in the code we will discuss that later</a:t>
            </a:r>
          </a:p>
        </p:txBody>
      </p:sp>
      <p:pic>
        <p:nvPicPr>
          <p:cNvPr id="14" name="Picture 13">
            <a:extLst>
              <a:ext uri="{FF2B5EF4-FFF2-40B4-BE49-F238E27FC236}">
                <a16:creationId xmlns:a16="http://schemas.microsoft.com/office/drawing/2014/main" id="{D8F7CB3D-3D78-4AFE-9AAF-640284741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160" y="1656164"/>
            <a:ext cx="3755361" cy="3545671"/>
          </a:xfrm>
          <a:prstGeom prst="rect">
            <a:avLst/>
          </a:prstGeom>
        </p:spPr>
      </p:pic>
    </p:spTree>
    <p:extLst>
      <p:ext uri="{BB962C8B-B14F-4D97-AF65-F5344CB8AC3E}">
        <p14:creationId xmlns:p14="http://schemas.microsoft.com/office/powerpoint/2010/main" val="331536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When you start the program the counter and traffic light won’t start until you click start (counter will display 00)</a:t>
            </a:r>
          </a:p>
          <a:p>
            <a:r>
              <a:rPr lang="en-US" dirty="0"/>
              <a:t>If you want to switch between manual and automatic mode you should click a long click (as an figure) in convert button, while you are pressing that button counter won’t change (00)</a:t>
            </a:r>
          </a:p>
          <a:p>
            <a:r>
              <a:rPr lang="en-US" dirty="0"/>
              <a:t>When convert button is up you are in the automatic mode, otherwise you are in the manual mode (figure is in the manual mode)</a:t>
            </a:r>
          </a:p>
          <a:p>
            <a:r>
              <a:rPr lang="en-US" dirty="0"/>
              <a:t>When you click in manual (in manual mode) the counter will count for 3 seconds and then switch southern and western  roads</a:t>
            </a:r>
          </a:p>
        </p:txBody>
      </p:sp>
      <p:pic>
        <p:nvPicPr>
          <p:cNvPr id="6" name="Content Placeholder 5">
            <a:extLst>
              <a:ext uri="{FF2B5EF4-FFF2-40B4-BE49-F238E27FC236}">
                <a16:creationId xmlns:a16="http://schemas.microsoft.com/office/drawing/2014/main" id="{163B95BF-069C-4511-8F86-509C62D13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1817" y="1556470"/>
            <a:ext cx="4586984" cy="4448404"/>
          </a:xfrm>
        </p:spPr>
      </p:pic>
    </p:spTree>
    <p:extLst>
      <p:ext uri="{BB962C8B-B14F-4D97-AF65-F5344CB8AC3E}">
        <p14:creationId xmlns:p14="http://schemas.microsoft.com/office/powerpoint/2010/main" val="266730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We will use common cathode so we need 7448 but in project description you prefer to use 7447 so we will just use 7447 and 7 NOT gates after it to display correct number in 7 segment That's it, quite simply</a:t>
            </a:r>
          </a:p>
          <a:p>
            <a:r>
              <a:rPr lang="en-US" dirty="0"/>
              <a:t>Instead of using 8 (330 ohm) resistors we will use a (40 ohm) resistor connected to 7 segment to reduce number of resistors</a:t>
            </a:r>
          </a:p>
          <a:p>
            <a:r>
              <a:rPr lang="en-US" dirty="0"/>
              <a:t>We use port B for the counter and pins c0:c3 as enables to the (NPN) transistors as it  shown in project description</a:t>
            </a:r>
          </a:p>
        </p:txBody>
      </p:sp>
      <p:pic>
        <p:nvPicPr>
          <p:cNvPr id="7" name="Content Placeholder 6">
            <a:extLst>
              <a:ext uri="{FF2B5EF4-FFF2-40B4-BE49-F238E27FC236}">
                <a16:creationId xmlns:a16="http://schemas.microsoft.com/office/drawing/2014/main" id="{6B8E0204-1355-4CC5-A291-1B1D3221A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4359" y="1065978"/>
            <a:ext cx="4813344" cy="4832407"/>
          </a:xfrm>
        </p:spPr>
      </p:pic>
    </p:spTree>
    <p:extLst>
      <p:ext uri="{BB962C8B-B14F-4D97-AF65-F5344CB8AC3E}">
        <p14:creationId xmlns:p14="http://schemas.microsoft.com/office/powerpoint/2010/main" val="244899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5017416" cy="4259344"/>
          </a:xfrm>
        </p:spPr>
        <p:txBody>
          <a:bodyPr>
            <a:normAutofit/>
          </a:bodyPr>
          <a:lstStyle/>
          <a:p>
            <a:r>
              <a:rPr lang="en-US" dirty="0"/>
              <a:t>The final project will look like this </a:t>
            </a:r>
          </a:p>
          <a:p>
            <a:endParaRPr lang="en-US" dirty="0"/>
          </a:p>
          <a:p>
            <a:r>
              <a:rPr lang="en-US" dirty="0"/>
              <a:t>There is 7 tunnels for each (7-seg) and one enable tunnel</a:t>
            </a:r>
          </a:p>
          <a:p>
            <a:endParaRPr lang="en-US" dirty="0"/>
          </a:p>
          <a:p>
            <a:r>
              <a:rPr lang="en-US" dirty="0"/>
              <a:t>We will use “TRAFFIC LIGHTS” component and will take input from port D</a:t>
            </a:r>
          </a:p>
          <a:p>
            <a:endParaRPr lang="en-US" dirty="0"/>
          </a:p>
          <a:p>
            <a:r>
              <a:rPr lang="en-US" dirty="0"/>
              <a:t>Focus in tunnels names because we will use them in the code </a:t>
            </a:r>
          </a:p>
        </p:txBody>
      </p:sp>
      <p:pic>
        <p:nvPicPr>
          <p:cNvPr id="6" name="Content Placeholder 5">
            <a:extLst>
              <a:ext uri="{FF2B5EF4-FFF2-40B4-BE49-F238E27FC236}">
                <a16:creationId xmlns:a16="http://schemas.microsoft.com/office/drawing/2014/main" id="{ABF46482-D8F8-45D6-9641-BA1833B71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8486" y="830966"/>
            <a:ext cx="3320010" cy="5472113"/>
          </a:xfrm>
        </p:spPr>
      </p:pic>
    </p:spTree>
    <p:extLst>
      <p:ext uri="{BB962C8B-B14F-4D97-AF65-F5344CB8AC3E}">
        <p14:creationId xmlns:p14="http://schemas.microsoft.com/office/powerpoint/2010/main" val="109211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We will use macros (define) to make the code simple so instead of writing porta.b0 every time we will write start and so on</a:t>
            </a:r>
          </a:p>
          <a:p>
            <a:r>
              <a:rPr lang="en-US" dirty="0"/>
              <a:t>We will declare global int counter and global char flags we will use them later</a:t>
            </a:r>
          </a:p>
          <a:p>
            <a:r>
              <a:rPr lang="en-US" dirty="0"/>
              <a:t>To BCD function display counter on port B , but how ?</a:t>
            </a:r>
          </a:p>
          <a:p>
            <a:r>
              <a:rPr lang="en-US" dirty="0"/>
              <a:t>If you have decimal number for ex </a:t>
            </a:r>
            <a:r>
              <a:rPr lang="ar-EG" dirty="0"/>
              <a:t>2</a:t>
            </a:r>
            <a:r>
              <a:rPr lang="en-US" dirty="0"/>
              <a:t>3 we will display 3 in the first four pins using (counter%10) and the </a:t>
            </a:r>
            <a:r>
              <a:rPr lang="ar-EG" dirty="0"/>
              <a:t>2</a:t>
            </a:r>
            <a:r>
              <a:rPr lang="en-US" dirty="0"/>
              <a:t> in the last 4 pins (counter/10) returns </a:t>
            </a:r>
            <a:r>
              <a:rPr lang="ar-EG" dirty="0"/>
              <a:t>2</a:t>
            </a:r>
            <a:r>
              <a:rPr lang="en-US" dirty="0"/>
              <a:t> but we want to shift it four bits so multiply it by (1&lt;&lt;4) which equals (10000) in binary</a:t>
            </a:r>
          </a:p>
        </p:txBody>
      </p:sp>
      <p:pic>
        <p:nvPicPr>
          <p:cNvPr id="7" name="Content Placeholder 6">
            <a:extLst>
              <a:ext uri="{FF2B5EF4-FFF2-40B4-BE49-F238E27FC236}">
                <a16:creationId xmlns:a16="http://schemas.microsoft.com/office/drawing/2014/main" id="{34B1EBAD-C7E3-49DB-88E5-FD764F93F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7776" y="921886"/>
            <a:ext cx="6510337" cy="5014228"/>
          </a:xfrm>
        </p:spPr>
      </p:pic>
    </p:spTree>
    <p:extLst>
      <p:ext uri="{BB962C8B-B14F-4D97-AF65-F5344CB8AC3E}">
        <p14:creationId xmlns:p14="http://schemas.microsoft.com/office/powerpoint/2010/main" val="245845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2CBF-CF61-4F5B-9431-0DAFFB9F79FD}"/>
              </a:ext>
            </a:extLst>
          </p:cNvPr>
          <p:cNvSpPr>
            <a:spLocks noGrp="1"/>
          </p:cNvSpPr>
          <p:nvPr>
            <p:ph type="title"/>
          </p:nvPr>
        </p:nvSpPr>
        <p:spPr>
          <a:xfrm>
            <a:off x="876693" y="764373"/>
            <a:ext cx="10629507" cy="1293028"/>
          </a:xfrm>
        </p:spPr>
        <p:txBody>
          <a:bodyPr/>
          <a:lstStyle/>
          <a:p>
            <a:pPr algn="l"/>
            <a:r>
              <a:rPr lang="en-US" dirty="0"/>
              <a:t>pins</a:t>
            </a:r>
          </a:p>
        </p:txBody>
      </p:sp>
      <p:sp>
        <p:nvSpPr>
          <p:cNvPr id="3" name="Content Placeholder 2">
            <a:extLst>
              <a:ext uri="{FF2B5EF4-FFF2-40B4-BE49-F238E27FC236}">
                <a16:creationId xmlns:a16="http://schemas.microsoft.com/office/drawing/2014/main" id="{3F4C3BCF-E4D2-4C29-B346-85F781132AC9}"/>
              </a:ext>
            </a:extLst>
          </p:cNvPr>
          <p:cNvSpPr>
            <a:spLocks noGrp="1"/>
          </p:cNvSpPr>
          <p:nvPr>
            <p:ph sz="half" idx="1"/>
          </p:nvPr>
        </p:nvSpPr>
        <p:spPr/>
        <p:txBody>
          <a:bodyPr/>
          <a:lstStyle/>
          <a:p>
            <a:pPr marL="0" indent="0">
              <a:buNone/>
            </a:pPr>
            <a:r>
              <a:rPr lang="en-US" dirty="0"/>
              <a:t>1- Power Supply Pins:</a:t>
            </a:r>
          </a:p>
          <a:p>
            <a:pPr lvl="1"/>
            <a:r>
              <a:rPr lang="en-US" dirty="0"/>
              <a:t>VDD (pin 11) - Positive supply voltage</a:t>
            </a:r>
          </a:p>
          <a:p>
            <a:pPr lvl="1"/>
            <a:r>
              <a:rPr lang="en-US" dirty="0"/>
              <a:t>VSS (pins 12, 31) - Ground reference</a:t>
            </a:r>
          </a:p>
          <a:p>
            <a:pPr marL="0" indent="0">
              <a:buNone/>
            </a:pPr>
            <a:endParaRPr lang="en-US" dirty="0"/>
          </a:p>
          <a:p>
            <a:pPr marL="0" indent="0">
              <a:buNone/>
            </a:pPr>
            <a:r>
              <a:rPr lang="en-US" dirty="0"/>
              <a:t>2- Oscillator Pins:</a:t>
            </a:r>
          </a:p>
          <a:p>
            <a:pPr lvl="1"/>
            <a:r>
              <a:rPr lang="en-US" dirty="0"/>
              <a:t>OSC1/CLKIN (pin 13) - Input to the internal oscillator circuit</a:t>
            </a:r>
          </a:p>
          <a:p>
            <a:pPr lvl="1"/>
            <a:r>
              <a:rPr lang="en-US" dirty="0"/>
              <a:t>OSC2/CLKOUT (pin 14) - Output from the internal oscillator circuit</a:t>
            </a:r>
          </a:p>
          <a:p>
            <a:endParaRPr lang="en-US" dirty="0"/>
          </a:p>
          <a:p>
            <a:endParaRPr lang="en-US" dirty="0"/>
          </a:p>
          <a:p>
            <a:endParaRPr lang="en-US" dirty="0"/>
          </a:p>
        </p:txBody>
      </p:sp>
      <p:pic>
        <p:nvPicPr>
          <p:cNvPr id="8" name="Content Placeholder 7">
            <a:extLst>
              <a:ext uri="{FF2B5EF4-FFF2-40B4-BE49-F238E27FC236}">
                <a16:creationId xmlns:a16="http://schemas.microsoft.com/office/drawing/2014/main" id="{DDEDD1F1-6E90-4435-854D-56CFEDD16F54}"/>
              </a:ext>
            </a:extLst>
          </p:cNvPr>
          <p:cNvPicPr>
            <a:picLocks noGrp="1" noChangeAspect="1"/>
          </p:cNvPicPr>
          <p:nvPr>
            <p:ph sz="half" idx="2"/>
          </p:nvPr>
        </p:nvPicPr>
        <p:blipFill>
          <a:blip r:embed="rId2"/>
          <a:stretch>
            <a:fillRect/>
          </a:stretch>
        </p:blipFill>
        <p:spPr>
          <a:xfrm>
            <a:off x="6768446" y="1751424"/>
            <a:ext cx="3855562" cy="4570358"/>
          </a:xfrm>
        </p:spPr>
      </p:pic>
    </p:spTree>
    <p:extLst>
      <p:ext uri="{BB962C8B-B14F-4D97-AF65-F5344CB8AC3E}">
        <p14:creationId xmlns:p14="http://schemas.microsoft.com/office/powerpoint/2010/main" val="56593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From it’s name manual mode function works till you stop pressing convert button , If you wasn’t pressing it the function will do nothing</a:t>
            </a:r>
          </a:p>
          <a:p>
            <a:r>
              <a:rPr lang="en-US" dirty="0"/>
              <a:t>Every time you press manual button one press (not long press) it will convert roads by reverse flags.B0</a:t>
            </a:r>
          </a:p>
          <a:p>
            <a:r>
              <a:rPr lang="en-US" dirty="0"/>
              <a:t>For three seconds the red traffic light will be the same and the green one will be yellow after the three seconds we convert roads </a:t>
            </a:r>
          </a:p>
          <a:p>
            <a:r>
              <a:rPr lang="en-US" dirty="0"/>
              <a:t>We know the roads order from flags.B0</a:t>
            </a:r>
          </a:p>
        </p:txBody>
      </p:sp>
      <p:pic>
        <p:nvPicPr>
          <p:cNvPr id="6" name="Content Placeholder 5">
            <a:extLst>
              <a:ext uri="{FF2B5EF4-FFF2-40B4-BE49-F238E27FC236}">
                <a16:creationId xmlns:a16="http://schemas.microsoft.com/office/drawing/2014/main" id="{1D03F712-14E9-4D76-8CB1-D56DC6A5B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727" y="746125"/>
            <a:ext cx="5780608" cy="5472113"/>
          </a:xfrm>
        </p:spPr>
      </p:pic>
    </p:spTree>
    <p:extLst>
      <p:ext uri="{BB962C8B-B14F-4D97-AF65-F5344CB8AC3E}">
        <p14:creationId xmlns:p14="http://schemas.microsoft.com/office/powerpoint/2010/main" val="4098428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In the function stop west the west traffic light will always be red</a:t>
            </a:r>
          </a:p>
          <a:p>
            <a:r>
              <a:rPr lang="en-US" dirty="0"/>
              <a:t>So as you can see all the leds are 0 instead red west led and green south red</a:t>
            </a:r>
          </a:p>
          <a:p>
            <a:r>
              <a:rPr lang="en-US" dirty="0"/>
              <a:t>Counter will be in the beginning 15 and decrease 1 every second </a:t>
            </a:r>
          </a:p>
          <a:p>
            <a:r>
              <a:rPr lang="en-US" dirty="0"/>
              <a:t>We check every time if you are pressing convert button we will go out of this function because it is an automatic mode function</a:t>
            </a:r>
          </a:p>
          <a:p>
            <a:r>
              <a:rPr lang="en-US" dirty="0"/>
              <a:t>To BCD display the counter in the 4 (7 seg)</a:t>
            </a:r>
          </a:p>
          <a:p>
            <a:r>
              <a:rPr lang="en-US" dirty="0"/>
              <a:t>When counter is 3 there is just 3 second last till green be red so we make it yellow</a:t>
            </a:r>
          </a:p>
        </p:txBody>
      </p:sp>
      <p:pic>
        <p:nvPicPr>
          <p:cNvPr id="7" name="Content Placeholder 6">
            <a:extLst>
              <a:ext uri="{FF2B5EF4-FFF2-40B4-BE49-F238E27FC236}">
                <a16:creationId xmlns:a16="http://schemas.microsoft.com/office/drawing/2014/main" id="{4FE43335-9BAB-40F0-9BDC-11537DFFC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863" y="1686852"/>
            <a:ext cx="6510337" cy="3590658"/>
          </a:xfrm>
        </p:spPr>
      </p:pic>
    </p:spTree>
    <p:extLst>
      <p:ext uri="{BB962C8B-B14F-4D97-AF65-F5344CB8AC3E}">
        <p14:creationId xmlns:p14="http://schemas.microsoft.com/office/powerpoint/2010/main" val="186630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a:bodyPr>
          <a:lstStyle/>
          <a:p>
            <a:r>
              <a:rPr lang="en-US" dirty="0"/>
              <a:t>The (stop south) function is like (stop west) function they both in automatic mode every thing is the same but south will be the red this time and west will be green then yellow in the last 3 seconds </a:t>
            </a:r>
          </a:p>
          <a:p>
            <a:r>
              <a:rPr lang="en-US" dirty="0"/>
              <a:t>In main function we made adcon1=7 to convert port a to digital </a:t>
            </a:r>
          </a:p>
          <a:p>
            <a:r>
              <a:rPr lang="en-US" dirty="0"/>
              <a:t>Port A is the input (remember our three buttons)</a:t>
            </a:r>
          </a:p>
          <a:p>
            <a:r>
              <a:rPr lang="en-US" dirty="0"/>
              <a:t>Port B, C and D are the outputs but we made port C equals 255 because it is control our four (7 seg) and of course we want them to work</a:t>
            </a:r>
          </a:p>
        </p:txBody>
      </p:sp>
      <p:pic>
        <p:nvPicPr>
          <p:cNvPr id="6" name="Content Placeholder 5">
            <a:extLst>
              <a:ext uri="{FF2B5EF4-FFF2-40B4-BE49-F238E27FC236}">
                <a16:creationId xmlns:a16="http://schemas.microsoft.com/office/drawing/2014/main" id="{2323B4C3-80E2-4C4C-93B9-4E84859E0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960" y="746125"/>
            <a:ext cx="4700142" cy="5472113"/>
          </a:xfrm>
        </p:spPr>
      </p:pic>
    </p:spTree>
    <p:extLst>
      <p:ext uri="{BB962C8B-B14F-4D97-AF65-F5344CB8AC3E}">
        <p14:creationId xmlns:p14="http://schemas.microsoft.com/office/powerpoint/2010/main" val="73754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DF35-FE83-4987-88B4-7870E5580240}"/>
              </a:ext>
            </a:extLst>
          </p:cNvPr>
          <p:cNvSpPr>
            <a:spLocks noGrp="1"/>
          </p:cNvSpPr>
          <p:nvPr>
            <p:ph type="title"/>
          </p:nvPr>
        </p:nvSpPr>
        <p:spPr>
          <a:xfrm>
            <a:off x="685800" y="392784"/>
            <a:ext cx="4114800" cy="1600200"/>
          </a:xfrm>
        </p:spPr>
        <p:txBody>
          <a:bodyPr/>
          <a:lstStyle/>
          <a:p>
            <a:r>
              <a:rPr lang="en-US" dirty="0"/>
              <a:t>Traffic light project</a:t>
            </a:r>
          </a:p>
        </p:txBody>
      </p:sp>
      <p:sp>
        <p:nvSpPr>
          <p:cNvPr id="10" name="Text Placeholder 9">
            <a:extLst>
              <a:ext uri="{FF2B5EF4-FFF2-40B4-BE49-F238E27FC236}">
                <a16:creationId xmlns:a16="http://schemas.microsoft.com/office/drawing/2014/main" id="{2090D140-833C-425A-BAF9-D04F32639B0D}"/>
              </a:ext>
            </a:extLst>
          </p:cNvPr>
          <p:cNvSpPr>
            <a:spLocks noGrp="1"/>
          </p:cNvSpPr>
          <p:nvPr>
            <p:ph type="body" sz="half" idx="2"/>
          </p:nvPr>
        </p:nvSpPr>
        <p:spPr>
          <a:xfrm>
            <a:off x="685800" y="2205873"/>
            <a:ext cx="4114800" cy="4259344"/>
          </a:xfrm>
        </p:spPr>
        <p:txBody>
          <a:bodyPr>
            <a:normAutofit lnSpcReduction="10000"/>
          </a:bodyPr>
          <a:lstStyle/>
          <a:p>
            <a:r>
              <a:rPr lang="en-US" dirty="0"/>
              <a:t>We made flags.B0 1 at first so we will begin with stop west function</a:t>
            </a:r>
          </a:p>
          <a:p>
            <a:r>
              <a:rPr lang="en-US" dirty="0"/>
              <a:t>While start is not pressed the program won’t begin</a:t>
            </a:r>
          </a:p>
          <a:p>
            <a:r>
              <a:rPr lang="en-US" dirty="0"/>
              <a:t>We start with manual mode function and then flags.B0 will tell us if we will start with stop west or stop south function</a:t>
            </a:r>
          </a:p>
          <a:p>
            <a:r>
              <a:rPr lang="en-US" dirty="0"/>
              <a:t>You  might ask why we enter manual mode function every time ?</a:t>
            </a:r>
          </a:p>
          <a:p>
            <a:r>
              <a:rPr lang="en-US" dirty="0"/>
              <a:t>Because in the function if you wasn’t pressing convert button it will go out of the function </a:t>
            </a:r>
          </a:p>
          <a:p>
            <a:r>
              <a:rPr lang="en-US" dirty="0"/>
              <a:t>If you press convert button while you are in (stop south) or (stop west) it will go out of it and enter manual mode function</a:t>
            </a:r>
          </a:p>
        </p:txBody>
      </p:sp>
      <p:pic>
        <p:nvPicPr>
          <p:cNvPr id="7" name="Content Placeholder 6">
            <a:extLst>
              <a:ext uri="{FF2B5EF4-FFF2-40B4-BE49-F238E27FC236}">
                <a16:creationId xmlns:a16="http://schemas.microsoft.com/office/drawing/2014/main" id="{07499F7A-253B-46A4-9FE7-1AC04FB0E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949" y="1267310"/>
            <a:ext cx="4944165" cy="4429743"/>
          </a:xfrm>
        </p:spPr>
      </p:pic>
    </p:spTree>
    <p:extLst>
      <p:ext uri="{BB962C8B-B14F-4D97-AF65-F5344CB8AC3E}">
        <p14:creationId xmlns:p14="http://schemas.microsoft.com/office/powerpoint/2010/main" val="1510859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71037B-3EF8-4ECC-9CE1-C3FD273D9927}"/>
              </a:ext>
            </a:extLst>
          </p:cNvPr>
          <p:cNvPicPr>
            <a:picLocks noChangeAspect="1"/>
          </p:cNvPicPr>
          <p:nvPr/>
        </p:nvPicPr>
        <p:blipFill>
          <a:blip r:embed="rId2"/>
          <a:stretch>
            <a:fillRect/>
          </a:stretch>
        </p:blipFill>
        <p:spPr>
          <a:xfrm>
            <a:off x="1962554" y="325867"/>
            <a:ext cx="8266892" cy="6206266"/>
          </a:xfrm>
          <a:prstGeom prst="rect">
            <a:avLst/>
          </a:prstGeom>
        </p:spPr>
      </p:pic>
    </p:spTree>
    <p:extLst>
      <p:ext uri="{BB962C8B-B14F-4D97-AF65-F5344CB8AC3E}">
        <p14:creationId xmlns:p14="http://schemas.microsoft.com/office/powerpoint/2010/main" val="149177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pins</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normAutofit/>
          </a:bodyPr>
          <a:lstStyle/>
          <a:p>
            <a:pPr marL="0" indent="0">
              <a:buNone/>
            </a:pPr>
            <a:r>
              <a:rPr lang="en-US" dirty="0"/>
              <a:t>3- Input/Output (I/O) Pins:</a:t>
            </a:r>
          </a:p>
          <a:p>
            <a:pPr lvl="1"/>
            <a:r>
              <a:rPr lang="en-US" sz="2200" dirty="0"/>
              <a:t>Port A (RA0 to RA5) - 6 I/O pins</a:t>
            </a:r>
          </a:p>
          <a:p>
            <a:pPr lvl="1"/>
            <a:r>
              <a:rPr lang="en-US" sz="2200" dirty="0"/>
              <a:t>Port B (RB0 to RB7) - 8 I/O pins</a:t>
            </a:r>
          </a:p>
          <a:p>
            <a:pPr lvl="1"/>
            <a:r>
              <a:rPr lang="en-US" sz="2200" dirty="0"/>
              <a:t>Port C (RC0 to RC7) - 8 I/O pins</a:t>
            </a:r>
          </a:p>
          <a:p>
            <a:pPr lvl="1"/>
            <a:r>
              <a:rPr lang="en-US" sz="2200" dirty="0"/>
              <a:t>Port D (RD0 to RD7) - 8 I/O pins</a:t>
            </a:r>
          </a:p>
          <a:p>
            <a:pPr lvl="1"/>
            <a:r>
              <a:rPr lang="en-US" sz="2200" dirty="0"/>
              <a:t>Port E (RE0 to RE2) - 3 I/O pins</a:t>
            </a:r>
          </a:p>
          <a:p>
            <a:pPr marL="0" indent="0">
              <a:buNone/>
            </a:pPr>
            <a:r>
              <a:rPr lang="en-US" dirty="0"/>
              <a:t>4- Reset Pin:</a:t>
            </a:r>
          </a:p>
          <a:p>
            <a:pPr lvl="1"/>
            <a:r>
              <a:rPr lang="en-US" sz="2200" dirty="0"/>
              <a:t>MCLR/VPP (pin 1) - Master Clear (Reset) input or programming voltage input</a:t>
            </a:r>
          </a:p>
        </p:txBody>
      </p:sp>
    </p:spTree>
    <p:extLst>
      <p:ext uri="{BB962C8B-B14F-4D97-AF65-F5344CB8AC3E}">
        <p14:creationId xmlns:p14="http://schemas.microsoft.com/office/powerpoint/2010/main" val="424023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pins</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normAutofit fontScale="92500" lnSpcReduction="20000"/>
          </a:bodyPr>
          <a:lstStyle/>
          <a:p>
            <a:r>
              <a:rPr lang="en-US" dirty="0"/>
              <a:t>Analog Pins:</a:t>
            </a:r>
          </a:p>
          <a:p>
            <a:pPr lvl="1"/>
            <a:r>
              <a:rPr lang="en-US" dirty="0"/>
              <a:t>RA0/AN0 to RA5/AN5 - Analog input pins for the 10-bit Analog-to-Digital Converter (ADC)</a:t>
            </a:r>
          </a:p>
          <a:p>
            <a:r>
              <a:rPr lang="en-US" dirty="0"/>
              <a:t>Communication Pins:</a:t>
            </a:r>
          </a:p>
          <a:p>
            <a:pPr lvl="1"/>
            <a:r>
              <a:rPr lang="en-US" dirty="0"/>
              <a:t>RC6/TX/CK - Asynchronous transmit pin or synchronous clock pin</a:t>
            </a:r>
          </a:p>
          <a:p>
            <a:pPr lvl="1"/>
            <a:r>
              <a:rPr lang="en-US" dirty="0"/>
              <a:t>RC7/RX/DT - Asynchronous receive pin or synchronous data pin</a:t>
            </a:r>
          </a:p>
          <a:p>
            <a:pPr lvl="1"/>
            <a:r>
              <a:rPr lang="en-US" dirty="0"/>
              <a:t>RB0/INT0 - External interrupt 0 input pin</a:t>
            </a:r>
          </a:p>
          <a:p>
            <a:pPr lvl="1"/>
            <a:r>
              <a:rPr lang="en-US" dirty="0"/>
              <a:t>RB1/INT1 - External interrupt 1 input pin</a:t>
            </a:r>
          </a:p>
          <a:p>
            <a:pPr lvl="1"/>
            <a:r>
              <a:rPr lang="en-US" dirty="0"/>
              <a:t>RB2/INT2 - External interrupt 2 input pin</a:t>
            </a:r>
          </a:p>
          <a:p>
            <a:pPr lvl="1"/>
            <a:r>
              <a:rPr lang="en-US" dirty="0"/>
              <a:t>RB3/PGM - Low-voltage programming pin</a:t>
            </a:r>
          </a:p>
          <a:p>
            <a:pPr lvl="1"/>
            <a:r>
              <a:rPr lang="en-US" dirty="0"/>
              <a:t>RB4/KBI0 - Keyboard interrupt 0 input pin</a:t>
            </a:r>
          </a:p>
          <a:p>
            <a:pPr lvl="1"/>
            <a:r>
              <a:rPr lang="en-US" dirty="0"/>
              <a:t>RB5/KBI1 - Keyboard interrupt 1 input pin</a:t>
            </a:r>
          </a:p>
          <a:p>
            <a:pPr lvl="1"/>
            <a:r>
              <a:rPr lang="en-US" dirty="0"/>
              <a:t>RB6/PGC - In-Circuit Debugger/Programmer Clock</a:t>
            </a:r>
          </a:p>
          <a:p>
            <a:pPr lvl="1"/>
            <a:r>
              <a:rPr lang="en-US" dirty="0"/>
              <a:t>RB7/PGD - In-Circuit Debugger/Programmer Data</a:t>
            </a:r>
          </a:p>
        </p:txBody>
      </p:sp>
    </p:spTree>
    <p:extLst>
      <p:ext uri="{BB962C8B-B14F-4D97-AF65-F5344CB8AC3E}">
        <p14:creationId xmlns:p14="http://schemas.microsoft.com/office/powerpoint/2010/main" val="361575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dirty="0"/>
              <a:t>Main blocks</a:t>
            </a:r>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lstStyle/>
          <a:p>
            <a:pPr marL="0" indent="0">
              <a:buNone/>
            </a:pPr>
            <a:r>
              <a:rPr lang="en-US" dirty="0"/>
              <a:t>1- Arithmetic Logic Unit (ALU): </a:t>
            </a:r>
          </a:p>
          <a:p>
            <a:pPr marL="457200" lvl="1" indent="0">
              <a:buNone/>
            </a:pPr>
            <a:r>
              <a:rPr lang="en-US" dirty="0"/>
              <a:t>The ALU is the central processing unit of the microcontroller. It performs arithmetic and logical operations on data, such as addition, subtraction, and logical operations like AND, OR, and NOT. The ALU is responsible for executing the instructions fetched from the program memory.</a:t>
            </a:r>
          </a:p>
          <a:p>
            <a:pPr marL="0" indent="0">
              <a:buNone/>
            </a:pPr>
            <a:r>
              <a:rPr lang="en-US" dirty="0"/>
              <a:t>2- Status and Control: </a:t>
            </a:r>
          </a:p>
          <a:p>
            <a:pPr marL="457200" lvl="1" indent="0">
              <a:buNone/>
            </a:pPr>
            <a:r>
              <a:rPr lang="en-US" dirty="0"/>
              <a:t>This block manages the status flags that indicate the outcome of operations performed by the ALU, such as the Zero (Z) flag, Carry (C) flag, and Digital Carry (DC) flag. The control unit also manages the flow of instructions and data within the microcontroller.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810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a:t>Main blocks</a:t>
            </a:r>
            <a:endParaRPr lang="en-US" dirty="0"/>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normAutofit/>
          </a:bodyPr>
          <a:lstStyle/>
          <a:p>
            <a:pPr marL="0" indent="0">
              <a:buNone/>
            </a:pPr>
            <a:r>
              <a:rPr lang="en-US" dirty="0"/>
              <a:t>3-Program Counter: </a:t>
            </a:r>
          </a:p>
          <a:p>
            <a:pPr marL="457200" lvl="1" indent="0">
              <a:buNone/>
            </a:pPr>
            <a:r>
              <a:rPr lang="en-US" dirty="0"/>
              <a:t>The program counter is a register that holds the address of the next instruction to be fetched from the program memory. It is incremented after each instruction fetch to maintain the correct program flow. </a:t>
            </a:r>
          </a:p>
          <a:p>
            <a:pPr marL="0" indent="0">
              <a:buNone/>
            </a:pPr>
            <a:r>
              <a:rPr lang="en-US" dirty="0"/>
              <a:t>4- Flash Program Memory: </a:t>
            </a:r>
          </a:p>
          <a:p>
            <a:pPr marL="457200" lvl="1" indent="0">
              <a:buNone/>
            </a:pPr>
            <a:r>
              <a:rPr lang="en-US" dirty="0"/>
              <a:t>The PIC16F877A has 8KB of Flash program memory, which is used to store the program code. The program memory is non-volatile, meaning the code is retained even when the power is turned off.</a:t>
            </a:r>
          </a:p>
          <a:p>
            <a:pPr marL="0" indent="0">
              <a:buNone/>
            </a:pPr>
            <a:r>
              <a:rPr lang="en-US" dirty="0"/>
              <a:t>5- Instruction Register: </a:t>
            </a:r>
          </a:p>
          <a:p>
            <a:pPr marL="457200" lvl="1" indent="0">
              <a:buNone/>
            </a:pPr>
            <a:r>
              <a:rPr lang="en-US" dirty="0"/>
              <a:t>The instruction register holds the current instruction being executed by the microcontroller. The instruction is fetched from the program memory and loaded into the instruction register.</a:t>
            </a:r>
          </a:p>
        </p:txBody>
      </p:sp>
    </p:spTree>
    <p:extLst>
      <p:ext uri="{BB962C8B-B14F-4D97-AF65-F5344CB8AC3E}">
        <p14:creationId xmlns:p14="http://schemas.microsoft.com/office/powerpoint/2010/main" val="113942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64373"/>
            <a:ext cx="10820400" cy="1293028"/>
          </a:xfrm>
        </p:spPr>
        <p:txBody>
          <a:bodyPr/>
          <a:lstStyle/>
          <a:p>
            <a:pPr algn="l"/>
            <a:r>
              <a:rPr lang="en-US"/>
              <a:t>Main blocks</a:t>
            </a:r>
            <a:endParaRPr lang="en-US" dirty="0"/>
          </a:p>
        </p:txBody>
      </p:sp>
      <p:sp>
        <p:nvSpPr>
          <p:cNvPr id="3" name="Content Placeholder 2">
            <a:extLst>
              <a:ext uri="{FF2B5EF4-FFF2-40B4-BE49-F238E27FC236}">
                <a16:creationId xmlns:a16="http://schemas.microsoft.com/office/drawing/2014/main" id="{7B935B21-D0ED-45C3-8D0E-1D7CC466870C}"/>
              </a:ext>
            </a:extLst>
          </p:cNvPr>
          <p:cNvSpPr>
            <a:spLocks noGrp="1"/>
          </p:cNvSpPr>
          <p:nvPr>
            <p:ph idx="1"/>
          </p:nvPr>
        </p:nvSpPr>
        <p:spPr/>
        <p:txBody>
          <a:bodyPr/>
          <a:lstStyle/>
          <a:p>
            <a:r>
              <a:rPr lang="en-US" dirty="0"/>
              <a:t>6- Instruction Decoder: </a:t>
            </a:r>
          </a:p>
          <a:p>
            <a:pPr lvl="1"/>
            <a:r>
              <a:rPr lang="en-US" dirty="0"/>
              <a:t>The instruction decoder interprets the instruction stored in the instruction register and generates the appropriate control signals to execute the instruction. It coordinates the operation of the various blocks within the microcontroller to perform the desired task.</a:t>
            </a:r>
          </a:p>
        </p:txBody>
      </p:sp>
    </p:spTree>
    <p:extLst>
      <p:ext uri="{BB962C8B-B14F-4D97-AF65-F5344CB8AC3E}">
        <p14:creationId xmlns:p14="http://schemas.microsoft.com/office/powerpoint/2010/main" val="385712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751242"/>
            <a:ext cx="6873240" cy="889022"/>
          </a:xfrm>
        </p:spPr>
        <p:txBody>
          <a:bodyPr/>
          <a:lstStyle/>
          <a:p>
            <a:pPr algn="l"/>
            <a:r>
              <a:rPr lang="en-US" dirty="0"/>
              <a:t>RA4</a:t>
            </a:r>
          </a:p>
        </p:txBody>
      </p:sp>
      <p:pic>
        <p:nvPicPr>
          <p:cNvPr id="7" name="Picture Placeholder 6">
            <a:extLst>
              <a:ext uri="{FF2B5EF4-FFF2-40B4-BE49-F238E27FC236}">
                <a16:creationId xmlns:a16="http://schemas.microsoft.com/office/drawing/2014/main" id="{CB335C84-EC9E-414F-9523-D059FADBB8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7" r="147"/>
          <a:stretch>
            <a:fillRect/>
          </a:stretch>
        </p:blipFill>
        <p:spPr/>
      </p:pic>
      <p:sp>
        <p:nvSpPr>
          <p:cNvPr id="5" name="Text Placeholder 4">
            <a:extLst>
              <a:ext uri="{FF2B5EF4-FFF2-40B4-BE49-F238E27FC236}">
                <a16:creationId xmlns:a16="http://schemas.microsoft.com/office/drawing/2014/main" id="{3371FF61-8152-43DD-94A0-9158378F61CA}"/>
              </a:ext>
            </a:extLst>
          </p:cNvPr>
          <p:cNvSpPr>
            <a:spLocks noGrp="1"/>
          </p:cNvSpPr>
          <p:nvPr>
            <p:ph type="body" sz="half" idx="2"/>
          </p:nvPr>
        </p:nvSpPr>
        <p:spPr>
          <a:xfrm>
            <a:off x="685800" y="1913641"/>
            <a:ext cx="6873240" cy="4305043"/>
          </a:xfrm>
        </p:spPr>
        <p:txBody>
          <a:bodyPr/>
          <a:lstStyle/>
          <a:p>
            <a:r>
              <a:rPr lang="en-US" sz="2000" dirty="0"/>
              <a:t>In pins RA3:RA0 there is 2 transistors PMOS &amp;&amp; NMOS (data sheet page 41)</a:t>
            </a:r>
          </a:p>
          <a:p>
            <a:endParaRPr lang="en-US" sz="2000" dirty="0"/>
          </a:p>
          <a:p>
            <a:r>
              <a:rPr lang="en-US" sz="2000" dirty="0"/>
              <a:t>When you write in code that a pin is 0 both transistors will have 0 input so PMOS will be open circuit and  NMOS will be short circuit and the final output from the pin will be 0V this will work as a sink</a:t>
            </a:r>
          </a:p>
          <a:p>
            <a:endParaRPr lang="en-US" sz="2000" dirty="0"/>
          </a:p>
          <a:p>
            <a:r>
              <a:rPr lang="en-US" sz="2000" dirty="0"/>
              <a:t>When you write in code that a pin is 1 both transistors will have 1 input so PMOS will be short circuit and  NMOS will be open circuit and the final output from the pin will be 5V this will work as a source</a:t>
            </a:r>
          </a:p>
          <a:p>
            <a:endParaRPr lang="en-US" sz="2000" dirty="0"/>
          </a:p>
          <a:p>
            <a:endParaRPr lang="en-US" dirty="0"/>
          </a:p>
        </p:txBody>
      </p:sp>
    </p:spTree>
    <p:extLst>
      <p:ext uri="{BB962C8B-B14F-4D97-AF65-F5344CB8AC3E}">
        <p14:creationId xmlns:p14="http://schemas.microsoft.com/office/powerpoint/2010/main" val="331983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25D0-DDDB-4E7F-B374-A285FFE9E74A}"/>
              </a:ext>
            </a:extLst>
          </p:cNvPr>
          <p:cNvSpPr>
            <a:spLocks noGrp="1"/>
          </p:cNvSpPr>
          <p:nvPr>
            <p:ph type="title"/>
          </p:nvPr>
        </p:nvSpPr>
        <p:spPr>
          <a:xfrm>
            <a:off x="685800" y="999242"/>
            <a:ext cx="4114800" cy="575034"/>
          </a:xfrm>
        </p:spPr>
        <p:txBody>
          <a:bodyPr/>
          <a:lstStyle/>
          <a:p>
            <a:pPr algn="l"/>
            <a:r>
              <a:rPr lang="en-US" dirty="0"/>
              <a:t>RA4</a:t>
            </a:r>
          </a:p>
        </p:txBody>
      </p:sp>
      <p:pic>
        <p:nvPicPr>
          <p:cNvPr id="12" name="Content Placeholder 11">
            <a:extLst>
              <a:ext uri="{FF2B5EF4-FFF2-40B4-BE49-F238E27FC236}">
                <a16:creationId xmlns:a16="http://schemas.microsoft.com/office/drawing/2014/main" id="{E36E42C8-DAF7-47B9-BEC8-682718762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863" y="1477952"/>
            <a:ext cx="6510337" cy="4008458"/>
          </a:xfrm>
        </p:spPr>
      </p:pic>
      <p:sp>
        <p:nvSpPr>
          <p:cNvPr id="10" name="Text Placeholder 9">
            <a:extLst>
              <a:ext uri="{FF2B5EF4-FFF2-40B4-BE49-F238E27FC236}">
                <a16:creationId xmlns:a16="http://schemas.microsoft.com/office/drawing/2014/main" id="{9B1C3D09-1363-4414-B692-E8892DDA016F}"/>
              </a:ext>
            </a:extLst>
          </p:cNvPr>
          <p:cNvSpPr>
            <a:spLocks noGrp="1"/>
          </p:cNvSpPr>
          <p:nvPr>
            <p:ph type="body" sz="half" idx="2"/>
          </p:nvPr>
        </p:nvSpPr>
        <p:spPr>
          <a:xfrm>
            <a:off x="685800" y="1809947"/>
            <a:ext cx="4114800" cy="4408738"/>
          </a:xfrm>
        </p:spPr>
        <p:txBody>
          <a:bodyPr/>
          <a:lstStyle/>
          <a:p>
            <a:r>
              <a:rPr lang="en-US" dirty="0"/>
              <a:t>In pin RA0 there is only NOMS (open drain) </a:t>
            </a:r>
          </a:p>
          <a:p>
            <a:endParaRPr lang="en-US" dirty="0"/>
          </a:p>
          <a:p>
            <a:r>
              <a:rPr lang="en-US" dirty="0"/>
              <a:t>The following figure from data sheet page 42</a:t>
            </a:r>
          </a:p>
          <a:p>
            <a:endParaRPr lang="en-US" dirty="0"/>
          </a:p>
          <a:p>
            <a:r>
              <a:rPr lang="en-US" dirty="0"/>
              <a:t>When you write in code that a pin is 0 NMOS will be short circuit and the final output from the pin will be 0V this will work as a sink</a:t>
            </a:r>
          </a:p>
          <a:p>
            <a:endParaRPr lang="en-US" dirty="0"/>
          </a:p>
          <a:p>
            <a:r>
              <a:rPr lang="en-US" dirty="0"/>
              <a:t>When you write in code that a pin is 1 NMOS will be open circuit and the final output from the pin will be unknown </a:t>
            </a:r>
          </a:p>
          <a:p>
            <a:endParaRPr lang="en-US" dirty="0"/>
          </a:p>
        </p:txBody>
      </p:sp>
    </p:spTree>
    <p:extLst>
      <p:ext uri="{BB962C8B-B14F-4D97-AF65-F5344CB8AC3E}">
        <p14:creationId xmlns:p14="http://schemas.microsoft.com/office/powerpoint/2010/main" val="21638459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251</TotalTime>
  <Words>1959</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Vapor Trail</vt:lpstr>
      <vt:lpstr>Traffic light using PIC16f877A</vt:lpstr>
      <vt:lpstr>pins</vt:lpstr>
      <vt:lpstr>pins</vt:lpstr>
      <vt:lpstr>pins</vt:lpstr>
      <vt:lpstr>Main blocks</vt:lpstr>
      <vt:lpstr>Main blocks</vt:lpstr>
      <vt:lpstr>Main blocks</vt:lpstr>
      <vt:lpstr>RA4</vt:lpstr>
      <vt:lpstr>RA4</vt:lpstr>
      <vt:lpstr>ra4</vt:lpstr>
      <vt:lpstr>ATMega328P vs pic16f877a</vt:lpstr>
      <vt:lpstr>ATMega328P vs pic16f877a</vt:lpstr>
      <vt:lpstr>ATMega328P vs pic16f877a</vt:lpstr>
      <vt:lpstr>ATMega328P vs pic16f877a</vt:lpstr>
      <vt:lpstr>Traffic light project</vt:lpstr>
      <vt:lpstr>Traffic light project</vt:lpstr>
      <vt:lpstr>Traffic light project</vt:lpstr>
      <vt:lpstr>Traffic light project</vt:lpstr>
      <vt:lpstr>Traffic light project</vt:lpstr>
      <vt:lpstr>Traffic light project</vt:lpstr>
      <vt:lpstr>Traffic light project</vt:lpstr>
      <vt:lpstr>Traffic light project</vt:lpstr>
      <vt:lpstr>Traffic light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PIC16f877A</dc:title>
  <dc:creator>Abanoub Adel</dc:creator>
  <cp:lastModifiedBy>Abanoub Adel</cp:lastModifiedBy>
  <cp:revision>27</cp:revision>
  <dcterms:created xsi:type="dcterms:W3CDTF">2024-08-05T13:08:50Z</dcterms:created>
  <dcterms:modified xsi:type="dcterms:W3CDTF">2024-08-06T13:15:20Z</dcterms:modified>
</cp:coreProperties>
</file>