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ynapuff Condensed" panose="020B0604020202020204" charset="0"/>
      <p:regular r:id="rId16"/>
    </p:embeddedFont>
    <p:embeddedFont>
      <p:font typeface="Dynapuff Condensed Bold" panose="020B0604020202020204" charset="0"/>
      <p:regular r:id="rId17"/>
    </p:embeddedFont>
    <p:embeddedFont>
      <p:font typeface="Dynapuff SemiCondense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64261" y="6677503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2184892" y="-10287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54823" y="-4550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72605" y="6043612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95014" y="1335459"/>
            <a:ext cx="13097972" cy="760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0009"/>
              </a:lnSpc>
              <a:spcBef>
                <a:spcPct val="0"/>
              </a:spcBef>
            </a:pPr>
            <a:r>
              <a:rPr lang="en-US" sz="16674" spc="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TRAVELING SALESMAN PROBLEM</a:t>
            </a:r>
          </a:p>
        </p:txBody>
      </p:sp>
      <p:sp>
        <p:nvSpPr>
          <p:cNvPr id="7" name="Freeform 7"/>
          <p:cNvSpPr/>
          <p:nvPr/>
        </p:nvSpPr>
        <p:spPr>
          <a:xfrm flipV="1">
            <a:off x="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4418111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73816" y="3975664"/>
            <a:ext cx="8688208" cy="3601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373"/>
              </a:lnSpc>
            </a:pPr>
            <a:r>
              <a:rPr lang="en-US" sz="16716" spc="501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-664261" y="6677503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184892" y="-10287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54823" y="-4550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2605" y="6043612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4173200" y="628709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76662" y="2107719"/>
            <a:ext cx="8934676" cy="1102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526"/>
              </a:lnSpc>
            </a:pPr>
            <a:r>
              <a:rPr lang="en-US" sz="7681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GROUP MEMBER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74005" y="3852155"/>
            <a:ext cx="3605314" cy="52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2893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Abanoub Amir George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97663" y="3827666"/>
            <a:ext cx="429780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Mohamed Alaa Mohamed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15044" y="3827666"/>
            <a:ext cx="4146495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Mazen Ahmed Mohamed</a:t>
            </a:r>
          </a:p>
        </p:txBody>
      </p:sp>
      <p:sp>
        <p:nvSpPr>
          <p:cNvPr id="6" name="Freeform 6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51340" y="5421574"/>
            <a:ext cx="4050643" cy="52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2893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Mohamed Ahmed Khadre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15044" y="5421574"/>
            <a:ext cx="4722030" cy="52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2893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Mahmoud Abdelghany Rabea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97663" y="5421574"/>
            <a:ext cx="3605314" cy="52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2893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Ahmed Atef Elpery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74005" y="7154893"/>
            <a:ext cx="3827979" cy="52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2893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Ahmed Kamel Hassanin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885635" y="7254471"/>
            <a:ext cx="4028377" cy="52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2893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Ahmed Mohamed Ahmed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097663" y="7254471"/>
            <a:ext cx="4451440" cy="52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2893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Ahmed Mohamed Ebrahem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337292" y="-8763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07223" y="-3026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826735" y="6747939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10130" y="6114049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88210" y="738769"/>
            <a:ext cx="14111580" cy="8809462"/>
          </a:xfrm>
          <a:custGeom>
            <a:avLst/>
            <a:gdLst/>
            <a:ahLst/>
            <a:cxnLst/>
            <a:rect l="l" t="t" r="r" b="b"/>
            <a:pathLst>
              <a:path w="14111580" h="8809462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97962" y="4068758"/>
            <a:ext cx="11092077" cy="307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What is the Traveling Salesman Problem (TSP)?</a:t>
            </a:r>
          </a:p>
          <a:p>
            <a:pPr marL="755646" lvl="1" indent="-377823" algn="just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A classic algorithmic problem in computer science.</a:t>
            </a:r>
          </a:p>
          <a:p>
            <a:pPr marL="755646" lvl="1" indent="-377823" algn="just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Objective: Find the shortest possible route that visits each city exactly once and returns to the starting point.</a:t>
            </a:r>
          </a:p>
          <a:p>
            <a:pPr algn="just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Dynapuff Condensed"/>
              <a:ea typeface="Dynapuff Condensed"/>
              <a:cs typeface="Dynapuff Condensed"/>
              <a:sym typeface="Dynapuff Condense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24696" y="2467693"/>
            <a:ext cx="8438608" cy="770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1"/>
              </a:lnSpc>
            </a:pPr>
            <a:r>
              <a:rPr lang="en-US" sz="6346" spc="63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175679">
            <a:off x="2682522" y="3039966"/>
            <a:ext cx="6516917" cy="6218334"/>
          </a:xfrm>
          <a:custGeom>
            <a:avLst/>
            <a:gdLst/>
            <a:ahLst/>
            <a:cxnLst/>
            <a:rect l="l" t="t" r="r" b="b"/>
            <a:pathLst>
              <a:path w="6516917" h="6218334">
                <a:moveTo>
                  <a:pt x="0" y="0"/>
                </a:moveTo>
                <a:lnTo>
                  <a:pt x="6516917" y="0"/>
                </a:lnTo>
                <a:lnTo>
                  <a:pt x="6516917" y="6218334"/>
                </a:lnTo>
                <a:lnTo>
                  <a:pt x="0" y="6218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175679">
            <a:off x="9998000" y="3039966"/>
            <a:ext cx="6516917" cy="6218334"/>
          </a:xfrm>
          <a:custGeom>
            <a:avLst/>
            <a:gdLst/>
            <a:ahLst/>
            <a:cxnLst/>
            <a:rect l="l" t="t" r="r" b="b"/>
            <a:pathLst>
              <a:path w="6516917" h="6218334">
                <a:moveTo>
                  <a:pt x="0" y="0"/>
                </a:moveTo>
                <a:lnTo>
                  <a:pt x="6516918" y="0"/>
                </a:lnTo>
                <a:lnTo>
                  <a:pt x="6516918" y="6218334"/>
                </a:lnTo>
                <a:lnTo>
                  <a:pt x="0" y="6218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944461" y="1874136"/>
            <a:ext cx="10399079" cy="921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4"/>
              </a:lnSpc>
              <a:spcBef>
                <a:spcPct val="0"/>
              </a:spcBef>
            </a:pPr>
            <a:r>
              <a:rPr lang="en-US" sz="7438" u="none" strike="noStrike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PROJECT GOALS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90400" y="4067175"/>
            <a:ext cx="5953600" cy="426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🎯 Main Objectives: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Develop a C++ application with a user-friendly Qt GUI.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Solve the Traveling Salesman Problem for real-world cities in Egypt.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Help users understand and compare different algorithmic approaches.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68725" y="4040505"/>
            <a:ext cx="7547753" cy="474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✅ Allow users to add/edit/delete cities with latitude and longitude.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✅ Implement and integrate three TSP algorithms: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✅ Visualize cities and paths on a 2D interactive map.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✅ Show animated route drawing for each algorithm.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✅ Display total route distance accurately using the Haversine formula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143435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02728" y="3093960"/>
            <a:ext cx="898554" cy="895287"/>
          </a:xfrm>
          <a:custGeom>
            <a:avLst/>
            <a:gdLst/>
            <a:ahLst/>
            <a:cxnLst/>
            <a:rect l="l" t="t" r="r" b="b"/>
            <a:pathLst>
              <a:path w="898554" h="895287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61724" y="3074910"/>
            <a:ext cx="898554" cy="895287"/>
          </a:xfrm>
          <a:custGeom>
            <a:avLst/>
            <a:gdLst/>
            <a:ahLst/>
            <a:cxnLst/>
            <a:rect l="l" t="t" r="r" b="b"/>
            <a:pathLst>
              <a:path w="898554" h="895287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86718" y="3093960"/>
            <a:ext cx="898554" cy="895287"/>
          </a:xfrm>
          <a:custGeom>
            <a:avLst/>
            <a:gdLst/>
            <a:ahLst/>
            <a:cxnLst/>
            <a:rect l="l" t="t" r="r" b="b"/>
            <a:pathLst>
              <a:path w="898554" h="895287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flipV="1">
            <a:off x="5201282" y="3522554"/>
            <a:ext cx="376044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9860278" y="3524882"/>
            <a:ext cx="3226440" cy="1672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6180962" y="1720805"/>
            <a:ext cx="5926076" cy="953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37"/>
              </a:lnSpc>
              <a:spcBef>
                <a:spcPct val="0"/>
              </a:spcBef>
            </a:pPr>
            <a:r>
              <a:rPr lang="en-US" sz="6197" b="1" u="none">
                <a:solidFill>
                  <a:srgbClr val="000000"/>
                </a:solidFill>
                <a:latin typeface="Dynapuff Condensed Bold"/>
                <a:ea typeface="Dynapuff Condensed Bold"/>
                <a:cs typeface="Dynapuff Condensed Bold"/>
                <a:sym typeface="Dynapuff Condensed Bold"/>
              </a:rPr>
              <a:t>PROCESS</a:t>
            </a:r>
          </a:p>
        </p:txBody>
      </p:sp>
      <p:sp>
        <p:nvSpPr>
          <p:cNvPr id="8" name="Freeform 8"/>
          <p:cNvSpPr/>
          <p:nvPr/>
        </p:nvSpPr>
        <p:spPr>
          <a:xfrm rot="1175679">
            <a:off x="11781271" y="4628293"/>
            <a:ext cx="4408001" cy="4206041"/>
          </a:xfrm>
          <a:custGeom>
            <a:avLst/>
            <a:gdLst/>
            <a:ahLst/>
            <a:cxnLst/>
            <a:rect l="l" t="t" r="r" b="b"/>
            <a:pathLst>
              <a:path w="4408001" h="4206041">
                <a:moveTo>
                  <a:pt x="0" y="0"/>
                </a:moveTo>
                <a:lnTo>
                  <a:pt x="4408002" y="0"/>
                </a:lnTo>
                <a:lnTo>
                  <a:pt x="4408002" y="4206041"/>
                </a:lnTo>
                <a:lnTo>
                  <a:pt x="0" y="4206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175679">
            <a:off x="6939999" y="4628293"/>
            <a:ext cx="4408001" cy="4206041"/>
          </a:xfrm>
          <a:custGeom>
            <a:avLst/>
            <a:gdLst/>
            <a:ahLst/>
            <a:cxnLst/>
            <a:rect l="l" t="t" r="r" b="b"/>
            <a:pathLst>
              <a:path w="4408001" h="4206041">
                <a:moveTo>
                  <a:pt x="0" y="0"/>
                </a:moveTo>
                <a:lnTo>
                  <a:pt x="4408002" y="0"/>
                </a:lnTo>
                <a:lnTo>
                  <a:pt x="4408002" y="4206041"/>
                </a:lnTo>
                <a:lnTo>
                  <a:pt x="0" y="4206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175679">
            <a:off x="2098727" y="4628293"/>
            <a:ext cx="4408001" cy="4206041"/>
          </a:xfrm>
          <a:custGeom>
            <a:avLst/>
            <a:gdLst/>
            <a:ahLst/>
            <a:cxnLst/>
            <a:rect l="l" t="t" r="r" b="b"/>
            <a:pathLst>
              <a:path w="4408001" h="4206041">
                <a:moveTo>
                  <a:pt x="0" y="0"/>
                </a:moveTo>
                <a:lnTo>
                  <a:pt x="4408002" y="0"/>
                </a:lnTo>
                <a:lnTo>
                  <a:pt x="4408002" y="4206041"/>
                </a:lnTo>
                <a:lnTo>
                  <a:pt x="0" y="4206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086718" y="4465917"/>
            <a:ext cx="5253832" cy="398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5. Testing &amp; Visualization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Tested algorithms with real Egyptian city data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Added animation to display route finding step-by-step</a:t>
            </a:r>
          </a:p>
          <a:p>
            <a:pPr algn="l">
              <a:lnSpc>
                <a:spcPts val="3220"/>
              </a:lnSpc>
            </a:pPr>
            <a:endParaRPr lang="en-US" sz="23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6. Documentation &amp; Presentation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Prepared final report and presentation materials</a:t>
            </a:r>
          </a:p>
          <a:p>
            <a:pPr algn="l">
              <a:lnSpc>
                <a:spcPts val="3220"/>
              </a:lnSpc>
            </a:pPr>
            <a:endParaRPr lang="en-US" sz="23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987938" y="4251604"/>
            <a:ext cx="5744679" cy="478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3. Design &amp; Architecture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Designed modular system with clear separation of GUI, logic, and data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Planned GUI layout with Qt framework</a:t>
            </a:r>
          </a:p>
          <a:p>
            <a:pPr algn="l">
              <a:lnSpc>
                <a:spcPts val="3220"/>
              </a:lnSpc>
            </a:pPr>
            <a:endParaRPr lang="en-US" sz="23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4. Implementation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Developed algorithms in C++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Built GUI with Qt for city management and visualization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Integrated distance calculation using Haversine formula</a:t>
            </a:r>
          </a:p>
          <a:p>
            <a:pPr algn="l">
              <a:lnSpc>
                <a:spcPts val="3220"/>
              </a:lnSpc>
            </a:pPr>
            <a:endParaRPr lang="en-US" sz="23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97195" y="4251604"/>
            <a:ext cx="5365164" cy="478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1. Requirement Analysis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Gathered functional and non-functional needs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Defined inputs, outputs, and performance expectations</a:t>
            </a:r>
          </a:p>
          <a:p>
            <a:pPr algn="l">
              <a:lnSpc>
                <a:spcPts val="3220"/>
              </a:lnSpc>
            </a:pPr>
            <a:endParaRPr lang="en-US" sz="23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2. Algorithm Research &amp; Selection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Studied Brute Force, Greedy, and Held-Karp methods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Chose algorithms balancing accuracy and performance</a:t>
            </a:r>
          </a:p>
          <a:p>
            <a:pPr algn="l">
              <a:lnSpc>
                <a:spcPts val="3220"/>
              </a:lnSpc>
            </a:pPr>
            <a:endParaRPr lang="en-US" sz="23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  <p:sp>
        <p:nvSpPr>
          <p:cNvPr id="14" name="Freeform 14"/>
          <p:cNvSpPr/>
          <p:nvPr/>
        </p:nvSpPr>
        <p:spPr>
          <a:xfrm flipV="1">
            <a:off x="-250222" y="-10386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44200" y="1057275"/>
            <a:ext cx="879960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</a:pPr>
            <a:r>
              <a:rPr lang="en-US" sz="6500" dirty="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ANALYSIS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44" y="2761131"/>
            <a:ext cx="4436386" cy="4436386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553200" y="2628900"/>
            <a:ext cx="10937297" cy="7316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Problem Understanding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TSP is NP-hard — exact solutions become computationally expensive as cities increase.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Real-world application requires accurate distance calculation on Earth's surface.</a:t>
            </a:r>
          </a:p>
          <a:p>
            <a:pPr algn="l">
              <a:lnSpc>
                <a:spcPts val="4060"/>
              </a:lnSpc>
            </a:pPr>
            <a:endParaRPr lang="en-US" sz="2900" dirty="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  <a:p>
            <a:pPr algn="l">
              <a:lnSpc>
                <a:spcPts val="4060"/>
              </a:lnSpc>
            </a:pPr>
            <a:r>
              <a:rPr lang="en-US" sz="29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Key Considerations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Need for precise distance measurement using Haversine formula (accounts for Earth's curvature).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Trade-off between algorithm accuracy and runtime performance.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User interaction: adding/editing cities and selecting algorithms easily.</a:t>
            </a:r>
          </a:p>
          <a:p>
            <a:pPr algn="l">
              <a:lnSpc>
                <a:spcPts val="4060"/>
              </a:lnSpc>
            </a:pPr>
            <a:endParaRPr lang="en-US" sz="2900" dirty="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52" y="2971816"/>
            <a:ext cx="5772893" cy="549211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899261" y="3871595"/>
            <a:ext cx="9083940" cy="4553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Algorithm Suitability</a:t>
            </a:r>
          </a:p>
          <a:p>
            <a:pPr marL="561342" lvl="1" indent="-280671" algn="just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Brute Force: Guaranteed optimal but slow for &gt;10 cities.</a:t>
            </a:r>
          </a:p>
          <a:p>
            <a:pPr marL="561342" lvl="1" indent="-280671" algn="just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Dynamic Programming (Held-Karp): Optimal and faster than brute force but still exponential.</a:t>
            </a:r>
          </a:p>
          <a:p>
            <a:pPr marL="561342" lvl="1" indent="-280671" algn="just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Greedy: Fast but approximate; good for quick estimates.</a:t>
            </a:r>
          </a:p>
          <a:p>
            <a:pPr algn="just">
              <a:lnSpc>
                <a:spcPts val="3640"/>
              </a:lnSpc>
            </a:pPr>
            <a:endParaRPr lang="en-US" sz="2600" dirty="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  <a:p>
            <a:pPr algn="just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Expected Outcomes</a:t>
            </a:r>
          </a:p>
          <a:p>
            <a:pPr marL="561342" lvl="1" indent="-280671" algn="just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Efficiently solve small-to-medium sized city sets.</a:t>
            </a:r>
          </a:p>
          <a:p>
            <a:pPr marL="561342" lvl="1" indent="-280671" algn="just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Provide intuitive visualization for better understanding.</a:t>
            </a:r>
          </a:p>
          <a:p>
            <a:pPr algn="just">
              <a:lnSpc>
                <a:spcPts val="3640"/>
              </a:lnSpc>
            </a:pPr>
            <a:endParaRPr lang="en-US" sz="2600" dirty="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41883" y="1689913"/>
            <a:ext cx="879960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</a:pPr>
            <a:r>
              <a:rPr lang="en-US" sz="6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ANALYSIS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337292" y="-8763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07223" y="-3026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826735" y="6747939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10130" y="6114049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88210" y="678953"/>
            <a:ext cx="14111580" cy="8809462"/>
          </a:xfrm>
          <a:custGeom>
            <a:avLst/>
            <a:gdLst/>
            <a:ahLst/>
            <a:cxnLst/>
            <a:rect l="l" t="t" r="r" b="b"/>
            <a:pathLst>
              <a:path w="14111580" h="8809462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709691" y="2021726"/>
            <a:ext cx="8868618" cy="85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5"/>
              </a:lnSpc>
              <a:spcBef>
                <a:spcPct val="0"/>
              </a:spcBef>
            </a:pPr>
            <a:r>
              <a:rPr lang="en-US" sz="6500" u="none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RESULT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22222" y="3381682"/>
            <a:ext cx="12703210" cy="4716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1044" lvl="1" indent="-345522" algn="just">
              <a:lnSpc>
                <a:spcPts val="412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Brute Force: Optimal routes for small city sets; slow for larger ones.</a:t>
            </a:r>
          </a:p>
          <a:p>
            <a:pPr marL="691044" lvl="1" indent="-345522" algn="just">
              <a:lnSpc>
                <a:spcPts val="412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Dynamic Programming: Efficient exact solutions for medium city sets.</a:t>
            </a:r>
          </a:p>
          <a:p>
            <a:pPr marL="691044" lvl="1" indent="-345522" algn="just">
              <a:lnSpc>
                <a:spcPts val="412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Greedy: Fast, good approximations, not always optimal.</a:t>
            </a:r>
          </a:p>
          <a:p>
            <a:pPr marL="691044" lvl="1" indent="-345522" algn="just">
              <a:lnSpc>
                <a:spcPts val="412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Accurate distance calculation with Haversine formula.</a:t>
            </a:r>
          </a:p>
          <a:p>
            <a:pPr marL="691044" lvl="1" indent="-345522" algn="just">
              <a:lnSpc>
                <a:spcPts val="412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Interactive GUI with city management and animated route visualization.</a:t>
            </a:r>
          </a:p>
          <a:p>
            <a:pPr marL="691044" lvl="1" indent="-345522" algn="just">
              <a:lnSpc>
                <a:spcPts val="412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Real-time updates of route and total distance.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24819" y="738769"/>
            <a:ext cx="14111580" cy="8809462"/>
          </a:xfrm>
          <a:custGeom>
            <a:avLst/>
            <a:gdLst/>
            <a:ahLst/>
            <a:cxnLst/>
            <a:rect l="l" t="t" r="r" b="b"/>
            <a:pathLst>
              <a:path w="14111580" h="8809462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95250" y="3296237"/>
            <a:ext cx="12631985" cy="555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Successfully developed a user-friendly TSP solver for Egyptian cities.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Implemented and compared three algorithms: Brute Force, Dynamic Programming, and Greedy.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Accurate distance calculation and clear route visualization.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Modular design allows easy future improvements.</a:t>
            </a:r>
          </a:p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Useful tool for learning and demonstrating TSP concepts.</a:t>
            </a:r>
          </a:p>
          <a:p>
            <a:pPr algn="just">
              <a:lnSpc>
                <a:spcPts val="4900"/>
              </a:lnSpc>
            </a:pPr>
            <a:endParaRPr lang="en-US" sz="3500">
              <a:solidFill>
                <a:srgbClr val="000000"/>
              </a:solidFill>
              <a:latin typeface="Dynapuff SemiCondensed"/>
              <a:ea typeface="Dynapuff SemiCondensed"/>
              <a:cs typeface="Dynapuff SemiCondensed"/>
              <a:sym typeface="Dynapuff SemiCondense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68828" y="1745252"/>
            <a:ext cx="7350343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CONCLUSION</a:t>
            </a:r>
          </a:p>
        </p:txBody>
      </p:sp>
      <p:sp>
        <p:nvSpPr>
          <p:cNvPr id="5" name="Freeform 5"/>
          <p:cNvSpPr/>
          <p:nvPr/>
        </p:nvSpPr>
        <p:spPr>
          <a:xfrm flipH="1" flipV="1">
            <a:off x="12337292" y="-8763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407223" y="-3026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826735" y="6747939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10130" y="6114049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510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Dynapuff SemiCondensed</vt:lpstr>
      <vt:lpstr>Calibri</vt:lpstr>
      <vt:lpstr>Dynapuff Condensed Bold</vt:lpstr>
      <vt:lpstr>Arial</vt:lpstr>
      <vt:lpstr>Dynapuff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 Dark Brown Aesthetic Abstract Corner Project Presentation</dc:title>
  <dc:creator>Abanoub Amir</dc:creator>
  <cp:lastModifiedBy>Abanoub Amir</cp:lastModifiedBy>
  <cp:revision>2</cp:revision>
  <dcterms:created xsi:type="dcterms:W3CDTF">2006-08-16T00:00:00Z</dcterms:created>
  <dcterms:modified xsi:type="dcterms:W3CDTF">2025-05-17T14:10:21Z</dcterms:modified>
  <dc:identifier>DAGntZ5-aO0</dc:identifier>
</cp:coreProperties>
</file>