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datasets/Helsinki-NLP/opus-100/viewer/ar-e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datasets/Helsinki-NLP/opus-100/viewer/ar-e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5A5C5-E5AE-49F3-A303-FBE75FD47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D8D27-4196-433D-B9FA-A3D7148D8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a pretrained neural machine translation model: </a:t>
          </a:r>
          <a:r>
            <a:rPr lang="en-US" b="1"/>
            <a:t>Helsinki-NLP/opus-mt-ar-en</a:t>
          </a:r>
          <a:endParaRPr lang="en-US"/>
        </a:p>
      </dgm:t>
    </dgm:pt>
    <dgm:pt modelId="{9B505AC1-4A71-4816-B829-6619D6CC7E84}" type="parTrans" cxnId="{6C45CE43-1D81-4702-978C-A89E1DD2196B}">
      <dgm:prSet/>
      <dgm:spPr/>
      <dgm:t>
        <a:bodyPr/>
        <a:lstStyle/>
        <a:p>
          <a:endParaRPr lang="en-US"/>
        </a:p>
      </dgm:t>
    </dgm:pt>
    <dgm:pt modelId="{941B0D74-080F-404C-AB2D-8F8676DC37C7}" type="sibTrans" cxnId="{6C45CE43-1D81-4702-978C-A89E1DD2196B}">
      <dgm:prSet/>
      <dgm:spPr/>
      <dgm:t>
        <a:bodyPr/>
        <a:lstStyle/>
        <a:p>
          <a:endParaRPr lang="en-US"/>
        </a:p>
      </dgm:t>
    </dgm:pt>
    <dgm:pt modelId="{DB18112C-6345-4DCD-80F6-0BE54C120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model is based on the </a:t>
          </a:r>
          <a:r>
            <a:rPr lang="en-US" b="1"/>
            <a:t>MarianMT architecture</a:t>
          </a:r>
          <a:r>
            <a:rPr lang="en-US"/>
            <a:t>, which is optimized for low-resource language pairs and built on </a:t>
          </a:r>
          <a:r>
            <a:rPr lang="en-US" b="1"/>
            <a:t>Transformer-based encoder-decoder</a:t>
          </a:r>
          <a:r>
            <a:rPr lang="en-US"/>
            <a:t> networks.</a:t>
          </a:r>
        </a:p>
      </dgm:t>
    </dgm:pt>
    <dgm:pt modelId="{B2677388-C6D5-4FA1-8180-3B5CD3BC634E}" type="parTrans" cxnId="{13D8D159-6925-48ED-97A9-D6D0DD5D1185}">
      <dgm:prSet/>
      <dgm:spPr/>
      <dgm:t>
        <a:bodyPr/>
        <a:lstStyle/>
        <a:p>
          <a:endParaRPr lang="en-US"/>
        </a:p>
      </dgm:t>
    </dgm:pt>
    <dgm:pt modelId="{B81AB593-EB00-46DD-B6C4-22AB6E2963A9}" type="sibTrans" cxnId="{13D8D159-6925-48ED-97A9-D6D0DD5D1185}">
      <dgm:prSet/>
      <dgm:spPr/>
      <dgm:t>
        <a:bodyPr/>
        <a:lstStyle/>
        <a:p>
          <a:endParaRPr lang="en-US"/>
        </a:p>
      </dgm:t>
    </dgm:pt>
    <dgm:pt modelId="{4602D99B-16C4-4BC1-8983-EE4F48CC0097}" type="pres">
      <dgm:prSet presAssocID="{C6F5A5C5-E5AE-49F3-A303-FBE75FD474A0}" presName="root" presStyleCnt="0">
        <dgm:presLayoutVars>
          <dgm:dir/>
          <dgm:resizeHandles val="exact"/>
        </dgm:presLayoutVars>
      </dgm:prSet>
      <dgm:spPr/>
    </dgm:pt>
    <dgm:pt modelId="{C74A6EF3-D407-4D31-9A63-5772F8C0A66C}" type="pres">
      <dgm:prSet presAssocID="{8E9D8D27-4196-433D-B9FA-A3D7148D804A}" presName="compNode" presStyleCnt="0"/>
      <dgm:spPr/>
    </dgm:pt>
    <dgm:pt modelId="{CB65743E-2A3D-40DA-865E-26266408D91F}" type="pres">
      <dgm:prSet presAssocID="{8E9D8D27-4196-433D-B9FA-A3D7148D804A}" presName="bgRect" presStyleLbl="bgShp" presStyleIdx="0" presStyleCnt="2"/>
      <dgm:spPr/>
    </dgm:pt>
    <dgm:pt modelId="{59689FE1-7E67-4B49-8469-A0D70BACBEE5}" type="pres">
      <dgm:prSet presAssocID="{8E9D8D27-4196-433D-B9FA-A3D7148D80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2E5248-48C3-47C9-90B1-8FA7F7ED5E23}" type="pres">
      <dgm:prSet presAssocID="{8E9D8D27-4196-433D-B9FA-A3D7148D804A}" presName="spaceRect" presStyleCnt="0"/>
      <dgm:spPr/>
    </dgm:pt>
    <dgm:pt modelId="{7C717992-3075-4DC2-83A8-CF2CF9EC2637}" type="pres">
      <dgm:prSet presAssocID="{8E9D8D27-4196-433D-B9FA-A3D7148D804A}" presName="parTx" presStyleLbl="revTx" presStyleIdx="0" presStyleCnt="2">
        <dgm:presLayoutVars>
          <dgm:chMax val="0"/>
          <dgm:chPref val="0"/>
        </dgm:presLayoutVars>
      </dgm:prSet>
      <dgm:spPr/>
    </dgm:pt>
    <dgm:pt modelId="{9C233A3C-669D-457E-B28E-62B6B877C1CE}" type="pres">
      <dgm:prSet presAssocID="{941B0D74-080F-404C-AB2D-8F8676DC37C7}" presName="sibTrans" presStyleCnt="0"/>
      <dgm:spPr/>
    </dgm:pt>
    <dgm:pt modelId="{49B6BF89-1FF6-4D21-B26F-343B5CFD1D8E}" type="pres">
      <dgm:prSet presAssocID="{DB18112C-6345-4DCD-80F6-0BE54C120588}" presName="compNode" presStyleCnt="0"/>
      <dgm:spPr/>
    </dgm:pt>
    <dgm:pt modelId="{E8E58F91-D94A-46E4-909F-EA380997F621}" type="pres">
      <dgm:prSet presAssocID="{DB18112C-6345-4DCD-80F6-0BE54C120588}" presName="bgRect" presStyleLbl="bgShp" presStyleIdx="1" presStyleCnt="2"/>
      <dgm:spPr/>
    </dgm:pt>
    <dgm:pt modelId="{BA0CDC96-1FE4-4774-AE7B-ECF4826F6811}" type="pres">
      <dgm:prSet presAssocID="{DB18112C-6345-4DCD-80F6-0BE54C1205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036ED3-D684-4A0E-B183-9ACE9FD26330}" type="pres">
      <dgm:prSet presAssocID="{DB18112C-6345-4DCD-80F6-0BE54C120588}" presName="spaceRect" presStyleCnt="0"/>
      <dgm:spPr/>
    </dgm:pt>
    <dgm:pt modelId="{DB33A0C7-A25A-4FFB-9091-0371DEAC05F1}" type="pres">
      <dgm:prSet presAssocID="{DB18112C-6345-4DCD-80F6-0BE54C1205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276434-0BCF-4512-BE80-4B2793C91799}" type="presOf" srcId="{C6F5A5C5-E5AE-49F3-A303-FBE75FD474A0}" destId="{4602D99B-16C4-4BC1-8983-EE4F48CC0097}" srcOrd="0" destOrd="0" presId="urn:microsoft.com/office/officeart/2018/2/layout/IconVerticalSolidList"/>
    <dgm:cxn modelId="{6C45CE43-1D81-4702-978C-A89E1DD2196B}" srcId="{C6F5A5C5-E5AE-49F3-A303-FBE75FD474A0}" destId="{8E9D8D27-4196-433D-B9FA-A3D7148D804A}" srcOrd="0" destOrd="0" parTransId="{9B505AC1-4A71-4816-B829-6619D6CC7E84}" sibTransId="{941B0D74-080F-404C-AB2D-8F8676DC37C7}"/>
    <dgm:cxn modelId="{13D8D159-6925-48ED-97A9-D6D0DD5D1185}" srcId="{C6F5A5C5-E5AE-49F3-A303-FBE75FD474A0}" destId="{DB18112C-6345-4DCD-80F6-0BE54C120588}" srcOrd="1" destOrd="0" parTransId="{B2677388-C6D5-4FA1-8180-3B5CD3BC634E}" sibTransId="{B81AB593-EB00-46DD-B6C4-22AB6E2963A9}"/>
    <dgm:cxn modelId="{ED419F98-75CD-4851-ACD2-64D8E880A1B5}" type="presOf" srcId="{8E9D8D27-4196-433D-B9FA-A3D7148D804A}" destId="{7C717992-3075-4DC2-83A8-CF2CF9EC2637}" srcOrd="0" destOrd="0" presId="urn:microsoft.com/office/officeart/2018/2/layout/IconVerticalSolidList"/>
    <dgm:cxn modelId="{184927A8-DFFF-401F-AC91-A74ED59A9760}" type="presOf" srcId="{DB18112C-6345-4DCD-80F6-0BE54C120588}" destId="{DB33A0C7-A25A-4FFB-9091-0371DEAC05F1}" srcOrd="0" destOrd="0" presId="urn:microsoft.com/office/officeart/2018/2/layout/IconVerticalSolidList"/>
    <dgm:cxn modelId="{C8CF087D-DAAD-4655-A340-ACFE61847BC2}" type="presParOf" srcId="{4602D99B-16C4-4BC1-8983-EE4F48CC0097}" destId="{C74A6EF3-D407-4D31-9A63-5772F8C0A66C}" srcOrd="0" destOrd="0" presId="urn:microsoft.com/office/officeart/2018/2/layout/IconVerticalSolidList"/>
    <dgm:cxn modelId="{09C0546A-E2FF-43A2-9B34-5215A3858E2A}" type="presParOf" srcId="{C74A6EF3-D407-4D31-9A63-5772F8C0A66C}" destId="{CB65743E-2A3D-40DA-865E-26266408D91F}" srcOrd="0" destOrd="0" presId="urn:microsoft.com/office/officeart/2018/2/layout/IconVerticalSolidList"/>
    <dgm:cxn modelId="{63DBC8C1-CEC1-46F1-923B-81EB8983DA58}" type="presParOf" srcId="{C74A6EF3-D407-4D31-9A63-5772F8C0A66C}" destId="{59689FE1-7E67-4B49-8469-A0D70BACBEE5}" srcOrd="1" destOrd="0" presId="urn:microsoft.com/office/officeart/2018/2/layout/IconVerticalSolidList"/>
    <dgm:cxn modelId="{C3A8FD11-EB50-47D2-BCF8-214DB5DC25E2}" type="presParOf" srcId="{C74A6EF3-D407-4D31-9A63-5772F8C0A66C}" destId="{972E5248-48C3-47C9-90B1-8FA7F7ED5E23}" srcOrd="2" destOrd="0" presId="urn:microsoft.com/office/officeart/2018/2/layout/IconVerticalSolidList"/>
    <dgm:cxn modelId="{61F6C438-E856-497C-9046-F61B270B8A71}" type="presParOf" srcId="{C74A6EF3-D407-4D31-9A63-5772F8C0A66C}" destId="{7C717992-3075-4DC2-83A8-CF2CF9EC2637}" srcOrd="3" destOrd="0" presId="urn:microsoft.com/office/officeart/2018/2/layout/IconVerticalSolidList"/>
    <dgm:cxn modelId="{AD5E47B0-7664-4943-BCA8-65D1F14875F8}" type="presParOf" srcId="{4602D99B-16C4-4BC1-8983-EE4F48CC0097}" destId="{9C233A3C-669D-457E-B28E-62B6B877C1CE}" srcOrd="1" destOrd="0" presId="urn:microsoft.com/office/officeart/2018/2/layout/IconVerticalSolidList"/>
    <dgm:cxn modelId="{28F7B615-96D6-493C-AD0E-73C840CDD896}" type="presParOf" srcId="{4602D99B-16C4-4BC1-8983-EE4F48CC0097}" destId="{49B6BF89-1FF6-4D21-B26F-343B5CFD1D8E}" srcOrd="2" destOrd="0" presId="urn:microsoft.com/office/officeart/2018/2/layout/IconVerticalSolidList"/>
    <dgm:cxn modelId="{D4D27283-338E-4FCE-AFC6-CF600E8E0C35}" type="presParOf" srcId="{49B6BF89-1FF6-4D21-B26F-343B5CFD1D8E}" destId="{E8E58F91-D94A-46E4-909F-EA380997F621}" srcOrd="0" destOrd="0" presId="urn:microsoft.com/office/officeart/2018/2/layout/IconVerticalSolidList"/>
    <dgm:cxn modelId="{A4F12A0F-2561-495B-B14A-F2B86BF7ED04}" type="presParOf" srcId="{49B6BF89-1FF6-4D21-B26F-343B5CFD1D8E}" destId="{BA0CDC96-1FE4-4774-AE7B-ECF4826F6811}" srcOrd="1" destOrd="0" presId="urn:microsoft.com/office/officeart/2018/2/layout/IconVerticalSolidList"/>
    <dgm:cxn modelId="{93942FAB-4DD6-4D88-8BC0-689E6B7C5F95}" type="presParOf" srcId="{49B6BF89-1FF6-4D21-B26F-343B5CFD1D8E}" destId="{03036ED3-D684-4A0E-B183-9ACE9FD26330}" srcOrd="2" destOrd="0" presId="urn:microsoft.com/office/officeart/2018/2/layout/IconVerticalSolidList"/>
    <dgm:cxn modelId="{6D54FD3E-3D89-4B9C-B24E-94BEAD30CC96}" type="presParOf" srcId="{49B6BF89-1FF6-4D21-B26F-343B5CFD1D8E}" destId="{DB33A0C7-A25A-4FFB-9091-0371DEAC05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633A4-175B-4F47-94E4-A1D587469D3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968445-63DE-49C4-BE62-EB9BB09FE23B}">
      <dgm:prSet/>
      <dgm:spPr/>
      <dgm:t>
        <a:bodyPr/>
        <a:lstStyle/>
        <a:p>
          <a:r>
            <a:rPr lang="en-US"/>
            <a:t>Learning rate: 3e-5</a:t>
          </a:r>
        </a:p>
      </dgm:t>
    </dgm:pt>
    <dgm:pt modelId="{59F61EFD-690B-4025-A0E1-5ACD18C265B3}" type="parTrans" cxnId="{8767454D-4D35-4BBB-9129-5D20E593967F}">
      <dgm:prSet/>
      <dgm:spPr/>
      <dgm:t>
        <a:bodyPr/>
        <a:lstStyle/>
        <a:p>
          <a:endParaRPr lang="en-US"/>
        </a:p>
      </dgm:t>
    </dgm:pt>
    <dgm:pt modelId="{7109F4A4-3F8C-4D9A-A2DF-8265E9A2E880}" type="sibTrans" cxnId="{8767454D-4D35-4BBB-9129-5D20E593967F}">
      <dgm:prSet/>
      <dgm:spPr/>
      <dgm:t>
        <a:bodyPr/>
        <a:lstStyle/>
        <a:p>
          <a:endParaRPr lang="en-US"/>
        </a:p>
      </dgm:t>
    </dgm:pt>
    <dgm:pt modelId="{10D12838-DA15-4EE4-B539-24060506876D}">
      <dgm:prSet/>
      <dgm:spPr/>
      <dgm:t>
        <a:bodyPr/>
        <a:lstStyle/>
        <a:p>
          <a:r>
            <a:rPr lang="en-US"/>
            <a:t>Batch size: 8</a:t>
          </a:r>
        </a:p>
      </dgm:t>
    </dgm:pt>
    <dgm:pt modelId="{5F2E035E-464C-435A-B28B-0C220309FF62}" type="parTrans" cxnId="{B32A5ABF-F2F2-4AA7-B467-6405FBC593D7}">
      <dgm:prSet/>
      <dgm:spPr/>
      <dgm:t>
        <a:bodyPr/>
        <a:lstStyle/>
        <a:p>
          <a:endParaRPr lang="en-US"/>
        </a:p>
      </dgm:t>
    </dgm:pt>
    <dgm:pt modelId="{F0E72300-D7A6-48DB-97F4-66A85323408F}" type="sibTrans" cxnId="{B32A5ABF-F2F2-4AA7-B467-6405FBC593D7}">
      <dgm:prSet/>
      <dgm:spPr/>
      <dgm:t>
        <a:bodyPr/>
        <a:lstStyle/>
        <a:p>
          <a:endParaRPr lang="en-US"/>
        </a:p>
      </dgm:t>
    </dgm:pt>
    <dgm:pt modelId="{AE240B80-B43C-4C21-8EF4-351E8A6F4AC1}">
      <dgm:prSet/>
      <dgm:spPr/>
      <dgm:t>
        <a:bodyPr/>
        <a:lstStyle/>
        <a:p>
          <a:r>
            <a:rPr lang="en-US"/>
            <a:t>Optimizer: AdamW</a:t>
          </a:r>
        </a:p>
      </dgm:t>
    </dgm:pt>
    <dgm:pt modelId="{B325E4A7-9EC5-479D-9F42-EE190C09F77C}" type="parTrans" cxnId="{2B785E9A-1242-4343-AF8F-DE5776A14A7D}">
      <dgm:prSet/>
      <dgm:spPr/>
      <dgm:t>
        <a:bodyPr/>
        <a:lstStyle/>
        <a:p>
          <a:endParaRPr lang="en-US"/>
        </a:p>
      </dgm:t>
    </dgm:pt>
    <dgm:pt modelId="{D0BC3370-567A-448D-AFD6-EFE4E4D31FF6}" type="sibTrans" cxnId="{2B785E9A-1242-4343-AF8F-DE5776A14A7D}">
      <dgm:prSet/>
      <dgm:spPr/>
      <dgm:t>
        <a:bodyPr/>
        <a:lstStyle/>
        <a:p>
          <a:endParaRPr lang="en-US"/>
        </a:p>
      </dgm:t>
    </dgm:pt>
    <dgm:pt modelId="{D407D6E3-E60D-451F-8689-827FC9D8A84A}" type="pres">
      <dgm:prSet presAssocID="{FDA633A4-175B-4F47-94E4-A1D587469D35}" presName="linear" presStyleCnt="0">
        <dgm:presLayoutVars>
          <dgm:animLvl val="lvl"/>
          <dgm:resizeHandles val="exact"/>
        </dgm:presLayoutVars>
      </dgm:prSet>
      <dgm:spPr/>
    </dgm:pt>
    <dgm:pt modelId="{FC45F602-97C8-4CE6-BDA8-FEFA263808F9}" type="pres">
      <dgm:prSet presAssocID="{E7968445-63DE-49C4-BE62-EB9BB09FE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842CF-5AE6-4266-A8A3-A6537E9E6663}" type="pres">
      <dgm:prSet presAssocID="{7109F4A4-3F8C-4D9A-A2DF-8265E9A2E880}" presName="spacer" presStyleCnt="0"/>
      <dgm:spPr/>
    </dgm:pt>
    <dgm:pt modelId="{DA08013F-F23B-4FE2-B5DD-D4122505A8C1}" type="pres">
      <dgm:prSet presAssocID="{10D12838-DA15-4EE4-B539-2406050687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C1AF85-01AA-49D3-8298-B50874C63529}" type="pres">
      <dgm:prSet presAssocID="{F0E72300-D7A6-48DB-97F4-66A85323408F}" presName="spacer" presStyleCnt="0"/>
      <dgm:spPr/>
    </dgm:pt>
    <dgm:pt modelId="{97DABF51-032A-430D-8321-C3A3EB482C4D}" type="pres">
      <dgm:prSet presAssocID="{AE240B80-B43C-4C21-8EF4-351E8A6F4A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8D56533-F354-4FF8-B485-B78DA25A20F3}" type="presOf" srcId="{E7968445-63DE-49C4-BE62-EB9BB09FE23B}" destId="{FC45F602-97C8-4CE6-BDA8-FEFA263808F9}" srcOrd="0" destOrd="0" presId="urn:microsoft.com/office/officeart/2005/8/layout/vList2"/>
    <dgm:cxn modelId="{EC7A8138-E48E-4CD3-82E6-E64D1287742F}" type="presOf" srcId="{AE240B80-B43C-4C21-8EF4-351E8A6F4AC1}" destId="{97DABF51-032A-430D-8321-C3A3EB482C4D}" srcOrd="0" destOrd="0" presId="urn:microsoft.com/office/officeart/2005/8/layout/vList2"/>
    <dgm:cxn modelId="{135B6C40-1799-4FB2-84BF-1D5AC789FF2E}" type="presOf" srcId="{FDA633A4-175B-4F47-94E4-A1D587469D35}" destId="{D407D6E3-E60D-451F-8689-827FC9D8A84A}" srcOrd="0" destOrd="0" presId="urn:microsoft.com/office/officeart/2005/8/layout/vList2"/>
    <dgm:cxn modelId="{8767454D-4D35-4BBB-9129-5D20E593967F}" srcId="{FDA633A4-175B-4F47-94E4-A1D587469D35}" destId="{E7968445-63DE-49C4-BE62-EB9BB09FE23B}" srcOrd="0" destOrd="0" parTransId="{59F61EFD-690B-4025-A0E1-5ACD18C265B3}" sibTransId="{7109F4A4-3F8C-4D9A-A2DF-8265E9A2E880}"/>
    <dgm:cxn modelId="{DB882992-2A4C-4272-BD28-CDB4CC39172B}" type="presOf" srcId="{10D12838-DA15-4EE4-B539-24060506876D}" destId="{DA08013F-F23B-4FE2-B5DD-D4122505A8C1}" srcOrd="0" destOrd="0" presId="urn:microsoft.com/office/officeart/2005/8/layout/vList2"/>
    <dgm:cxn modelId="{2B785E9A-1242-4343-AF8F-DE5776A14A7D}" srcId="{FDA633A4-175B-4F47-94E4-A1D587469D35}" destId="{AE240B80-B43C-4C21-8EF4-351E8A6F4AC1}" srcOrd="2" destOrd="0" parTransId="{B325E4A7-9EC5-479D-9F42-EE190C09F77C}" sibTransId="{D0BC3370-567A-448D-AFD6-EFE4E4D31FF6}"/>
    <dgm:cxn modelId="{B32A5ABF-F2F2-4AA7-B467-6405FBC593D7}" srcId="{FDA633A4-175B-4F47-94E4-A1D587469D35}" destId="{10D12838-DA15-4EE4-B539-24060506876D}" srcOrd="1" destOrd="0" parTransId="{5F2E035E-464C-435A-B28B-0C220309FF62}" sibTransId="{F0E72300-D7A6-48DB-97F4-66A85323408F}"/>
    <dgm:cxn modelId="{027145FA-BD36-4C67-9CFB-81614C395649}" type="presParOf" srcId="{D407D6E3-E60D-451F-8689-827FC9D8A84A}" destId="{FC45F602-97C8-4CE6-BDA8-FEFA263808F9}" srcOrd="0" destOrd="0" presId="urn:microsoft.com/office/officeart/2005/8/layout/vList2"/>
    <dgm:cxn modelId="{8BE3B5B0-481C-4456-B33D-4BBC47A6AA00}" type="presParOf" srcId="{D407D6E3-E60D-451F-8689-827FC9D8A84A}" destId="{35F842CF-5AE6-4266-A8A3-A6537E9E6663}" srcOrd="1" destOrd="0" presId="urn:microsoft.com/office/officeart/2005/8/layout/vList2"/>
    <dgm:cxn modelId="{B0A160C7-F245-444C-8363-8BC565A3CB35}" type="presParOf" srcId="{D407D6E3-E60D-451F-8689-827FC9D8A84A}" destId="{DA08013F-F23B-4FE2-B5DD-D4122505A8C1}" srcOrd="2" destOrd="0" presId="urn:microsoft.com/office/officeart/2005/8/layout/vList2"/>
    <dgm:cxn modelId="{E9A42AB8-5DFE-4D72-B6A3-98F6917575EF}" type="presParOf" srcId="{D407D6E3-E60D-451F-8689-827FC9D8A84A}" destId="{FFC1AF85-01AA-49D3-8298-B50874C63529}" srcOrd="3" destOrd="0" presId="urn:microsoft.com/office/officeart/2005/8/layout/vList2"/>
    <dgm:cxn modelId="{AA1DEC73-183D-42C8-BCB6-603B24D2FF4D}" type="presParOf" srcId="{D407D6E3-E60D-451F-8689-827FC9D8A84A}" destId="{97DABF51-032A-430D-8321-C3A3EB482C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584F4F-1905-4729-9F19-8BD8C02A08B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03DFEF-616C-427D-A8F6-BD234B61D0B3}">
      <dgm:prSet/>
      <dgm:spPr/>
      <dgm:t>
        <a:bodyPr/>
        <a:lstStyle/>
        <a:p>
          <a:r>
            <a:rPr lang="en-US"/>
            <a:t>We used the </a:t>
          </a:r>
          <a:r>
            <a:rPr lang="en-US" b="1">
              <a:hlinkClick xmlns:r="http://schemas.openxmlformats.org/officeDocument/2006/relationships" r:id="rId1"/>
            </a:rPr>
            <a:t>OPUS-100</a:t>
          </a:r>
          <a:r>
            <a:rPr lang="en-US">
              <a:hlinkClick xmlns:r="http://schemas.openxmlformats.org/officeDocument/2006/relationships" r:id="rId1"/>
            </a:rPr>
            <a:t> dataset </a:t>
          </a:r>
          <a:r>
            <a:rPr lang="en-US"/>
            <a:t>— a multilingual collection of parallel corpora provided by the OPUS project.</a:t>
          </a:r>
        </a:p>
      </dgm:t>
    </dgm:pt>
    <dgm:pt modelId="{6BC9256B-A939-4751-909C-E45E0C778650}" type="parTrans" cxnId="{CC195E9B-BC49-4312-B2D8-D6E2017AA266}">
      <dgm:prSet/>
      <dgm:spPr/>
      <dgm:t>
        <a:bodyPr/>
        <a:lstStyle/>
        <a:p>
          <a:endParaRPr lang="en-US"/>
        </a:p>
      </dgm:t>
    </dgm:pt>
    <dgm:pt modelId="{BDA286D6-76CE-4E80-B14F-32299BCF8910}" type="sibTrans" cxnId="{CC195E9B-BC49-4312-B2D8-D6E2017AA266}">
      <dgm:prSet/>
      <dgm:spPr/>
      <dgm:t>
        <a:bodyPr/>
        <a:lstStyle/>
        <a:p>
          <a:endParaRPr lang="en-US"/>
        </a:p>
      </dgm:t>
    </dgm:pt>
    <dgm:pt modelId="{BBA3EB24-56B6-47FF-A046-59977D1D1BFA}">
      <dgm:prSet/>
      <dgm:spPr/>
      <dgm:t>
        <a:bodyPr/>
        <a:lstStyle/>
        <a:p>
          <a:r>
            <a:rPr lang="en-US"/>
            <a:t>Specifically, we worked with the </a:t>
          </a:r>
          <a:r>
            <a:rPr lang="en-US" b="1"/>
            <a:t>Arabic-English language pair</a:t>
          </a:r>
          <a:r>
            <a:rPr lang="en-US"/>
            <a:t> from this dataset.</a:t>
          </a:r>
        </a:p>
      </dgm:t>
    </dgm:pt>
    <dgm:pt modelId="{D208A440-56BE-4F23-8BA0-A5FEF81FCFD3}" type="parTrans" cxnId="{43662C54-A679-4B7F-8562-EFF572F47A8A}">
      <dgm:prSet/>
      <dgm:spPr/>
      <dgm:t>
        <a:bodyPr/>
        <a:lstStyle/>
        <a:p>
          <a:endParaRPr lang="en-US"/>
        </a:p>
      </dgm:t>
    </dgm:pt>
    <dgm:pt modelId="{E54F0C06-96E6-45D6-88EF-91E9B0374A24}" type="sibTrans" cxnId="{43662C54-A679-4B7F-8562-EFF572F47A8A}">
      <dgm:prSet/>
      <dgm:spPr/>
      <dgm:t>
        <a:bodyPr/>
        <a:lstStyle/>
        <a:p>
          <a:endParaRPr lang="en-US"/>
        </a:p>
      </dgm:t>
    </dgm:pt>
    <dgm:pt modelId="{18A88629-322D-4180-9A81-8EDEBA383C6A}">
      <dgm:prSet/>
      <dgm:spPr/>
      <dgm:t>
        <a:bodyPr/>
        <a:lstStyle/>
        <a:p>
          <a:r>
            <a:rPr lang="en-US"/>
            <a:t>To ensure clean and consistent input for training, we applied custom preprocessing using text normalization and batch preparation.</a:t>
          </a:r>
        </a:p>
      </dgm:t>
    </dgm:pt>
    <dgm:pt modelId="{8D3B9BA8-45AC-47AE-8014-676DEA81545D}" type="parTrans" cxnId="{D0AEDF40-1977-49EB-A0C8-DBC351826315}">
      <dgm:prSet/>
      <dgm:spPr/>
      <dgm:t>
        <a:bodyPr/>
        <a:lstStyle/>
        <a:p>
          <a:endParaRPr lang="en-US"/>
        </a:p>
      </dgm:t>
    </dgm:pt>
    <dgm:pt modelId="{830B1D6F-0E56-49D1-855E-468DDE87FE66}" type="sibTrans" cxnId="{D0AEDF40-1977-49EB-A0C8-DBC351826315}">
      <dgm:prSet/>
      <dgm:spPr/>
      <dgm:t>
        <a:bodyPr/>
        <a:lstStyle/>
        <a:p>
          <a:endParaRPr lang="en-US"/>
        </a:p>
      </dgm:t>
    </dgm:pt>
    <dgm:pt modelId="{EC9AF579-416C-4605-B91C-4D322EAED17D}">
      <dgm:prSet/>
      <dgm:spPr/>
      <dgm:t>
        <a:bodyPr/>
        <a:lstStyle/>
        <a:p>
          <a:r>
            <a:rPr lang="en-US"/>
            <a:t>We divided the data into train, validation and test.</a:t>
          </a:r>
        </a:p>
      </dgm:t>
    </dgm:pt>
    <dgm:pt modelId="{79A9F85D-8B68-40F9-B923-2316F4DB05DE}" type="parTrans" cxnId="{8A6ED8E2-E7B2-460C-A99A-13D9F5D15195}">
      <dgm:prSet/>
      <dgm:spPr/>
      <dgm:t>
        <a:bodyPr/>
        <a:lstStyle/>
        <a:p>
          <a:endParaRPr lang="en-US"/>
        </a:p>
      </dgm:t>
    </dgm:pt>
    <dgm:pt modelId="{5AF0A667-7F22-4C31-8371-73EC48BEFB15}" type="sibTrans" cxnId="{8A6ED8E2-E7B2-460C-A99A-13D9F5D15195}">
      <dgm:prSet/>
      <dgm:spPr/>
      <dgm:t>
        <a:bodyPr/>
        <a:lstStyle/>
        <a:p>
          <a:endParaRPr lang="en-US"/>
        </a:p>
      </dgm:t>
    </dgm:pt>
    <dgm:pt modelId="{94096873-52CE-4F4B-A541-500A007B2498}" type="pres">
      <dgm:prSet presAssocID="{31584F4F-1905-4729-9F19-8BD8C02A08B6}" presName="outerComposite" presStyleCnt="0">
        <dgm:presLayoutVars>
          <dgm:chMax val="5"/>
          <dgm:dir/>
          <dgm:resizeHandles val="exact"/>
        </dgm:presLayoutVars>
      </dgm:prSet>
      <dgm:spPr/>
    </dgm:pt>
    <dgm:pt modelId="{DD17193A-E684-470E-8396-FDCD004A3D96}" type="pres">
      <dgm:prSet presAssocID="{31584F4F-1905-4729-9F19-8BD8C02A08B6}" presName="dummyMaxCanvas" presStyleCnt="0">
        <dgm:presLayoutVars/>
      </dgm:prSet>
      <dgm:spPr/>
    </dgm:pt>
    <dgm:pt modelId="{165B02C7-9F66-423D-B441-7B667487E0EF}" type="pres">
      <dgm:prSet presAssocID="{31584F4F-1905-4729-9F19-8BD8C02A08B6}" presName="FourNodes_1" presStyleLbl="node1" presStyleIdx="0" presStyleCnt="4">
        <dgm:presLayoutVars>
          <dgm:bulletEnabled val="1"/>
        </dgm:presLayoutVars>
      </dgm:prSet>
      <dgm:spPr/>
    </dgm:pt>
    <dgm:pt modelId="{4071960E-9B9C-4A97-BF7B-3E0D81B8EBF9}" type="pres">
      <dgm:prSet presAssocID="{31584F4F-1905-4729-9F19-8BD8C02A08B6}" presName="FourNodes_2" presStyleLbl="node1" presStyleIdx="1" presStyleCnt="4">
        <dgm:presLayoutVars>
          <dgm:bulletEnabled val="1"/>
        </dgm:presLayoutVars>
      </dgm:prSet>
      <dgm:spPr/>
    </dgm:pt>
    <dgm:pt modelId="{FC86739A-BB6D-4F7A-8A13-3A72C51EE53A}" type="pres">
      <dgm:prSet presAssocID="{31584F4F-1905-4729-9F19-8BD8C02A08B6}" presName="FourNodes_3" presStyleLbl="node1" presStyleIdx="2" presStyleCnt="4">
        <dgm:presLayoutVars>
          <dgm:bulletEnabled val="1"/>
        </dgm:presLayoutVars>
      </dgm:prSet>
      <dgm:spPr/>
    </dgm:pt>
    <dgm:pt modelId="{87E629B2-2FEC-4D23-9A36-009A3CD2BDDF}" type="pres">
      <dgm:prSet presAssocID="{31584F4F-1905-4729-9F19-8BD8C02A08B6}" presName="FourNodes_4" presStyleLbl="node1" presStyleIdx="3" presStyleCnt="4">
        <dgm:presLayoutVars>
          <dgm:bulletEnabled val="1"/>
        </dgm:presLayoutVars>
      </dgm:prSet>
      <dgm:spPr/>
    </dgm:pt>
    <dgm:pt modelId="{E7DDDF0B-6CB4-468A-8217-492061497F0D}" type="pres">
      <dgm:prSet presAssocID="{31584F4F-1905-4729-9F19-8BD8C02A08B6}" presName="FourConn_1-2" presStyleLbl="fgAccFollowNode1" presStyleIdx="0" presStyleCnt="3">
        <dgm:presLayoutVars>
          <dgm:bulletEnabled val="1"/>
        </dgm:presLayoutVars>
      </dgm:prSet>
      <dgm:spPr/>
    </dgm:pt>
    <dgm:pt modelId="{CBF539D2-A1E8-4B92-83ED-17E1DFAD65B8}" type="pres">
      <dgm:prSet presAssocID="{31584F4F-1905-4729-9F19-8BD8C02A08B6}" presName="FourConn_2-3" presStyleLbl="fgAccFollowNode1" presStyleIdx="1" presStyleCnt="3">
        <dgm:presLayoutVars>
          <dgm:bulletEnabled val="1"/>
        </dgm:presLayoutVars>
      </dgm:prSet>
      <dgm:spPr/>
    </dgm:pt>
    <dgm:pt modelId="{0450E5B0-A724-435F-8E15-170F1A2D6667}" type="pres">
      <dgm:prSet presAssocID="{31584F4F-1905-4729-9F19-8BD8C02A08B6}" presName="FourConn_3-4" presStyleLbl="fgAccFollowNode1" presStyleIdx="2" presStyleCnt="3">
        <dgm:presLayoutVars>
          <dgm:bulletEnabled val="1"/>
        </dgm:presLayoutVars>
      </dgm:prSet>
      <dgm:spPr/>
    </dgm:pt>
    <dgm:pt modelId="{147B3DF1-45F8-4814-BCF1-46B48F930E08}" type="pres">
      <dgm:prSet presAssocID="{31584F4F-1905-4729-9F19-8BD8C02A08B6}" presName="FourNodes_1_text" presStyleLbl="node1" presStyleIdx="3" presStyleCnt="4">
        <dgm:presLayoutVars>
          <dgm:bulletEnabled val="1"/>
        </dgm:presLayoutVars>
      </dgm:prSet>
      <dgm:spPr/>
    </dgm:pt>
    <dgm:pt modelId="{AC8836F9-5F5D-4BAD-9373-7DF6393E3F2D}" type="pres">
      <dgm:prSet presAssocID="{31584F4F-1905-4729-9F19-8BD8C02A08B6}" presName="FourNodes_2_text" presStyleLbl="node1" presStyleIdx="3" presStyleCnt="4">
        <dgm:presLayoutVars>
          <dgm:bulletEnabled val="1"/>
        </dgm:presLayoutVars>
      </dgm:prSet>
      <dgm:spPr/>
    </dgm:pt>
    <dgm:pt modelId="{EDA00118-2CDC-450E-B99D-2AC318D9BD35}" type="pres">
      <dgm:prSet presAssocID="{31584F4F-1905-4729-9F19-8BD8C02A08B6}" presName="FourNodes_3_text" presStyleLbl="node1" presStyleIdx="3" presStyleCnt="4">
        <dgm:presLayoutVars>
          <dgm:bulletEnabled val="1"/>
        </dgm:presLayoutVars>
      </dgm:prSet>
      <dgm:spPr/>
    </dgm:pt>
    <dgm:pt modelId="{DCF220BE-EE84-4CEB-85AB-62525A6EFC65}" type="pres">
      <dgm:prSet presAssocID="{31584F4F-1905-4729-9F19-8BD8C02A08B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69BC803-D33D-45D7-A57A-915D2EF91550}" type="presOf" srcId="{EC9AF579-416C-4605-B91C-4D322EAED17D}" destId="{DCF220BE-EE84-4CEB-85AB-62525A6EFC65}" srcOrd="1" destOrd="0" presId="urn:microsoft.com/office/officeart/2005/8/layout/vProcess5"/>
    <dgm:cxn modelId="{377B552B-B21D-435B-8D4A-64F7138EB3D7}" type="presOf" srcId="{EC9AF579-416C-4605-B91C-4D322EAED17D}" destId="{87E629B2-2FEC-4D23-9A36-009A3CD2BDDF}" srcOrd="0" destOrd="0" presId="urn:microsoft.com/office/officeart/2005/8/layout/vProcess5"/>
    <dgm:cxn modelId="{6BECE32B-0789-44CD-919C-92D7EA54260F}" type="presOf" srcId="{4F03DFEF-616C-427D-A8F6-BD234B61D0B3}" destId="{147B3DF1-45F8-4814-BCF1-46B48F930E08}" srcOrd="1" destOrd="0" presId="urn:microsoft.com/office/officeart/2005/8/layout/vProcess5"/>
    <dgm:cxn modelId="{D0AEDF40-1977-49EB-A0C8-DBC351826315}" srcId="{31584F4F-1905-4729-9F19-8BD8C02A08B6}" destId="{18A88629-322D-4180-9A81-8EDEBA383C6A}" srcOrd="2" destOrd="0" parTransId="{8D3B9BA8-45AC-47AE-8014-676DEA81545D}" sibTransId="{830B1D6F-0E56-49D1-855E-468DDE87FE66}"/>
    <dgm:cxn modelId="{782AAC6A-7FAB-4392-94BB-8F80BA77F1DA}" type="presOf" srcId="{E54F0C06-96E6-45D6-88EF-91E9B0374A24}" destId="{CBF539D2-A1E8-4B92-83ED-17E1DFAD65B8}" srcOrd="0" destOrd="0" presId="urn:microsoft.com/office/officeart/2005/8/layout/vProcess5"/>
    <dgm:cxn modelId="{90BEA471-0F06-4442-A1E3-2A22C00D7D7B}" type="presOf" srcId="{BDA286D6-76CE-4E80-B14F-32299BCF8910}" destId="{E7DDDF0B-6CB4-468A-8217-492061497F0D}" srcOrd="0" destOrd="0" presId="urn:microsoft.com/office/officeart/2005/8/layout/vProcess5"/>
    <dgm:cxn modelId="{860C4472-535E-4019-828D-CFB005216DE7}" type="presOf" srcId="{830B1D6F-0E56-49D1-855E-468DDE87FE66}" destId="{0450E5B0-A724-435F-8E15-170F1A2D6667}" srcOrd="0" destOrd="0" presId="urn:microsoft.com/office/officeart/2005/8/layout/vProcess5"/>
    <dgm:cxn modelId="{43662C54-A679-4B7F-8562-EFF572F47A8A}" srcId="{31584F4F-1905-4729-9F19-8BD8C02A08B6}" destId="{BBA3EB24-56B6-47FF-A046-59977D1D1BFA}" srcOrd="1" destOrd="0" parTransId="{D208A440-56BE-4F23-8BA0-A5FEF81FCFD3}" sibTransId="{E54F0C06-96E6-45D6-88EF-91E9B0374A24}"/>
    <dgm:cxn modelId="{9F65E256-1ACF-4F8E-82EA-3A50884B3E47}" type="presOf" srcId="{18A88629-322D-4180-9A81-8EDEBA383C6A}" destId="{EDA00118-2CDC-450E-B99D-2AC318D9BD35}" srcOrd="1" destOrd="0" presId="urn:microsoft.com/office/officeart/2005/8/layout/vProcess5"/>
    <dgm:cxn modelId="{4F3DA48F-F77C-421C-8227-61190A1CA873}" type="presOf" srcId="{31584F4F-1905-4729-9F19-8BD8C02A08B6}" destId="{94096873-52CE-4F4B-A541-500A007B2498}" srcOrd="0" destOrd="0" presId="urn:microsoft.com/office/officeart/2005/8/layout/vProcess5"/>
    <dgm:cxn modelId="{CC195E9B-BC49-4312-B2D8-D6E2017AA266}" srcId="{31584F4F-1905-4729-9F19-8BD8C02A08B6}" destId="{4F03DFEF-616C-427D-A8F6-BD234B61D0B3}" srcOrd="0" destOrd="0" parTransId="{6BC9256B-A939-4751-909C-E45E0C778650}" sibTransId="{BDA286D6-76CE-4E80-B14F-32299BCF8910}"/>
    <dgm:cxn modelId="{421037D5-50C7-4A73-B0EB-1874178DDE23}" type="presOf" srcId="{18A88629-322D-4180-9A81-8EDEBA383C6A}" destId="{FC86739A-BB6D-4F7A-8A13-3A72C51EE53A}" srcOrd="0" destOrd="0" presId="urn:microsoft.com/office/officeart/2005/8/layout/vProcess5"/>
    <dgm:cxn modelId="{E76436D7-4D7E-4622-B70B-5902A8807530}" type="presOf" srcId="{BBA3EB24-56B6-47FF-A046-59977D1D1BFA}" destId="{4071960E-9B9C-4A97-BF7B-3E0D81B8EBF9}" srcOrd="0" destOrd="0" presId="urn:microsoft.com/office/officeart/2005/8/layout/vProcess5"/>
    <dgm:cxn modelId="{37A434D8-018F-4D70-9AF2-21D9B2676750}" type="presOf" srcId="{BBA3EB24-56B6-47FF-A046-59977D1D1BFA}" destId="{AC8836F9-5F5D-4BAD-9373-7DF6393E3F2D}" srcOrd="1" destOrd="0" presId="urn:microsoft.com/office/officeart/2005/8/layout/vProcess5"/>
    <dgm:cxn modelId="{8A6ED8E2-E7B2-460C-A99A-13D9F5D15195}" srcId="{31584F4F-1905-4729-9F19-8BD8C02A08B6}" destId="{EC9AF579-416C-4605-B91C-4D322EAED17D}" srcOrd="3" destOrd="0" parTransId="{79A9F85D-8B68-40F9-B923-2316F4DB05DE}" sibTransId="{5AF0A667-7F22-4C31-8371-73EC48BEFB15}"/>
    <dgm:cxn modelId="{A6B3D8EB-D79A-4420-8439-449A43BD6E0F}" type="presOf" srcId="{4F03DFEF-616C-427D-A8F6-BD234B61D0B3}" destId="{165B02C7-9F66-423D-B441-7B667487E0EF}" srcOrd="0" destOrd="0" presId="urn:microsoft.com/office/officeart/2005/8/layout/vProcess5"/>
    <dgm:cxn modelId="{CFF15F6B-80D1-4FAB-B3FD-6366B0D673A1}" type="presParOf" srcId="{94096873-52CE-4F4B-A541-500A007B2498}" destId="{DD17193A-E684-470E-8396-FDCD004A3D96}" srcOrd="0" destOrd="0" presId="urn:microsoft.com/office/officeart/2005/8/layout/vProcess5"/>
    <dgm:cxn modelId="{279C24E4-F180-4723-86CC-969041B41D14}" type="presParOf" srcId="{94096873-52CE-4F4B-A541-500A007B2498}" destId="{165B02C7-9F66-423D-B441-7B667487E0EF}" srcOrd="1" destOrd="0" presId="urn:microsoft.com/office/officeart/2005/8/layout/vProcess5"/>
    <dgm:cxn modelId="{A7E18DD9-7BE4-44E4-B093-08F58823C63C}" type="presParOf" srcId="{94096873-52CE-4F4B-A541-500A007B2498}" destId="{4071960E-9B9C-4A97-BF7B-3E0D81B8EBF9}" srcOrd="2" destOrd="0" presId="urn:microsoft.com/office/officeart/2005/8/layout/vProcess5"/>
    <dgm:cxn modelId="{058130D0-19C3-41FB-A353-2A747FD3622F}" type="presParOf" srcId="{94096873-52CE-4F4B-A541-500A007B2498}" destId="{FC86739A-BB6D-4F7A-8A13-3A72C51EE53A}" srcOrd="3" destOrd="0" presId="urn:microsoft.com/office/officeart/2005/8/layout/vProcess5"/>
    <dgm:cxn modelId="{998DCD0D-FB0C-43DC-9A4D-C05F5F603EE0}" type="presParOf" srcId="{94096873-52CE-4F4B-A541-500A007B2498}" destId="{87E629B2-2FEC-4D23-9A36-009A3CD2BDDF}" srcOrd="4" destOrd="0" presId="urn:microsoft.com/office/officeart/2005/8/layout/vProcess5"/>
    <dgm:cxn modelId="{8E22E363-B547-4709-B5A2-FA89282784FD}" type="presParOf" srcId="{94096873-52CE-4F4B-A541-500A007B2498}" destId="{E7DDDF0B-6CB4-468A-8217-492061497F0D}" srcOrd="5" destOrd="0" presId="urn:microsoft.com/office/officeart/2005/8/layout/vProcess5"/>
    <dgm:cxn modelId="{C826C021-78D8-4A7D-925A-0408C97F514D}" type="presParOf" srcId="{94096873-52CE-4F4B-A541-500A007B2498}" destId="{CBF539D2-A1E8-4B92-83ED-17E1DFAD65B8}" srcOrd="6" destOrd="0" presId="urn:microsoft.com/office/officeart/2005/8/layout/vProcess5"/>
    <dgm:cxn modelId="{1450E4DA-248D-4667-9489-AECF82E82DBD}" type="presParOf" srcId="{94096873-52CE-4F4B-A541-500A007B2498}" destId="{0450E5B0-A724-435F-8E15-170F1A2D6667}" srcOrd="7" destOrd="0" presId="urn:microsoft.com/office/officeart/2005/8/layout/vProcess5"/>
    <dgm:cxn modelId="{0EC1A159-56C9-4B80-B311-FF1093133D64}" type="presParOf" srcId="{94096873-52CE-4F4B-A541-500A007B2498}" destId="{147B3DF1-45F8-4814-BCF1-46B48F930E08}" srcOrd="8" destOrd="0" presId="urn:microsoft.com/office/officeart/2005/8/layout/vProcess5"/>
    <dgm:cxn modelId="{2E82F811-C498-4C45-B203-9D408D778D44}" type="presParOf" srcId="{94096873-52CE-4F4B-A541-500A007B2498}" destId="{AC8836F9-5F5D-4BAD-9373-7DF6393E3F2D}" srcOrd="9" destOrd="0" presId="urn:microsoft.com/office/officeart/2005/8/layout/vProcess5"/>
    <dgm:cxn modelId="{C5F2D877-AE89-43FB-B14D-E9FA6CC635E9}" type="presParOf" srcId="{94096873-52CE-4F4B-A541-500A007B2498}" destId="{EDA00118-2CDC-450E-B99D-2AC318D9BD35}" srcOrd="10" destOrd="0" presId="urn:microsoft.com/office/officeart/2005/8/layout/vProcess5"/>
    <dgm:cxn modelId="{22A1B43A-599A-4994-B963-8A63F8F75834}" type="presParOf" srcId="{94096873-52CE-4F4B-A541-500A007B2498}" destId="{DCF220BE-EE84-4CEB-85AB-62525A6EFC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866BD-2BB3-4AE7-B689-F352BA47FEC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8DF6FD-BF77-4F6B-989A-B2ED3F78CB05}">
      <dgm:prSet/>
      <dgm:spPr/>
      <dgm:t>
        <a:bodyPr/>
        <a:lstStyle/>
        <a:p>
          <a:r>
            <a:rPr lang="en-US"/>
            <a:t>We successfully built and fine-tuned a </a:t>
          </a:r>
          <a:r>
            <a:rPr lang="en-US" b="1"/>
            <a:t>Neural Machine Translation (NMT)</a:t>
          </a:r>
          <a:r>
            <a:rPr lang="en-US"/>
            <a:t> system for </a:t>
          </a:r>
          <a:r>
            <a:rPr lang="en-US" b="1"/>
            <a:t>Arabic to English</a:t>
          </a:r>
          <a:r>
            <a:rPr lang="en-US"/>
            <a:t> using the </a:t>
          </a:r>
          <a:r>
            <a:rPr lang="en-US" b="1"/>
            <a:t>Helsinki-NLP/opus-100-ar-en</a:t>
          </a:r>
          <a:r>
            <a:rPr lang="en-US"/>
            <a:t> model.</a:t>
          </a:r>
        </a:p>
      </dgm:t>
    </dgm:pt>
    <dgm:pt modelId="{2F59B03F-5C81-425F-8636-A56627B297D7}" type="parTrans" cxnId="{83027F23-B296-4ED5-890C-B3210D615207}">
      <dgm:prSet/>
      <dgm:spPr/>
      <dgm:t>
        <a:bodyPr/>
        <a:lstStyle/>
        <a:p>
          <a:endParaRPr lang="en-US"/>
        </a:p>
      </dgm:t>
    </dgm:pt>
    <dgm:pt modelId="{87505EC5-350C-44EB-B178-6709CC9D1D9A}" type="sibTrans" cxnId="{83027F23-B296-4ED5-890C-B3210D615207}">
      <dgm:prSet/>
      <dgm:spPr/>
      <dgm:t>
        <a:bodyPr/>
        <a:lstStyle/>
        <a:p>
          <a:endParaRPr lang="en-US"/>
        </a:p>
      </dgm:t>
    </dgm:pt>
    <dgm:pt modelId="{60598EBF-D6DC-4D32-A5C1-B29C5494AE27}">
      <dgm:prSet/>
      <dgm:spPr/>
      <dgm:t>
        <a:bodyPr/>
        <a:lstStyle/>
        <a:p>
          <a:r>
            <a:rPr lang="en-US"/>
            <a:t>Our system performs well on many standard sentences, though challenges remain with informal expressions and numerics.</a:t>
          </a:r>
        </a:p>
      </dgm:t>
    </dgm:pt>
    <dgm:pt modelId="{41916499-6056-4DAB-A9CF-5052035A947C}" type="parTrans" cxnId="{0A71D30F-BFFF-4E36-96D6-25C3AF32B30E}">
      <dgm:prSet/>
      <dgm:spPr/>
      <dgm:t>
        <a:bodyPr/>
        <a:lstStyle/>
        <a:p>
          <a:endParaRPr lang="en-US"/>
        </a:p>
      </dgm:t>
    </dgm:pt>
    <dgm:pt modelId="{0B8BB3C1-3C46-4D7F-8CD4-5777D7DD4935}" type="sibTrans" cxnId="{0A71D30F-BFFF-4E36-96D6-25C3AF32B30E}">
      <dgm:prSet/>
      <dgm:spPr/>
      <dgm:t>
        <a:bodyPr/>
        <a:lstStyle/>
        <a:p>
          <a:endParaRPr lang="en-US"/>
        </a:p>
      </dgm:t>
    </dgm:pt>
    <dgm:pt modelId="{44A403D4-3CED-4F6C-AD8B-79BFB15B2EC9}">
      <dgm:prSet/>
      <dgm:spPr/>
      <dgm:t>
        <a:bodyPr/>
        <a:lstStyle/>
        <a:p>
          <a:r>
            <a:rPr lang="en-US"/>
            <a:t>We also developed a basic </a:t>
          </a:r>
          <a:r>
            <a:rPr lang="en-US" b="1"/>
            <a:t>GUI interface</a:t>
          </a:r>
          <a:r>
            <a:rPr lang="en-US"/>
            <a:t> to demonstrate real-time translation, making the system more accessible and interactive.</a:t>
          </a:r>
        </a:p>
      </dgm:t>
    </dgm:pt>
    <dgm:pt modelId="{4836B073-72C0-413E-80AF-1D754885038C}" type="parTrans" cxnId="{53AB8AE9-F255-4EBB-9166-B4A7C79C2945}">
      <dgm:prSet/>
      <dgm:spPr/>
      <dgm:t>
        <a:bodyPr/>
        <a:lstStyle/>
        <a:p>
          <a:endParaRPr lang="en-US"/>
        </a:p>
      </dgm:t>
    </dgm:pt>
    <dgm:pt modelId="{FB10F88F-D383-417C-9E12-D07443AACB25}" type="sibTrans" cxnId="{53AB8AE9-F255-4EBB-9166-B4A7C79C2945}">
      <dgm:prSet/>
      <dgm:spPr/>
      <dgm:t>
        <a:bodyPr/>
        <a:lstStyle/>
        <a:p>
          <a:endParaRPr lang="en-US"/>
        </a:p>
      </dgm:t>
    </dgm:pt>
    <dgm:pt modelId="{484FA98D-1995-424F-A06C-F822E729FDAF}" type="pres">
      <dgm:prSet presAssocID="{8FE866BD-2BB3-4AE7-B689-F352BA47FE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23AD26-E02A-498F-A1FC-7FEAA4388B09}" type="pres">
      <dgm:prSet presAssocID="{C88DF6FD-BF77-4F6B-989A-B2ED3F78CB05}" presName="hierRoot1" presStyleCnt="0"/>
      <dgm:spPr/>
    </dgm:pt>
    <dgm:pt modelId="{E028491C-0926-47EB-954E-063CF941C926}" type="pres">
      <dgm:prSet presAssocID="{C88DF6FD-BF77-4F6B-989A-B2ED3F78CB05}" presName="composite" presStyleCnt="0"/>
      <dgm:spPr/>
    </dgm:pt>
    <dgm:pt modelId="{CFB760FF-CCF3-4D83-B1B2-10FF44CBEFC8}" type="pres">
      <dgm:prSet presAssocID="{C88DF6FD-BF77-4F6B-989A-B2ED3F78CB05}" presName="background" presStyleLbl="node0" presStyleIdx="0" presStyleCnt="3"/>
      <dgm:spPr/>
    </dgm:pt>
    <dgm:pt modelId="{4547F1D6-96C0-405E-A703-373BE425B951}" type="pres">
      <dgm:prSet presAssocID="{C88DF6FD-BF77-4F6B-989A-B2ED3F78CB05}" presName="text" presStyleLbl="fgAcc0" presStyleIdx="0" presStyleCnt="3">
        <dgm:presLayoutVars>
          <dgm:chPref val="3"/>
        </dgm:presLayoutVars>
      </dgm:prSet>
      <dgm:spPr/>
    </dgm:pt>
    <dgm:pt modelId="{CE8DF69A-521D-497A-B5CE-693274E23F27}" type="pres">
      <dgm:prSet presAssocID="{C88DF6FD-BF77-4F6B-989A-B2ED3F78CB05}" presName="hierChild2" presStyleCnt="0"/>
      <dgm:spPr/>
    </dgm:pt>
    <dgm:pt modelId="{F2D09259-E7FA-4662-A68C-DCC2CC2F5628}" type="pres">
      <dgm:prSet presAssocID="{60598EBF-D6DC-4D32-A5C1-B29C5494AE27}" presName="hierRoot1" presStyleCnt="0"/>
      <dgm:spPr/>
    </dgm:pt>
    <dgm:pt modelId="{370AD867-CA6B-41D0-A301-DEC28981FD8B}" type="pres">
      <dgm:prSet presAssocID="{60598EBF-D6DC-4D32-A5C1-B29C5494AE27}" presName="composite" presStyleCnt="0"/>
      <dgm:spPr/>
    </dgm:pt>
    <dgm:pt modelId="{B3801321-76D0-462B-A509-964F8B9CC758}" type="pres">
      <dgm:prSet presAssocID="{60598EBF-D6DC-4D32-A5C1-B29C5494AE27}" presName="background" presStyleLbl="node0" presStyleIdx="1" presStyleCnt="3"/>
      <dgm:spPr/>
    </dgm:pt>
    <dgm:pt modelId="{877C4196-A89D-4232-BF03-B82D8EEAF630}" type="pres">
      <dgm:prSet presAssocID="{60598EBF-D6DC-4D32-A5C1-B29C5494AE27}" presName="text" presStyleLbl="fgAcc0" presStyleIdx="1" presStyleCnt="3">
        <dgm:presLayoutVars>
          <dgm:chPref val="3"/>
        </dgm:presLayoutVars>
      </dgm:prSet>
      <dgm:spPr/>
    </dgm:pt>
    <dgm:pt modelId="{BE88185C-531E-486A-84B7-58DCE1B3334C}" type="pres">
      <dgm:prSet presAssocID="{60598EBF-D6DC-4D32-A5C1-B29C5494AE27}" presName="hierChild2" presStyleCnt="0"/>
      <dgm:spPr/>
    </dgm:pt>
    <dgm:pt modelId="{08C0145B-D672-42C4-BE4A-283E52CD2D0E}" type="pres">
      <dgm:prSet presAssocID="{44A403D4-3CED-4F6C-AD8B-79BFB15B2EC9}" presName="hierRoot1" presStyleCnt="0"/>
      <dgm:spPr/>
    </dgm:pt>
    <dgm:pt modelId="{6EECC9EE-94B6-4CD6-83DD-50962A8C9C01}" type="pres">
      <dgm:prSet presAssocID="{44A403D4-3CED-4F6C-AD8B-79BFB15B2EC9}" presName="composite" presStyleCnt="0"/>
      <dgm:spPr/>
    </dgm:pt>
    <dgm:pt modelId="{6E7F964D-8BF6-459E-80E6-47E3ADA4D1AF}" type="pres">
      <dgm:prSet presAssocID="{44A403D4-3CED-4F6C-AD8B-79BFB15B2EC9}" presName="background" presStyleLbl="node0" presStyleIdx="2" presStyleCnt="3"/>
      <dgm:spPr/>
    </dgm:pt>
    <dgm:pt modelId="{98C7F75B-9864-44DD-A5ED-82A49A3B4039}" type="pres">
      <dgm:prSet presAssocID="{44A403D4-3CED-4F6C-AD8B-79BFB15B2EC9}" presName="text" presStyleLbl="fgAcc0" presStyleIdx="2" presStyleCnt="3">
        <dgm:presLayoutVars>
          <dgm:chPref val="3"/>
        </dgm:presLayoutVars>
      </dgm:prSet>
      <dgm:spPr/>
    </dgm:pt>
    <dgm:pt modelId="{522F8615-3A59-4AAA-A80A-99CDFB1075A0}" type="pres">
      <dgm:prSet presAssocID="{44A403D4-3CED-4F6C-AD8B-79BFB15B2EC9}" presName="hierChild2" presStyleCnt="0"/>
      <dgm:spPr/>
    </dgm:pt>
  </dgm:ptLst>
  <dgm:cxnLst>
    <dgm:cxn modelId="{0A71D30F-BFFF-4E36-96D6-25C3AF32B30E}" srcId="{8FE866BD-2BB3-4AE7-B689-F352BA47FEC9}" destId="{60598EBF-D6DC-4D32-A5C1-B29C5494AE27}" srcOrd="1" destOrd="0" parTransId="{41916499-6056-4DAB-A9CF-5052035A947C}" sibTransId="{0B8BB3C1-3C46-4D7F-8CD4-5777D7DD4935}"/>
    <dgm:cxn modelId="{83027F23-B296-4ED5-890C-B3210D615207}" srcId="{8FE866BD-2BB3-4AE7-B689-F352BA47FEC9}" destId="{C88DF6FD-BF77-4F6B-989A-B2ED3F78CB05}" srcOrd="0" destOrd="0" parTransId="{2F59B03F-5C81-425F-8636-A56627B297D7}" sibTransId="{87505EC5-350C-44EB-B178-6709CC9D1D9A}"/>
    <dgm:cxn modelId="{84FD2B3A-669B-474A-ABD9-BF140BB331FD}" type="presOf" srcId="{8FE866BD-2BB3-4AE7-B689-F352BA47FEC9}" destId="{484FA98D-1995-424F-A06C-F822E729FDAF}" srcOrd="0" destOrd="0" presId="urn:microsoft.com/office/officeart/2005/8/layout/hierarchy1"/>
    <dgm:cxn modelId="{8BA34458-50F6-47C6-9C25-F5862631E57C}" type="presOf" srcId="{44A403D4-3CED-4F6C-AD8B-79BFB15B2EC9}" destId="{98C7F75B-9864-44DD-A5ED-82A49A3B4039}" srcOrd="0" destOrd="0" presId="urn:microsoft.com/office/officeart/2005/8/layout/hierarchy1"/>
    <dgm:cxn modelId="{E5A382B2-1856-4AB4-B3A7-A0167D0CF8C4}" type="presOf" srcId="{C88DF6FD-BF77-4F6B-989A-B2ED3F78CB05}" destId="{4547F1D6-96C0-405E-A703-373BE425B951}" srcOrd="0" destOrd="0" presId="urn:microsoft.com/office/officeart/2005/8/layout/hierarchy1"/>
    <dgm:cxn modelId="{53AB8AE9-F255-4EBB-9166-B4A7C79C2945}" srcId="{8FE866BD-2BB3-4AE7-B689-F352BA47FEC9}" destId="{44A403D4-3CED-4F6C-AD8B-79BFB15B2EC9}" srcOrd="2" destOrd="0" parTransId="{4836B073-72C0-413E-80AF-1D754885038C}" sibTransId="{FB10F88F-D383-417C-9E12-D07443AACB25}"/>
    <dgm:cxn modelId="{0FF4D0F2-A93F-4A27-8ABC-34DD0AA2A595}" type="presOf" srcId="{60598EBF-D6DC-4D32-A5C1-B29C5494AE27}" destId="{877C4196-A89D-4232-BF03-B82D8EEAF630}" srcOrd="0" destOrd="0" presId="urn:microsoft.com/office/officeart/2005/8/layout/hierarchy1"/>
    <dgm:cxn modelId="{3DED6E41-14DC-4364-ABD2-32EF57046872}" type="presParOf" srcId="{484FA98D-1995-424F-A06C-F822E729FDAF}" destId="{A123AD26-E02A-498F-A1FC-7FEAA4388B09}" srcOrd="0" destOrd="0" presId="urn:microsoft.com/office/officeart/2005/8/layout/hierarchy1"/>
    <dgm:cxn modelId="{976CC1D2-3766-473A-875C-F9ED9B1F5025}" type="presParOf" srcId="{A123AD26-E02A-498F-A1FC-7FEAA4388B09}" destId="{E028491C-0926-47EB-954E-063CF941C926}" srcOrd="0" destOrd="0" presId="urn:microsoft.com/office/officeart/2005/8/layout/hierarchy1"/>
    <dgm:cxn modelId="{44CBBA07-27AD-4342-91F8-FD90A7DA699E}" type="presParOf" srcId="{E028491C-0926-47EB-954E-063CF941C926}" destId="{CFB760FF-CCF3-4D83-B1B2-10FF44CBEFC8}" srcOrd="0" destOrd="0" presId="urn:microsoft.com/office/officeart/2005/8/layout/hierarchy1"/>
    <dgm:cxn modelId="{A560B628-4752-452A-9F89-4B33A0A51DB2}" type="presParOf" srcId="{E028491C-0926-47EB-954E-063CF941C926}" destId="{4547F1D6-96C0-405E-A703-373BE425B951}" srcOrd="1" destOrd="0" presId="urn:microsoft.com/office/officeart/2005/8/layout/hierarchy1"/>
    <dgm:cxn modelId="{CD73AD52-211F-484C-89DA-B7C682FFE156}" type="presParOf" srcId="{A123AD26-E02A-498F-A1FC-7FEAA4388B09}" destId="{CE8DF69A-521D-497A-B5CE-693274E23F27}" srcOrd="1" destOrd="0" presId="urn:microsoft.com/office/officeart/2005/8/layout/hierarchy1"/>
    <dgm:cxn modelId="{E6E3C182-67DF-4F92-A0EA-FDB8E0A31056}" type="presParOf" srcId="{484FA98D-1995-424F-A06C-F822E729FDAF}" destId="{F2D09259-E7FA-4662-A68C-DCC2CC2F5628}" srcOrd="1" destOrd="0" presId="urn:microsoft.com/office/officeart/2005/8/layout/hierarchy1"/>
    <dgm:cxn modelId="{73EC2C8B-C863-4BC5-A3B1-C9694C75A799}" type="presParOf" srcId="{F2D09259-E7FA-4662-A68C-DCC2CC2F5628}" destId="{370AD867-CA6B-41D0-A301-DEC28981FD8B}" srcOrd="0" destOrd="0" presId="urn:microsoft.com/office/officeart/2005/8/layout/hierarchy1"/>
    <dgm:cxn modelId="{6D684DA0-7312-4CBF-81EC-59D8F0E8DD7A}" type="presParOf" srcId="{370AD867-CA6B-41D0-A301-DEC28981FD8B}" destId="{B3801321-76D0-462B-A509-964F8B9CC758}" srcOrd="0" destOrd="0" presId="urn:microsoft.com/office/officeart/2005/8/layout/hierarchy1"/>
    <dgm:cxn modelId="{AE0A2576-7D20-40E2-BEFA-1CC222D07AA4}" type="presParOf" srcId="{370AD867-CA6B-41D0-A301-DEC28981FD8B}" destId="{877C4196-A89D-4232-BF03-B82D8EEAF630}" srcOrd="1" destOrd="0" presId="urn:microsoft.com/office/officeart/2005/8/layout/hierarchy1"/>
    <dgm:cxn modelId="{4456F096-CEB2-4C39-BFF7-57DCF1ABF35E}" type="presParOf" srcId="{F2D09259-E7FA-4662-A68C-DCC2CC2F5628}" destId="{BE88185C-531E-486A-84B7-58DCE1B3334C}" srcOrd="1" destOrd="0" presId="urn:microsoft.com/office/officeart/2005/8/layout/hierarchy1"/>
    <dgm:cxn modelId="{510265D5-9DAD-4501-9A87-01C6A7C97237}" type="presParOf" srcId="{484FA98D-1995-424F-A06C-F822E729FDAF}" destId="{08C0145B-D672-42C4-BE4A-283E52CD2D0E}" srcOrd="2" destOrd="0" presId="urn:microsoft.com/office/officeart/2005/8/layout/hierarchy1"/>
    <dgm:cxn modelId="{DAC16A2E-0FD2-4491-AF42-3F48EBC0886C}" type="presParOf" srcId="{08C0145B-D672-42C4-BE4A-283E52CD2D0E}" destId="{6EECC9EE-94B6-4CD6-83DD-50962A8C9C01}" srcOrd="0" destOrd="0" presId="urn:microsoft.com/office/officeart/2005/8/layout/hierarchy1"/>
    <dgm:cxn modelId="{E361807B-954C-46F4-AF86-20F151040553}" type="presParOf" srcId="{6EECC9EE-94B6-4CD6-83DD-50962A8C9C01}" destId="{6E7F964D-8BF6-459E-80E6-47E3ADA4D1AF}" srcOrd="0" destOrd="0" presId="urn:microsoft.com/office/officeart/2005/8/layout/hierarchy1"/>
    <dgm:cxn modelId="{886DEDBC-9806-465D-B17C-791B41840A7C}" type="presParOf" srcId="{6EECC9EE-94B6-4CD6-83DD-50962A8C9C01}" destId="{98C7F75B-9864-44DD-A5ED-82A49A3B4039}" srcOrd="1" destOrd="0" presId="urn:microsoft.com/office/officeart/2005/8/layout/hierarchy1"/>
    <dgm:cxn modelId="{F07D367C-0F18-401B-B2A6-3D7685A5AC5E}" type="presParOf" srcId="{08C0145B-D672-42C4-BE4A-283E52CD2D0E}" destId="{522F8615-3A59-4AAA-A80A-99CDFB1075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5743E-2A3D-40DA-865E-26266408D91F}">
      <dsp:nvSpPr>
        <dsp:cNvPr id="0" name=""/>
        <dsp:cNvSpPr/>
      </dsp:nvSpPr>
      <dsp:spPr>
        <a:xfrm>
          <a:off x="0" y="435119"/>
          <a:ext cx="10040815" cy="803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9FE1-7E67-4B49-8469-A0D70BACBEE5}">
      <dsp:nvSpPr>
        <dsp:cNvPr id="0" name=""/>
        <dsp:cNvSpPr/>
      </dsp:nvSpPr>
      <dsp:spPr>
        <a:xfrm>
          <a:off x="242997" y="615860"/>
          <a:ext cx="441813" cy="441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17992-3075-4DC2-83A8-CF2CF9EC2637}">
      <dsp:nvSpPr>
        <dsp:cNvPr id="0" name=""/>
        <dsp:cNvSpPr/>
      </dsp:nvSpPr>
      <dsp:spPr>
        <a:xfrm>
          <a:off x="927807" y="435119"/>
          <a:ext cx="9113007" cy="8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16" tIns="85016" rIns="85016" bIns="850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used a pretrained neural machine translation model: </a:t>
          </a:r>
          <a:r>
            <a:rPr lang="en-US" sz="1900" b="1" kern="1200"/>
            <a:t>Helsinki-NLP/opus-mt-ar-en</a:t>
          </a:r>
          <a:endParaRPr lang="en-US" sz="1900" kern="1200"/>
        </a:p>
      </dsp:txBody>
      <dsp:txXfrm>
        <a:off x="927807" y="435119"/>
        <a:ext cx="9113007" cy="803296"/>
      </dsp:txXfrm>
    </dsp:sp>
    <dsp:sp modelId="{E8E58F91-D94A-46E4-909F-EA380997F621}">
      <dsp:nvSpPr>
        <dsp:cNvPr id="0" name=""/>
        <dsp:cNvSpPr/>
      </dsp:nvSpPr>
      <dsp:spPr>
        <a:xfrm>
          <a:off x="0" y="1439240"/>
          <a:ext cx="10040815" cy="803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CDC96-1FE4-4774-AE7B-ECF4826F6811}">
      <dsp:nvSpPr>
        <dsp:cNvPr id="0" name=""/>
        <dsp:cNvSpPr/>
      </dsp:nvSpPr>
      <dsp:spPr>
        <a:xfrm>
          <a:off x="242997" y="1619981"/>
          <a:ext cx="441813" cy="441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3A0C7-A25A-4FFB-9091-0371DEAC05F1}">
      <dsp:nvSpPr>
        <dsp:cNvPr id="0" name=""/>
        <dsp:cNvSpPr/>
      </dsp:nvSpPr>
      <dsp:spPr>
        <a:xfrm>
          <a:off x="927807" y="1439240"/>
          <a:ext cx="9113007" cy="80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16" tIns="85016" rIns="85016" bIns="8501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model is based on the </a:t>
          </a:r>
          <a:r>
            <a:rPr lang="en-US" sz="1900" b="1" kern="1200"/>
            <a:t>MarianMT architecture</a:t>
          </a:r>
          <a:r>
            <a:rPr lang="en-US" sz="1900" kern="1200"/>
            <a:t>, which is optimized for low-resource language pairs and built on </a:t>
          </a:r>
          <a:r>
            <a:rPr lang="en-US" sz="1900" b="1" kern="1200"/>
            <a:t>Transformer-based encoder-decoder</a:t>
          </a:r>
          <a:r>
            <a:rPr lang="en-US" sz="1900" kern="1200"/>
            <a:t> networks.</a:t>
          </a:r>
        </a:p>
      </dsp:txBody>
      <dsp:txXfrm>
        <a:off x="927807" y="1439240"/>
        <a:ext cx="9113007" cy="803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5F602-97C8-4CE6-BDA8-FEFA263808F9}">
      <dsp:nvSpPr>
        <dsp:cNvPr id="0" name=""/>
        <dsp:cNvSpPr/>
      </dsp:nvSpPr>
      <dsp:spPr>
        <a:xfrm>
          <a:off x="0" y="210990"/>
          <a:ext cx="6628804" cy="1404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Learning rate: 3e-5</a:t>
          </a:r>
        </a:p>
      </dsp:txBody>
      <dsp:txXfrm>
        <a:off x="68538" y="279528"/>
        <a:ext cx="6491728" cy="1266924"/>
      </dsp:txXfrm>
    </dsp:sp>
    <dsp:sp modelId="{DA08013F-F23B-4FE2-B5DD-D4122505A8C1}">
      <dsp:nvSpPr>
        <dsp:cNvPr id="0" name=""/>
        <dsp:cNvSpPr/>
      </dsp:nvSpPr>
      <dsp:spPr>
        <a:xfrm>
          <a:off x="0" y="1787790"/>
          <a:ext cx="6628804" cy="14040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Batch size: 8</a:t>
          </a:r>
        </a:p>
      </dsp:txBody>
      <dsp:txXfrm>
        <a:off x="68538" y="1856328"/>
        <a:ext cx="6491728" cy="1266924"/>
      </dsp:txXfrm>
    </dsp:sp>
    <dsp:sp modelId="{97DABF51-032A-430D-8321-C3A3EB482C4D}">
      <dsp:nvSpPr>
        <dsp:cNvPr id="0" name=""/>
        <dsp:cNvSpPr/>
      </dsp:nvSpPr>
      <dsp:spPr>
        <a:xfrm>
          <a:off x="0" y="3364590"/>
          <a:ext cx="6628804" cy="14040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Optimizer: AdamW</a:t>
          </a:r>
        </a:p>
      </dsp:txBody>
      <dsp:txXfrm>
        <a:off x="68538" y="3433128"/>
        <a:ext cx="6491728" cy="1266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B02C7-9F66-423D-B441-7B667487E0EF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used the </a:t>
          </a:r>
          <a:r>
            <a:rPr lang="en-US" sz="1700" b="1" kern="1200">
              <a:hlinkClick xmlns:r="http://schemas.openxmlformats.org/officeDocument/2006/relationships" r:id="rId1"/>
            </a:rPr>
            <a:t>OPUS-100</a:t>
          </a:r>
          <a:r>
            <a:rPr lang="en-US" sz="1700" kern="1200">
              <a:hlinkClick xmlns:r="http://schemas.openxmlformats.org/officeDocument/2006/relationships" r:id="rId1"/>
            </a:rPr>
            <a:t> dataset </a:t>
          </a:r>
          <a:r>
            <a:rPr lang="en-US" sz="1700" kern="1200"/>
            <a:t>— a multilingual collection of parallel corpora provided by the OPUS project.</a:t>
          </a:r>
        </a:p>
      </dsp:txBody>
      <dsp:txXfrm>
        <a:off x="26377" y="26377"/>
        <a:ext cx="6646626" cy="847812"/>
      </dsp:txXfrm>
    </dsp:sp>
    <dsp:sp modelId="{4071960E-9B9C-4A97-BF7B-3E0D81B8EBF9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Specifically, we worked with the </a:t>
          </a:r>
          <a:r>
            <a:rPr lang="en-US" sz="1700" b="1" kern="1200"/>
            <a:t>Arabic-English language pair</a:t>
          </a:r>
          <a:r>
            <a:rPr lang="en-US" sz="1700" kern="1200"/>
            <a:t> from this dataset.</a:t>
          </a:r>
        </a:p>
      </dsp:txBody>
      <dsp:txXfrm>
        <a:off x="670791" y="1090682"/>
        <a:ext cx="6411969" cy="847812"/>
      </dsp:txXfrm>
    </dsp:sp>
    <dsp:sp modelId="{FC86739A-BB6D-4F7A-8A13-3A72C51EE53A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ensure clean and consistent input for training, we applied custom preprocessing using text normalization and batch preparation.</a:t>
          </a:r>
        </a:p>
      </dsp:txBody>
      <dsp:txXfrm>
        <a:off x="1305588" y="2154987"/>
        <a:ext cx="6421587" cy="847812"/>
      </dsp:txXfrm>
    </dsp:sp>
    <dsp:sp modelId="{87E629B2-2FEC-4D23-9A36-009A3CD2BDDF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divided the data into train, validation and test.</a:t>
          </a:r>
        </a:p>
      </dsp:txBody>
      <dsp:txXfrm>
        <a:off x="1950003" y="3219292"/>
        <a:ext cx="6411969" cy="847812"/>
      </dsp:txXfrm>
    </dsp:sp>
    <dsp:sp modelId="{E7DDDF0B-6CB4-468A-8217-492061497F0D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CBF539D2-A1E8-4B92-83ED-17E1DFAD65B8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0450E5B0-A724-435F-8E15-170F1A2D6667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760FF-CCF3-4D83-B1B2-10FF44CBEFC8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7F1D6-96C0-405E-A703-373BE425B951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successfully built and fine-tuned a </a:t>
          </a:r>
          <a:r>
            <a:rPr lang="en-US" sz="1600" b="1" kern="1200"/>
            <a:t>Neural Machine Translation (NMT)</a:t>
          </a:r>
          <a:r>
            <a:rPr lang="en-US" sz="1600" kern="1200"/>
            <a:t> system for </a:t>
          </a:r>
          <a:r>
            <a:rPr lang="en-US" sz="1600" b="1" kern="1200"/>
            <a:t>Arabic to English</a:t>
          </a:r>
          <a:r>
            <a:rPr lang="en-US" sz="1600" kern="1200"/>
            <a:t> using the </a:t>
          </a:r>
          <a:r>
            <a:rPr lang="en-US" sz="1600" b="1" kern="1200"/>
            <a:t>Helsinki-NLP/opus-100-ar-en</a:t>
          </a:r>
          <a:r>
            <a:rPr lang="en-US" sz="1600" kern="1200"/>
            <a:t> model.</a:t>
          </a:r>
        </a:p>
      </dsp:txBody>
      <dsp:txXfrm>
        <a:off x="350375" y="997410"/>
        <a:ext cx="2600752" cy="1614803"/>
      </dsp:txXfrm>
    </dsp:sp>
    <dsp:sp modelId="{B3801321-76D0-462B-A509-964F8B9CC758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C4196-A89D-4232-BF03-B82D8EEAF630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system performs well on many standard sentences, though challenges remain with informal expressions and numerics.</a:t>
          </a:r>
        </a:p>
      </dsp:txBody>
      <dsp:txXfrm>
        <a:off x="3651879" y="997410"/>
        <a:ext cx="2600752" cy="1614803"/>
      </dsp:txXfrm>
    </dsp:sp>
    <dsp:sp modelId="{6E7F964D-8BF6-459E-80E6-47E3ADA4D1AF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7F75B-9864-44DD-A5ED-82A49A3B4039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also developed a basic </a:t>
          </a:r>
          <a:r>
            <a:rPr lang="en-US" sz="1600" b="1" kern="1200"/>
            <a:t>GUI interface</a:t>
          </a:r>
          <a:r>
            <a:rPr lang="en-US" sz="1600" kern="1200"/>
            <a:t> to demonstrate real-time translation, making the system more accessible and interactive.</a:t>
          </a:r>
        </a:p>
      </dsp:txBody>
      <dsp:txXfrm>
        <a:off x="6953383" y="997410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7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4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1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BDD5-25E7-45A0-B9B6-253385DD6C8C}" type="datetimeFigureOut">
              <a:rPr lang="en-US" smtClean="0"/>
              <a:t>2025-05-12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BAE32F-6495-43FF-A67B-7EDB9C91FF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BF44-AB54-C3F8-21B3-D8E92127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E70F-F917-189A-7F5A-026B610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7338" cy="858960"/>
          </a:xfrm>
        </p:spPr>
        <p:txBody>
          <a:bodyPr/>
          <a:lstStyle/>
          <a:p>
            <a:r>
              <a:rPr lang="en-US" dirty="0"/>
              <a:t>Arabic to English Machine Translation using Neural Networks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E0E3A-9E59-8F93-4436-7DCB252DC6BF}"/>
              </a:ext>
            </a:extLst>
          </p:cNvPr>
          <p:cNvSpPr txBox="1"/>
          <p:nvPr/>
        </p:nvSpPr>
        <p:spPr>
          <a:xfrm>
            <a:off x="838200" y="255563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Model</a:t>
            </a:r>
            <a:r>
              <a:rPr lang="en-US" b="1" dirty="0"/>
              <a:t> </a:t>
            </a:r>
            <a:r>
              <a:rPr lang="en-US" sz="4400" b="1" dirty="0"/>
              <a:t>Architecture</a:t>
            </a:r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9E96400C-1A8B-ED3A-3306-EC6FBF76856A}"/>
              </a:ext>
            </a:extLst>
          </p:cNvPr>
          <p:cNvGraphicFramePr/>
          <p:nvPr/>
        </p:nvGraphicFramePr>
        <p:xfrm>
          <a:off x="838200" y="3575538"/>
          <a:ext cx="10040815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9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BA27-3A20-C1AD-2FE1-E01A7EDF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Model Parameters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B8F4BD6C-8B15-2380-12F7-91F50842E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94490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78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030A-B4B9-6DEF-5BB8-A73B9F0C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Dataset Information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09B53-CE10-FEC1-C5D3-A244AF9A9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83700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88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2E19-6051-AD6F-1459-EF5237F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Fine-tUning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2128-909C-999B-B8E8-94D89AFB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fine-tuned the </a:t>
            </a:r>
            <a:r>
              <a:rPr lang="en-US" b="1" dirty="0"/>
              <a:t>Helsinki-NLP/opus-100-ar-en</a:t>
            </a:r>
            <a:r>
              <a:rPr lang="en-US" dirty="0"/>
              <a:t> model using Hugging Face’s </a:t>
            </a:r>
            <a:r>
              <a:rPr lang="en-US" b="1" dirty="0"/>
              <a:t>Seq2SeqTrainer</a:t>
            </a:r>
          </a:p>
          <a:p>
            <a:r>
              <a:rPr lang="en-US" dirty="0"/>
              <a:t>Training was conducted on </a:t>
            </a:r>
            <a:r>
              <a:rPr lang="en-US" b="1" dirty="0"/>
              <a:t>10 epochs</a:t>
            </a:r>
            <a:r>
              <a:rPr lang="en-US" dirty="0"/>
              <a:t> with evaluation and model saving performed at the end of each epoch.</a:t>
            </a:r>
          </a:p>
          <a:p>
            <a:pPr>
              <a:buNone/>
            </a:pPr>
            <a:r>
              <a:rPr lang="en-US" b="1" dirty="0"/>
              <a:t>Evaluation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BLEU</a:t>
            </a:r>
            <a:r>
              <a:rPr lang="en-US" dirty="0"/>
              <a:t> – for translation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METEOR</a:t>
            </a:r>
            <a:r>
              <a:rPr lang="en-US" dirty="0"/>
              <a:t> – for semantic adequacy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Exact Match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4225-1C44-0853-38F8-35818B54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4D5A-1A57-4D2A-CC29-057D8E47F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model struggles with </a:t>
            </a:r>
            <a:r>
              <a:rPr lang="en-US" b="1" dirty="0"/>
              <a:t>contextually rich or culturally nuanced sentences</a:t>
            </a:r>
          </a:p>
          <a:p>
            <a:r>
              <a:rPr lang="en-US" b="1" dirty="0"/>
              <a:t>Rare vocabulary or informal speech</a:t>
            </a:r>
            <a:r>
              <a:rPr lang="en-US" dirty="0"/>
              <a:t> can confuse the model, especially if not well represented in the training data.</a:t>
            </a:r>
          </a:p>
          <a:p>
            <a:r>
              <a:rPr lang="en-US" dirty="0"/>
              <a:t>Inconsistent handling of short phrases or greetings</a:t>
            </a:r>
          </a:p>
          <a:p>
            <a:pPr>
              <a:buNone/>
            </a:pPr>
            <a:r>
              <a:rPr lang="en-US" sz="3300" b="1" dirty="0"/>
              <a:t>Future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Domain-specific fine-tuning</a:t>
            </a:r>
            <a:r>
              <a:rPr lang="en-US" dirty="0"/>
              <a:t> on conversational Arabic or dialectal phrases to improve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augmentation</a:t>
            </a:r>
            <a:r>
              <a:rPr lang="en-US" dirty="0"/>
              <a:t> with synthetic or paraphrased sentence pairs to increase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of </a:t>
            </a:r>
            <a:r>
              <a:rPr lang="en-US" b="1" dirty="0"/>
              <a:t>context-aware or multi-sentence input</a:t>
            </a:r>
            <a:r>
              <a:rPr lang="en-US" dirty="0"/>
              <a:t> to improve coherence in longer translations.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Incorporate </a:t>
            </a:r>
            <a:r>
              <a:rPr lang="en-US" b="1" dirty="0"/>
              <a:t>post-editing or reranking</a:t>
            </a:r>
            <a:r>
              <a:rPr lang="en-US" dirty="0"/>
              <a:t> mechanisms using larger language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9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AF49-FFD9-9E11-FE50-970CD228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0C204-6D00-A5B0-D064-6B29D1945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3745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736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325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Introduction </vt:lpstr>
      <vt:lpstr>Model Parameters</vt:lpstr>
      <vt:lpstr>Dataset Information</vt:lpstr>
      <vt:lpstr>Fine-tUning</vt:lpstr>
      <vt:lpstr>Limitations &amp; 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Amr</dc:creator>
  <cp:lastModifiedBy>Abdelrahman Amr</cp:lastModifiedBy>
  <cp:revision>1</cp:revision>
  <dcterms:created xsi:type="dcterms:W3CDTF">2025-05-12T20:22:56Z</dcterms:created>
  <dcterms:modified xsi:type="dcterms:W3CDTF">2025-05-12T21:00:52Z</dcterms:modified>
</cp:coreProperties>
</file>