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4" autoAdjust="0"/>
    <p:restoredTop sz="94660"/>
  </p:normalViewPr>
  <p:slideViewPr>
    <p:cSldViewPr snapToGrid="0">
      <p:cViewPr>
        <p:scale>
          <a:sx n="75" d="100"/>
          <a:sy n="75" d="100"/>
        </p:scale>
        <p:origin x="8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957C-A3CD-5C6B-B183-AFF55DF0A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C145-AFEC-FCD4-D8CC-4DA449385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C3E9B-D4D0-004E-F3D6-0D888C23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DFB9-1A92-49A3-8923-D783BAC86824}" type="datetimeFigureOut">
              <a:rPr lang="ar-EG" smtClean="0"/>
              <a:t>28/10/1444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D4D40-3B05-1A81-F577-BA28468D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27C2B-AAAF-F2A7-B6DE-2542D3A2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73DE-949A-4A9D-A6B1-CC3EC884186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6499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98F6-8BAD-ED9B-F1C9-361B1C32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3388B-606D-7A6A-F84A-B7FD125FD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9FB2B-9205-DD21-C19D-632B2155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DFB9-1A92-49A3-8923-D783BAC86824}" type="datetimeFigureOut">
              <a:rPr lang="ar-EG" smtClean="0"/>
              <a:t>28/10/1444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28E4C-8A04-A713-DDB0-B1E001D4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302D4-0EDE-07F4-C98C-8AE364FF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73DE-949A-4A9D-A6B1-CC3EC884186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8003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18D3D-E148-D4B1-4C2F-B79AB9784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6F38E-6CA3-84BC-F4CD-1803D9805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A1823-1B62-8C5C-C806-28162F7A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DFB9-1A92-49A3-8923-D783BAC86824}" type="datetimeFigureOut">
              <a:rPr lang="ar-EG" smtClean="0"/>
              <a:t>28/10/1444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7B7C-7B00-BAE8-9BB2-277C464B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CE435-6243-C73A-67B0-43E15505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73DE-949A-4A9D-A6B1-CC3EC884186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662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423B-631E-3492-C91D-37E16B97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02A87-517F-88A4-1CE6-FEBD0AAE0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FC174-0D68-91E2-7A23-C0B02462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DFB9-1A92-49A3-8923-D783BAC86824}" type="datetimeFigureOut">
              <a:rPr lang="ar-EG" smtClean="0"/>
              <a:t>28/10/1444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F2058-BBD7-4DD1-4541-E146D7BF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D9A0-25C9-6925-C240-C69940C0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73DE-949A-4A9D-A6B1-CC3EC884186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7104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7B46-2A64-7408-927E-3197FC59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0CAD1-17D8-0569-E568-4CE02286D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6100C-E68A-BF60-3CD5-2C16BAC5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DFB9-1A92-49A3-8923-D783BAC86824}" type="datetimeFigureOut">
              <a:rPr lang="ar-EG" smtClean="0"/>
              <a:t>28/10/1444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705E4-E75C-062A-86F6-5831D850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96DF2-264C-415C-734D-A1905701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73DE-949A-4A9D-A6B1-CC3EC884186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6716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A1CA-D885-7CB2-D811-D6E5583B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01B66-DF81-9228-A725-50E6AA63D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EEF50-9E5D-D091-9A46-3E428EC27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9F3E6-235E-525E-FFBF-146FCB06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DFB9-1A92-49A3-8923-D783BAC86824}" type="datetimeFigureOut">
              <a:rPr lang="ar-EG" smtClean="0"/>
              <a:t>28/10/1444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EB779-EF4D-111A-A1E9-248B9D0B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EDF29-FFA3-6270-7945-962D1DC1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73DE-949A-4A9D-A6B1-CC3EC884186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9591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751F7-2E9A-C758-8D86-5E4E099C9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A3A43-B0F7-04AB-6B94-4C315F61F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23264-19B8-EE4E-8580-263F9BCFF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F48B4-6C5E-4307-6FAF-12304A519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35BAC8-0971-DAB8-7DF9-210A5048F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3C8E4-FF93-EA0A-FE29-47F16E72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DFB9-1A92-49A3-8923-D783BAC86824}" type="datetimeFigureOut">
              <a:rPr lang="ar-EG" smtClean="0"/>
              <a:t>28/10/1444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2943B-8281-E5BC-B76B-630164C7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AD8CF-0A41-FA62-516D-9108515D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73DE-949A-4A9D-A6B1-CC3EC884186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0929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87E3-EEAC-7444-F1FB-DB5E38A0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7683B-EC49-F7A2-6785-24116A7E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DFB9-1A92-49A3-8923-D783BAC86824}" type="datetimeFigureOut">
              <a:rPr lang="ar-EG" smtClean="0"/>
              <a:t>28/10/1444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FF698-2FC3-16FB-8693-0951DF9D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65530-436C-9B02-DEB4-D92BBAAA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73DE-949A-4A9D-A6B1-CC3EC884186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7598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86BD5-A32E-BE67-87CE-A653BB5C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DFB9-1A92-49A3-8923-D783BAC86824}" type="datetimeFigureOut">
              <a:rPr lang="ar-EG" smtClean="0"/>
              <a:t>28/10/1444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2EE03-5E22-5E20-3C91-A1E37785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9BB15-48EF-C827-1F95-E3FA4B98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73DE-949A-4A9D-A6B1-CC3EC884186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6914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9688-A9DA-8ECA-C199-38EB1295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990E2-5200-380C-4B20-10DC7CCA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4C97F-B9EB-C664-DB66-95B8B6565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8C30A-2973-69EC-C725-668204F5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DFB9-1A92-49A3-8923-D783BAC86824}" type="datetimeFigureOut">
              <a:rPr lang="ar-EG" smtClean="0"/>
              <a:t>28/10/1444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03280-8CE6-F1D8-C31A-75972362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701BF-6975-7CDB-7DDE-10368F33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73DE-949A-4A9D-A6B1-CC3EC884186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3468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D220-DC0B-6DBA-B10F-CCAB92F4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9FAC08-2BF0-91B9-995A-0FAB623A7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37C8E-CC63-0E5D-317C-2D1D25121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41D3F-4E51-EF0A-9722-E3FD1964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DFB9-1A92-49A3-8923-D783BAC86824}" type="datetimeFigureOut">
              <a:rPr lang="ar-EG" smtClean="0"/>
              <a:t>28/10/1444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F3FFC-E4DE-BDC0-9B27-21D7A827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82587-BEB2-8946-42F2-3985DE70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73DE-949A-4A9D-A6B1-CC3EC884186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2275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AF9F7-AEFF-339A-DD51-8B9215D7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8F408-2904-43D9-8EC0-F4933DF46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B606D-B4F4-98FB-6ECB-EBB56E2CB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EDFB9-1A92-49A3-8923-D783BAC86824}" type="datetimeFigureOut">
              <a:rPr lang="ar-EG" smtClean="0"/>
              <a:t>28/10/1444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E8367-CD18-E77C-2377-4F8DBAC66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76A6A-2233-D2ED-2BDC-CF351DFB4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173DE-949A-4A9D-A6B1-CC3EC884186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8785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591810-55FB-E74B-81ED-972CF9DEA2A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 descr="A picture containing library, book, bookcase, indoor&#10;&#10;Description automatically generated">
              <a:extLst>
                <a:ext uri="{FF2B5EF4-FFF2-40B4-BE49-F238E27FC236}">
                  <a16:creationId xmlns:a16="http://schemas.microsoft.com/office/drawing/2014/main" id="{57B01ADA-5E4B-2804-D5E1-4924AEEBF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3900B6-FA4A-429C-82F2-FA1233562FF8}"/>
                </a:ext>
              </a:extLst>
            </p:cNvPr>
            <p:cNvSpPr/>
            <p:nvPr/>
          </p:nvSpPr>
          <p:spPr>
            <a:xfrm>
              <a:off x="298515" y="266307"/>
              <a:ext cx="11594969" cy="6325385"/>
            </a:xfrm>
            <a:prstGeom prst="rect">
              <a:avLst/>
            </a:prstGeom>
            <a:solidFill>
              <a:schemeClr val="dk1">
                <a:alpha val="46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23115F6-590C-EC6C-C9C5-07A114DB6597}"/>
              </a:ext>
            </a:extLst>
          </p:cNvPr>
          <p:cNvSpPr txBox="1"/>
          <p:nvPr/>
        </p:nvSpPr>
        <p:spPr>
          <a:xfrm>
            <a:off x="3657600" y="487680"/>
            <a:ext cx="3910149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Introduction to IS project</a:t>
            </a:r>
            <a:endParaRPr lang="ar-EG" sz="2800" b="1" u="sng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C5A58-F826-1A27-AE65-195FB50B101F}"/>
              </a:ext>
            </a:extLst>
          </p:cNvPr>
          <p:cNvSpPr txBox="1"/>
          <p:nvPr/>
        </p:nvSpPr>
        <p:spPr>
          <a:xfrm>
            <a:off x="341480" y="1798465"/>
            <a:ext cx="232518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Innovation team</a:t>
            </a:r>
            <a:endParaRPr lang="ar-EG" sz="2400" b="1" u="sng" dirty="0">
              <a:solidFill>
                <a:schemeClr val="bg1"/>
              </a:solidFill>
            </a:endParaRPr>
          </a:p>
        </p:txBody>
      </p:sp>
      <p:pic>
        <p:nvPicPr>
          <p:cNvPr id="12" name="Picture 11" descr="A logo of a university&#10;&#10;Description automatically generated with low confidence">
            <a:extLst>
              <a:ext uri="{FF2B5EF4-FFF2-40B4-BE49-F238E27FC236}">
                <a16:creationId xmlns:a16="http://schemas.microsoft.com/office/drawing/2014/main" id="{0886B1BF-6D94-C4EE-B123-67FF45A50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718" y="288359"/>
            <a:ext cx="1492766" cy="1445081"/>
          </a:xfrm>
          <a:prstGeom prst="rect">
            <a:avLst/>
          </a:prstGeom>
        </p:spPr>
      </p:pic>
      <p:pic>
        <p:nvPicPr>
          <p:cNvPr id="14" name="Picture 13" descr="A picture containing text, circle, electric blue, font&#10;&#10;Description automatically generated">
            <a:extLst>
              <a:ext uri="{FF2B5EF4-FFF2-40B4-BE49-F238E27FC236}">
                <a16:creationId xmlns:a16="http://schemas.microsoft.com/office/drawing/2014/main" id="{E53E8C78-2F62-83E8-C1D9-442D35275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15" y="256654"/>
            <a:ext cx="1492766" cy="15321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2FF81A-75A2-BCCE-E4A9-9F4FF5A795EF}"/>
              </a:ext>
            </a:extLst>
          </p:cNvPr>
          <p:cNvSpPr txBox="1"/>
          <p:nvPr/>
        </p:nvSpPr>
        <p:spPr>
          <a:xfrm>
            <a:off x="1291473" y="2858036"/>
            <a:ext cx="403467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Abanoub bekhiet abd allah</a:t>
            </a:r>
          </a:p>
          <a:p>
            <a:r>
              <a:rPr lang="en-US" sz="2400" dirty="0">
                <a:solidFill>
                  <a:schemeClr val="bg1"/>
                </a:solidFill>
              </a:rPr>
              <a:t>Arsany ehab fowzy</a:t>
            </a:r>
          </a:p>
          <a:p>
            <a:r>
              <a:rPr lang="en-US" sz="2400" dirty="0">
                <a:solidFill>
                  <a:schemeClr val="bg1"/>
                </a:solidFill>
              </a:rPr>
              <a:t>Ahmed asfour alsayed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Remon zarif </a:t>
            </a:r>
            <a:endParaRPr lang="ar-E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0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363E92C-599C-67FD-EB4A-2B1B54BC4C7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 descr="A picture containing person, office supplies, computer, office equipment&#10;&#10;Description automatically generated">
              <a:extLst>
                <a:ext uri="{FF2B5EF4-FFF2-40B4-BE49-F238E27FC236}">
                  <a16:creationId xmlns:a16="http://schemas.microsoft.com/office/drawing/2014/main" id="{12B42ED7-FCEE-1296-50D6-6912ADB33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1B3185-D05D-BD57-10F8-D603B6832E66}"/>
                </a:ext>
              </a:extLst>
            </p:cNvPr>
            <p:cNvSpPr/>
            <p:nvPr/>
          </p:nvSpPr>
          <p:spPr>
            <a:xfrm>
              <a:off x="209006" y="226423"/>
              <a:ext cx="11817531" cy="6409508"/>
            </a:xfrm>
            <a:prstGeom prst="rect">
              <a:avLst/>
            </a:prstGeom>
            <a:solidFill>
              <a:schemeClr val="dk1">
                <a:alpha val="26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C554D5-EF0A-9659-8EF5-F3A76D293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0"/>
            <a:ext cx="12192000" cy="3289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064AC6-44B7-0BCE-0D9D-65B2AEF917FC}"/>
              </a:ext>
            </a:extLst>
          </p:cNvPr>
          <p:cNvSpPr txBox="1"/>
          <p:nvPr/>
        </p:nvSpPr>
        <p:spPr>
          <a:xfrm>
            <a:off x="3474720" y="3650428"/>
            <a:ext cx="735584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third table consists of </a:t>
            </a:r>
          </a:p>
          <a:p>
            <a:r>
              <a:rPr lang="en-US" sz="2800" dirty="0"/>
              <a:t>First and last name </a:t>
            </a:r>
          </a:p>
          <a:p>
            <a:r>
              <a:rPr lang="en-US" sz="2800" dirty="0"/>
              <a:t> Responsible for child and relation ship </a:t>
            </a:r>
          </a:p>
          <a:p>
            <a:r>
              <a:rPr lang="en-US" sz="2800" dirty="0"/>
              <a:t>Address  </a:t>
            </a:r>
          </a:p>
          <a:p>
            <a:r>
              <a:rPr lang="en-US" sz="2800" dirty="0"/>
              <a:t>Phone number and picture for child and email </a:t>
            </a:r>
          </a:p>
          <a:p>
            <a:r>
              <a:rPr lang="en-US" sz="2800" dirty="0"/>
              <a:t>Etcetera </a:t>
            </a:r>
            <a:endParaRPr lang="ar-EG" sz="2800" dirty="0"/>
          </a:p>
        </p:txBody>
      </p:sp>
    </p:spTree>
    <p:extLst>
      <p:ext uri="{BB962C8B-B14F-4D97-AF65-F5344CB8AC3E}">
        <p14:creationId xmlns:p14="http://schemas.microsoft.com/office/powerpoint/2010/main" val="2598728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210B79B-2381-EF64-634C-B9C4247B23B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 descr="A picture containing library, book, bookcase, indoor&#10;&#10;Description automatically generated">
              <a:extLst>
                <a:ext uri="{FF2B5EF4-FFF2-40B4-BE49-F238E27FC236}">
                  <a16:creationId xmlns:a16="http://schemas.microsoft.com/office/drawing/2014/main" id="{FDC9B67D-76D5-4050-B4D5-996CD377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E5BB27-2936-A2FE-B2D3-C0AFB1782A33}"/>
                </a:ext>
              </a:extLst>
            </p:cNvPr>
            <p:cNvSpPr/>
            <p:nvPr/>
          </p:nvSpPr>
          <p:spPr>
            <a:xfrm>
              <a:off x="298515" y="266307"/>
              <a:ext cx="11594969" cy="6325385"/>
            </a:xfrm>
            <a:prstGeom prst="rect">
              <a:avLst/>
            </a:prstGeom>
            <a:solidFill>
              <a:schemeClr val="dk1">
                <a:alpha val="46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pic>
        <p:nvPicPr>
          <p:cNvPr id="8" name="Picture 7" descr="A screenshot of a phone number&#10;&#10;Description automatically generated with medium confidence">
            <a:extLst>
              <a:ext uri="{FF2B5EF4-FFF2-40B4-BE49-F238E27FC236}">
                <a16:creationId xmlns:a16="http://schemas.microsoft.com/office/drawing/2014/main" id="{7C034F74-5879-565F-558C-E079C2E58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543"/>
            <a:ext cx="12192000" cy="31785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DB0C03-00D0-BC2C-EA5E-462A985DAC49}"/>
              </a:ext>
            </a:extLst>
          </p:cNvPr>
          <p:cNvSpPr txBox="1"/>
          <p:nvPr/>
        </p:nvSpPr>
        <p:spPr>
          <a:xfrm>
            <a:off x="1747520" y="3545840"/>
            <a:ext cx="930656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Fourth table consists of teacher's information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the name </a:t>
            </a:r>
          </a:p>
          <a:p>
            <a:r>
              <a:rPr lang="en-US" sz="2400" dirty="0">
                <a:solidFill>
                  <a:schemeClr val="bg1"/>
                </a:solidFill>
              </a:rPr>
              <a:t>Subject that teachers teaches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phone number </a:t>
            </a:r>
          </a:p>
          <a:p>
            <a:r>
              <a:rPr lang="en-US" sz="2400" dirty="0">
                <a:solidFill>
                  <a:schemeClr val="bg1"/>
                </a:solidFill>
              </a:rPr>
              <a:t>Email 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Start working time of the teacher </a:t>
            </a:r>
            <a:endParaRPr lang="ar-E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03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4CBF7B-B346-C80D-0F7E-1691279FC52C}"/>
              </a:ext>
            </a:extLst>
          </p:cNvPr>
          <p:cNvGrpSpPr/>
          <p:nvPr/>
        </p:nvGrpSpPr>
        <p:grpSpPr>
          <a:xfrm>
            <a:off x="0" y="-81280"/>
            <a:ext cx="12192000" cy="6858000"/>
            <a:chOff x="0" y="0"/>
            <a:chExt cx="12192000" cy="6858000"/>
          </a:xfrm>
        </p:grpSpPr>
        <p:pic>
          <p:nvPicPr>
            <p:cNvPr id="3" name="Picture 2" descr="A picture containing person, office supplies, computer, office equipment&#10;&#10;Description automatically generated">
              <a:extLst>
                <a:ext uri="{FF2B5EF4-FFF2-40B4-BE49-F238E27FC236}">
                  <a16:creationId xmlns:a16="http://schemas.microsoft.com/office/drawing/2014/main" id="{8E285564-16C6-40FA-3072-FA3403B9C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34BDA6C-F53B-B4DE-C52F-A08F7BAB0D90}"/>
                </a:ext>
              </a:extLst>
            </p:cNvPr>
            <p:cNvSpPr/>
            <p:nvPr/>
          </p:nvSpPr>
          <p:spPr>
            <a:xfrm>
              <a:off x="209006" y="226423"/>
              <a:ext cx="11817531" cy="6409508"/>
            </a:xfrm>
            <a:prstGeom prst="rect">
              <a:avLst/>
            </a:prstGeom>
            <a:solidFill>
              <a:schemeClr val="dk1">
                <a:alpha val="26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C9BCDC1-0EBC-01F9-1BA4-85EB75A9D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51176" cy="5410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C96F90-9A6B-769C-096E-3562D131EBDD}"/>
              </a:ext>
            </a:extLst>
          </p:cNvPr>
          <p:cNvSpPr txBox="1"/>
          <p:nvPr/>
        </p:nvSpPr>
        <p:spPr>
          <a:xfrm>
            <a:off x="6675120" y="1178560"/>
            <a:ext cx="384048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end table that links the many to many relationship and divide it to two one to many relationships </a:t>
            </a:r>
            <a:endParaRPr lang="ar-E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30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D3B9C0-4164-D2B4-DE1B-D095EC26FD6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 descr="A classroom with desks and chairs&#10;&#10;Description automatically generated with low confidence">
              <a:extLst>
                <a:ext uri="{FF2B5EF4-FFF2-40B4-BE49-F238E27FC236}">
                  <a16:creationId xmlns:a16="http://schemas.microsoft.com/office/drawing/2014/main" id="{0D9CC85D-4ADF-FBBD-95EE-08134AE4C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85000"/>
                </a:srgbClr>
              </a:outerShdw>
            </a:effec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4E94B6-C102-4AD0-C73A-902A38D92508}"/>
                </a:ext>
              </a:extLst>
            </p:cNvPr>
            <p:cNvSpPr/>
            <p:nvPr/>
          </p:nvSpPr>
          <p:spPr>
            <a:xfrm>
              <a:off x="160256" y="216816"/>
              <a:ext cx="11745798" cy="6438508"/>
            </a:xfrm>
            <a:prstGeom prst="rect">
              <a:avLst/>
            </a:prstGeom>
            <a:solidFill>
              <a:schemeClr val="dk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1D7335A-C9D3-C2F7-A20E-235557B48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09"/>
            <a:ext cx="12192000" cy="3414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25823E-96CA-CB51-AA05-1AFDB1603046}"/>
              </a:ext>
            </a:extLst>
          </p:cNvPr>
          <p:cNvSpPr txBox="1"/>
          <p:nvPr/>
        </p:nvSpPr>
        <p:spPr>
          <a:xfrm>
            <a:off x="1270000" y="3962400"/>
            <a:ext cx="875792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first query of the system that collect some columns from two tables (classes table and student’s data  table  ) we make this query  to receive the student's information by the student's data form.  </a:t>
            </a:r>
            <a:endParaRPr lang="ar-E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22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BC7224-0DF8-F903-4459-B9A1FA7EFD0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 descr="A picture containing person, office supplies, computer, office equipment&#10;&#10;Description automatically generated">
              <a:extLst>
                <a:ext uri="{FF2B5EF4-FFF2-40B4-BE49-F238E27FC236}">
                  <a16:creationId xmlns:a16="http://schemas.microsoft.com/office/drawing/2014/main" id="{E4E3D856-0E55-B75A-44F2-77E256B95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1A776D-CF80-1422-5CAF-B34CE6505A5D}"/>
                </a:ext>
              </a:extLst>
            </p:cNvPr>
            <p:cNvSpPr/>
            <p:nvPr/>
          </p:nvSpPr>
          <p:spPr>
            <a:xfrm>
              <a:off x="209006" y="226423"/>
              <a:ext cx="11817531" cy="6409508"/>
            </a:xfrm>
            <a:prstGeom prst="rect">
              <a:avLst/>
            </a:prstGeom>
            <a:solidFill>
              <a:schemeClr val="dk1">
                <a:alpha val="26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C6DE8B5-005B-FA99-A459-0273B49BB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" y="0"/>
            <a:ext cx="7545034" cy="5420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B6775C-FDE1-D82C-91CC-2CEDCCE67197}"/>
              </a:ext>
            </a:extLst>
          </p:cNvPr>
          <p:cNvSpPr txBox="1"/>
          <p:nvPr/>
        </p:nvSpPr>
        <p:spPr>
          <a:xfrm>
            <a:off x="7945120" y="792480"/>
            <a:ext cx="285496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Second query is called registration query is made by columns from student's data table and registration table  and we made it to receive students' attendance from students' registration form</a:t>
            </a:r>
            <a:endParaRPr lang="ar-EG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93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76BC08F-8E6C-99F7-9142-6D19F16D34B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 descr="A picture containing person, office supplies, computer, office equipment&#10;&#10;Description automatically generated">
              <a:extLst>
                <a:ext uri="{FF2B5EF4-FFF2-40B4-BE49-F238E27FC236}">
                  <a16:creationId xmlns:a16="http://schemas.microsoft.com/office/drawing/2014/main" id="{55128C39-210A-CAC4-0C19-31279C110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72D0A60-AC73-DA70-F59E-831464AF8029}"/>
                </a:ext>
              </a:extLst>
            </p:cNvPr>
            <p:cNvSpPr/>
            <p:nvPr/>
          </p:nvSpPr>
          <p:spPr>
            <a:xfrm>
              <a:off x="209006" y="226423"/>
              <a:ext cx="11817531" cy="6409508"/>
            </a:xfrm>
            <a:prstGeom prst="rect">
              <a:avLst/>
            </a:prstGeom>
            <a:solidFill>
              <a:schemeClr val="dk1">
                <a:alpha val="26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C692A76-6D2E-5904-38D2-2D642B671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889118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B843C9-8DD1-B1DB-61E6-CBF1EC0093DD}"/>
              </a:ext>
            </a:extLst>
          </p:cNvPr>
          <p:cNvSpPr txBox="1"/>
          <p:nvPr/>
        </p:nvSpPr>
        <p:spPr>
          <a:xfrm>
            <a:off x="8971280" y="802640"/>
            <a:ext cx="251968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Student's data report that show students information </a:t>
            </a:r>
            <a:endParaRPr lang="ar-EG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4FCA3-AF00-3248-3D4B-0C0E72232294}"/>
              </a:ext>
            </a:extLst>
          </p:cNvPr>
          <p:cNvSpPr txBox="1"/>
          <p:nvPr/>
        </p:nvSpPr>
        <p:spPr>
          <a:xfrm>
            <a:off x="8971280" y="1951672"/>
            <a:ext cx="259080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main page button transport you to main page and close students' data report and we make this operation by macro </a:t>
            </a:r>
            <a:endParaRPr lang="ar-EG" dirty="0">
              <a:solidFill>
                <a:schemeClr val="bg1"/>
              </a:solidFill>
            </a:endParaRPr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DA4DE6-AF25-531E-DE49-7383079EDD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811" y="3672177"/>
            <a:ext cx="4721497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0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21B20E0-8610-B734-8EF5-5C000085BDB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Picture 3" descr="A picture containing library, book, bookcase, indoor&#10;&#10;Description automatically generated">
              <a:extLst>
                <a:ext uri="{FF2B5EF4-FFF2-40B4-BE49-F238E27FC236}">
                  <a16:creationId xmlns:a16="http://schemas.microsoft.com/office/drawing/2014/main" id="{3DB7DF93-1D1E-0EBA-749E-B48D96B81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298A66-080D-2B7D-73AA-280FEDC50946}"/>
                </a:ext>
              </a:extLst>
            </p:cNvPr>
            <p:cNvSpPr/>
            <p:nvPr/>
          </p:nvSpPr>
          <p:spPr>
            <a:xfrm>
              <a:off x="298515" y="266307"/>
              <a:ext cx="11594969" cy="6325385"/>
            </a:xfrm>
            <a:prstGeom prst="rect">
              <a:avLst/>
            </a:prstGeom>
            <a:solidFill>
              <a:schemeClr val="dk1">
                <a:alpha val="46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pic>
        <p:nvPicPr>
          <p:cNvPr id="7" name="Picture 6" descr="A screenshot of a registration report&#10;&#10;Description automatically generated with medium confidence">
            <a:extLst>
              <a:ext uri="{FF2B5EF4-FFF2-40B4-BE49-F238E27FC236}">
                <a16:creationId xmlns:a16="http://schemas.microsoft.com/office/drawing/2014/main" id="{C2F6958A-20C4-2387-13D8-171FB7EC8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53164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482382-C6A5-7CD8-3A92-FEA11D4647A1}"/>
              </a:ext>
            </a:extLst>
          </p:cNvPr>
          <p:cNvSpPr txBox="1"/>
          <p:nvPr/>
        </p:nvSpPr>
        <p:spPr>
          <a:xfrm>
            <a:off x="7284720" y="914400"/>
            <a:ext cx="388112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Second report that show students  attendance that links with student's registration query   and main page button transport you to main page and close current page</a:t>
            </a:r>
            <a:endParaRPr lang="ar-EG" dirty="0">
              <a:solidFill>
                <a:schemeClr val="bg1"/>
              </a:solidFill>
            </a:endParaRP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7ACDA3D-17B6-5FDE-F45E-AA6AEE09D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850" y="3021482"/>
            <a:ext cx="4480948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4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2DF12AE-C4C3-D0AA-62AA-C85928A779D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 descr="A picture containing person, office supplies, computer, office equipment&#10;&#10;Description automatically generated">
              <a:extLst>
                <a:ext uri="{FF2B5EF4-FFF2-40B4-BE49-F238E27FC236}">
                  <a16:creationId xmlns:a16="http://schemas.microsoft.com/office/drawing/2014/main" id="{99CCC511-B4D2-D8C0-2A89-93192CFD3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8E40CBE-A3C1-4775-D31F-93B4002A7BD0}"/>
                </a:ext>
              </a:extLst>
            </p:cNvPr>
            <p:cNvSpPr/>
            <p:nvPr/>
          </p:nvSpPr>
          <p:spPr>
            <a:xfrm>
              <a:off x="209006" y="226423"/>
              <a:ext cx="11817531" cy="6409508"/>
            </a:xfrm>
            <a:prstGeom prst="rect">
              <a:avLst/>
            </a:prstGeom>
            <a:solidFill>
              <a:schemeClr val="dk1">
                <a:alpha val="26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BB5490D-0295-7087-1CBB-FAAA57DB99CF}"/>
              </a:ext>
            </a:extLst>
          </p:cNvPr>
          <p:cNvSpPr txBox="1"/>
          <p:nvPr/>
        </p:nvSpPr>
        <p:spPr>
          <a:xfrm>
            <a:off x="4506013" y="509047"/>
            <a:ext cx="304485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u="sng" dirty="0"/>
              <a:t>School data base</a:t>
            </a:r>
            <a:endParaRPr lang="ar-EG" sz="3200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4E0C7F-B7BC-34B4-0BD8-FAEA4A9D7874}"/>
              </a:ext>
            </a:extLst>
          </p:cNvPr>
          <p:cNvSpPr txBox="1"/>
          <p:nvPr/>
        </p:nvSpPr>
        <p:spPr>
          <a:xfrm>
            <a:off x="709367" y="2369998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Under supervision</a:t>
            </a:r>
            <a:endParaRPr lang="ar-EG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77052-82F3-0C35-EE43-BAD804BEACF7}"/>
              </a:ext>
            </a:extLst>
          </p:cNvPr>
          <p:cNvSpPr txBox="1"/>
          <p:nvPr/>
        </p:nvSpPr>
        <p:spPr>
          <a:xfrm>
            <a:off x="4687545" y="2187018"/>
            <a:ext cx="4450080" cy="12311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DR.Asmaa saad</a:t>
            </a:r>
          </a:p>
          <a:p>
            <a:r>
              <a:rPr lang="en-US" sz="2800" b="1" dirty="0"/>
              <a:t>ENG.Ahmed abd elsalam</a:t>
            </a:r>
          </a:p>
          <a:p>
            <a:endParaRPr lang="ar-EG" dirty="0"/>
          </a:p>
        </p:txBody>
      </p:sp>
      <p:pic>
        <p:nvPicPr>
          <p:cNvPr id="10" name="Picture 9" descr="A picture containing text, circle, electric blue, font&#10;&#10;Description automatically generated">
            <a:extLst>
              <a:ext uri="{FF2B5EF4-FFF2-40B4-BE49-F238E27FC236}">
                <a16:creationId xmlns:a16="http://schemas.microsoft.com/office/drawing/2014/main" id="{2964C203-1764-8AA7-688A-747C96A73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6" y="222069"/>
            <a:ext cx="1492766" cy="1532158"/>
          </a:xfrm>
          <a:prstGeom prst="rect">
            <a:avLst/>
          </a:prstGeom>
        </p:spPr>
      </p:pic>
      <p:pic>
        <p:nvPicPr>
          <p:cNvPr id="11" name="Picture 10" descr="A logo of a university&#10;&#10;Description automatically generated with low confidence">
            <a:extLst>
              <a:ext uri="{FF2B5EF4-FFF2-40B4-BE49-F238E27FC236}">
                <a16:creationId xmlns:a16="http://schemas.microsoft.com/office/drawing/2014/main" id="{0452695B-7DF5-F7BB-FDFB-C04497753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771" y="204485"/>
            <a:ext cx="1492766" cy="14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7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AB8C434-FA80-72AB-3920-AFEB7ACD519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 descr="A picture containing person, office supplies, computer, office equipment&#10;&#10;Description automatically generated">
              <a:extLst>
                <a:ext uri="{FF2B5EF4-FFF2-40B4-BE49-F238E27FC236}">
                  <a16:creationId xmlns:a16="http://schemas.microsoft.com/office/drawing/2014/main" id="{863E2C81-4F77-7983-8CE4-1F6D91BE5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EA9CDE-357C-FC5A-8098-BAD330FB1E75}"/>
                </a:ext>
              </a:extLst>
            </p:cNvPr>
            <p:cNvSpPr/>
            <p:nvPr/>
          </p:nvSpPr>
          <p:spPr>
            <a:xfrm>
              <a:off x="209006" y="226423"/>
              <a:ext cx="11817531" cy="6409508"/>
            </a:xfrm>
            <a:prstGeom prst="rect">
              <a:avLst/>
            </a:prstGeom>
            <a:solidFill>
              <a:schemeClr val="dk1">
                <a:alpha val="26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pic>
        <p:nvPicPr>
          <p:cNvPr id="6" name="Picture 5" descr="A diagram of students&#10;&#10;Description automatically generated with low confidence">
            <a:extLst>
              <a:ext uri="{FF2B5EF4-FFF2-40B4-BE49-F238E27FC236}">
                <a16:creationId xmlns:a16="http://schemas.microsoft.com/office/drawing/2014/main" id="{EBC2859D-7CCB-1952-F546-F5AD75D49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CD48E0-B1C1-FD69-D9A5-C3B3DD634A37}"/>
              </a:ext>
            </a:extLst>
          </p:cNvPr>
          <p:cNvSpPr/>
          <p:nvPr/>
        </p:nvSpPr>
        <p:spPr>
          <a:xfrm>
            <a:off x="5134708" y="222069"/>
            <a:ext cx="1600200" cy="569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DE3D5-DAC9-94FB-2C72-3643F125BADA}"/>
              </a:ext>
            </a:extLst>
          </p:cNvPr>
          <p:cNvSpPr txBox="1"/>
          <p:nvPr/>
        </p:nvSpPr>
        <p:spPr>
          <a:xfrm>
            <a:off x="133476" y="268088"/>
            <a:ext cx="483576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u="sng" dirty="0"/>
              <a:t>Entity Relationship Diagram </a:t>
            </a:r>
            <a:endParaRPr lang="ar-EG" sz="2800" b="1" u="sng" dirty="0"/>
          </a:p>
        </p:txBody>
      </p:sp>
    </p:spTree>
    <p:extLst>
      <p:ext uri="{BB962C8B-B14F-4D97-AF65-F5344CB8AC3E}">
        <p14:creationId xmlns:p14="http://schemas.microsoft.com/office/powerpoint/2010/main" val="276211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677B90-0469-DC4B-FACF-F5AFCDC38D1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 descr="A picture containing library, book, bookcase, indoor&#10;&#10;Description automatically generated">
              <a:extLst>
                <a:ext uri="{FF2B5EF4-FFF2-40B4-BE49-F238E27FC236}">
                  <a16:creationId xmlns:a16="http://schemas.microsoft.com/office/drawing/2014/main" id="{3DC71AFE-1086-F506-29AC-6E50262AC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EB4626-7A62-7E46-FD0F-0103E50B9EEC}"/>
                </a:ext>
              </a:extLst>
            </p:cNvPr>
            <p:cNvSpPr/>
            <p:nvPr/>
          </p:nvSpPr>
          <p:spPr>
            <a:xfrm>
              <a:off x="298515" y="266307"/>
              <a:ext cx="11594969" cy="6325385"/>
            </a:xfrm>
            <a:prstGeom prst="rect">
              <a:avLst/>
            </a:prstGeom>
            <a:solidFill>
              <a:schemeClr val="dk1">
                <a:alpha val="46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355BAE3-17CB-DBEB-1C7E-9E9BD1E62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73089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E71ABC-218B-691D-7F39-481D91FB710A}"/>
              </a:ext>
            </a:extLst>
          </p:cNvPr>
          <p:cNvSpPr txBox="1"/>
          <p:nvPr/>
        </p:nvSpPr>
        <p:spPr>
          <a:xfrm>
            <a:off x="111158" y="266306"/>
            <a:ext cx="119575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u="sng" dirty="0"/>
              <a:t>schema</a:t>
            </a:r>
            <a:endParaRPr lang="ar-EG" sz="2400" b="1" u="sng" dirty="0"/>
          </a:p>
        </p:txBody>
      </p:sp>
    </p:spTree>
    <p:extLst>
      <p:ext uri="{BB962C8B-B14F-4D97-AF65-F5344CB8AC3E}">
        <p14:creationId xmlns:p14="http://schemas.microsoft.com/office/powerpoint/2010/main" val="41899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70D8529-704A-A5EB-AA2B-1E179542C33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 descr="A picture containing library, book, bookcase, indoor&#10;&#10;Description automatically generated">
              <a:extLst>
                <a:ext uri="{FF2B5EF4-FFF2-40B4-BE49-F238E27FC236}">
                  <a16:creationId xmlns:a16="http://schemas.microsoft.com/office/drawing/2014/main" id="{533B4217-9753-E608-B91C-32CF2551B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D457B7-7421-4A85-2517-3E6FC7839542}"/>
                </a:ext>
              </a:extLst>
            </p:cNvPr>
            <p:cNvSpPr/>
            <p:nvPr/>
          </p:nvSpPr>
          <p:spPr>
            <a:xfrm>
              <a:off x="298515" y="266307"/>
              <a:ext cx="11594969" cy="6325385"/>
            </a:xfrm>
            <a:prstGeom prst="rect">
              <a:avLst/>
            </a:prstGeom>
            <a:solidFill>
              <a:schemeClr val="dk1">
                <a:alpha val="46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6544428-1DD3-CB86-0101-D33CC6825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3"/>
            <a:ext cx="8239027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F50395-493E-972E-3721-A38CEEDE3DF0}"/>
              </a:ext>
            </a:extLst>
          </p:cNvPr>
          <p:cNvSpPr txBox="1"/>
          <p:nvPr/>
        </p:nvSpPr>
        <p:spPr>
          <a:xfrm>
            <a:off x="8721969" y="835269"/>
            <a:ext cx="28575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main page of the system that is opened automatic  by  the macro </a:t>
            </a:r>
            <a:endParaRPr lang="ar-EG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14851-D65D-117D-4CF7-192B10EFB099}"/>
              </a:ext>
            </a:extLst>
          </p:cNvPr>
          <p:cNvSpPr txBox="1"/>
          <p:nvPr/>
        </p:nvSpPr>
        <p:spPr>
          <a:xfrm>
            <a:off x="8721969" y="5011615"/>
            <a:ext cx="235633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Consists of  four buttons that lead to forms and reports</a:t>
            </a:r>
            <a:endParaRPr lang="ar-E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0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A1C180-2F9E-F115-F178-5306A6344F2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 descr="A picture containing person, office supplies, computer, office equipment&#10;&#10;Description automatically generated">
              <a:extLst>
                <a:ext uri="{FF2B5EF4-FFF2-40B4-BE49-F238E27FC236}">
                  <a16:creationId xmlns:a16="http://schemas.microsoft.com/office/drawing/2014/main" id="{E8C491EC-E9CA-3A5E-29DF-50D699E3B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F08E64-9063-C24A-B50E-4706EF879885}"/>
                </a:ext>
              </a:extLst>
            </p:cNvPr>
            <p:cNvSpPr/>
            <p:nvPr/>
          </p:nvSpPr>
          <p:spPr>
            <a:xfrm>
              <a:off x="209006" y="226423"/>
              <a:ext cx="11817531" cy="6409508"/>
            </a:xfrm>
            <a:prstGeom prst="rect">
              <a:avLst/>
            </a:prstGeom>
            <a:solidFill>
              <a:schemeClr val="dk1">
                <a:alpha val="26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0BAEA69-9B8A-F482-CBAA-180F1EF2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9463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E7792E-4D86-F460-EF74-EDF4B459BCDE}"/>
              </a:ext>
            </a:extLst>
          </p:cNvPr>
          <p:cNvSpPr txBox="1"/>
          <p:nvPr/>
        </p:nvSpPr>
        <p:spPr>
          <a:xfrm>
            <a:off x="10251831" y="1011115"/>
            <a:ext cx="1503484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form that </a:t>
            </a:r>
          </a:p>
          <a:p>
            <a:r>
              <a:rPr lang="en-US" dirty="0">
                <a:solidFill>
                  <a:schemeClr val="bg1"/>
                </a:solidFill>
              </a:rPr>
              <a:t>With it we can Write down students' information </a:t>
            </a:r>
            <a:endParaRPr lang="ar-EG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F7B45-C525-C1B8-E22D-F084E99B3CF8}"/>
              </a:ext>
            </a:extLst>
          </p:cNvPr>
          <p:cNvSpPr txBox="1"/>
          <p:nvPr/>
        </p:nvSpPr>
        <p:spPr>
          <a:xfrm>
            <a:off x="10236507" y="3962022"/>
            <a:ext cx="1872761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Have three buttons to save and delete and enter new student </a:t>
            </a:r>
            <a:endParaRPr lang="ar-E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9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016308C-9D6F-31A9-B7B0-9123AB028AB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 descr="A classroom with desks and chairs&#10;&#10;Description automatically generated with low confidence">
              <a:extLst>
                <a:ext uri="{FF2B5EF4-FFF2-40B4-BE49-F238E27FC236}">
                  <a16:creationId xmlns:a16="http://schemas.microsoft.com/office/drawing/2014/main" id="{4FC1CBF2-A39F-BEEE-2603-9970D189D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85000"/>
                </a:srgbClr>
              </a:outerShdw>
            </a:effec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FE17CD-5864-EFDC-F19A-0B1AA4C0C929}"/>
                </a:ext>
              </a:extLst>
            </p:cNvPr>
            <p:cNvSpPr/>
            <p:nvPr/>
          </p:nvSpPr>
          <p:spPr>
            <a:xfrm>
              <a:off x="160256" y="216816"/>
              <a:ext cx="11745798" cy="6438508"/>
            </a:xfrm>
            <a:prstGeom prst="rect">
              <a:avLst/>
            </a:prstGeom>
            <a:solidFill>
              <a:schemeClr val="dk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1834E42-8164-17F2-07FC-AC974E342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37369" cy="69287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FFE75F-EA76-4C12-4D63-4A31B2D236BC}"/>
              </a:ext>
            </a:extLst>
          </p:cNvPr>
          <p:cNvSpPr txBox="1"/>
          <p:nvPr/>
        </p:nvSpPr>
        <p:spPr>
          <a:xfrm>
            <a:off x="8554915" y="800100"/>
            <a:ext cx="2998177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Third form that enter students' attendance with three buttons one save ,one delete, and one enter new student attendance    </a:t>
            </a:r>
            <a:endParaRPr lang="ar-EG" dirty="0">
              <a:solidFill>
                <a:schemeClr val="bg1"/>
              </a:solidFill>
            </a:endParaRPr>
          </a:p>
        </p:txBody>
      </p:sp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477F20F-8C9C-B388-7DC7-D4215DC5E3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077" y="4258373"/>
            <a:ext cx="2065199" cy="1752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E38A11-CF3D-9FEF-D35E-41E8E3324FB6}"/>
              </a:ext>
            </a:extLst>
          </p:cNvPr>
          <p:cNvSpPr txBox="1"/>
          <p:nvPr/>
        </p:nvSpPr>
        <p:spPr>
          <a:xfrm>
            <a:off x="8361485" y="3367454"/>
            <a:ext cx="299817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adding the date of the current day</a:t>
            </a:r>
            <a:endParaRPr lang="ar-E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74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22E753F-5B97-252B-0E5D-27F4FA3E3FBE}"/>
              </a:ext>
            </a:extLst>
          </p:cNvPr>
          <p:cNvGrpSpPr/>
          <p:nvPr/>
        </p:nvGrpSpPr>
        <p:grpSpPr>
          <a:xfrm>
            <a:off x="0" y="-1"/>
            <a:ext cx="12192000" cy="6858000"/>
            <a:chOff x="0" y="0"/>
            <a:chExt cx="12192000" cy="6858000"/>
          </a:xfrm>
        </p:grpSpPr>
        <p:pic>
          <p:nvPicPr>
            <p:cNvPr id="3" name="Picture 2" descr="A picture containing person, office supplies, computer, office equipment&#10;&#10;Description automatically generated">
              <a:extLst>
                <a:ext uri="{FF2B5EF4-FFF2-40B4-BE49-F238E27FC236}">
                  <a16:creationId xmlns:a16="http://schemas.microsoft.com/office/drawing/2014/main" id="{D39D8E5E-D4AA-54DD-EF4A-7B73231F2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14866A-852B-4A3B-1DE8-B7505A159F16}"/>
                </a:ext>
              </a:extLst>
            </p:cNvPr>
            <p:cNvSpPr/>
            <p:nvPr/>
          </p:nvSpPr>
          <p:spPr>
            <a:xfrm>
              <a:off x="187234" y="224246"/>
              <a:ext cx="11817531" cy="6409508"/>
            </a:xfrm>
            <a:prstGeom prst="rect">
              <a:avLst/>
            </a:prstGeom>
            <a:solidFill>
              <a:schemeClr val="dk1">
                <a:alpha val="26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</p:grp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5E808BC-FB29-2E18-7B7D-3031D69C1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4" y="224245"/>
            <a:ext cx="4829849" cy="64095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5B087A-8C99-E2EB-A758-73D8D0E14A6F}"/>
              </a:ext>
            </a:extLst>
          </p:cNvPr>
          <p:cNvSpPr txBox="1"/>
          <p:nvPr/>
        </p:nvSpPr>
        <p:spPr>
          <a:xfrm>
            <a:off x="5151120" y="497840"/>
            <a:ext cx="663448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Classes table that indicates for  the yearly fee for each class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</a:t>
            </a:r>
            <a:endParaRPr lang="ar-EG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E61ED2-3411-F0D5-8737-1AA74E2DE6EE}"/>
              </a:ext>
            </a:extLst>
          </p:cNvPr>
          <p:cNvSpPr txBox="1"/>
          <p:nvPr/>
        </p:nvSpPr>
        <p:spPr>
          <a:xfrm>
            <a:off x="5273040" y="3332480"/>
            <a:ext cx="60858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and each class have specific yearly fee</a:t>
            </a:r>
            <a:endParaRPr lang="ar-E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38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26E3DB-128C-25F1-D0C0-036C32D3DA0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 descr="A picture containing library, book, bookcase, indoor&#10;&#10;Description automatically generated">
              <a:extLst>
                <a:ext uri="{FF2B5EF4-FFF2-40B4-BE49-F238E27FC236}">
                  <a16:creationId xmlns:a16="http://schemas.microsoft.com/office/drawing/2014/main" id="{B576D031-D82F-A978-5E56-1D1B4C40E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E2E544-089E-6C03-A7E4-34B6E4B5298F}"/>
                </a:ext>
              </a:extLst>
            </p:cNvPr>
            <p:cNvSpPr/>
            <p:nvPr/>
          </p:nvSpPr>
          <p:spPr>
            <a:xfrm>
              <a:off x="298515" y="266307"/>
              <a:ext cx="11594969" cy="6325385"/>
            </a:xfrm>
            <a:prstGeom prst="rect">
              <a:avLst/>
            </a:prstGeom>
            <a:solidFill>
              <a:schemeClr val="dk1">
                <a:alpha val="46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67CBCCC-2FB2-492E-8924-34AA0F597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15" y="266306"/>
            <a:ext cx="4896533" cy="63253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5428A9-C9A7-1898-5233-948B406A4166}"/>
              </a:ext>
            </a:extLst>
          </p:cNvPr>
          <p:cNvSpPr txBox="1"/>
          <p:nvPr/>
        </p:nvSpPr>
        <p:spPr>
          <a:xfrm>
            <a:off x="5466080" y="751840"/>
            <a:ext cx="597408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Registration table that has  students' attendance every time student register in the registration form the attendance of the student will be write down in this table    </a:t>
            </a:r>
            <a:endParaRPr lang="ar-EG" sz="2000" dirty="0">
              <a:solidFill>
                <a:schemeClr val="bg1"/>
              </a:solidFill>
            </a:endParaRP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F634145-3225-AC54-9BF8-4A3F41528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102" y="2773679"/>
            <a:ext cx="4994844" cy="286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9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346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Abanoub.202592</dc:creator>
  <cp:lastModifiedBy>Abanoub.202592</cp:lastModifiedBy>
  <cp:revision>7</cp:revision>
  <dcterms:created xsi:type="dcterms:W3CDTF">2023-05-17T22:35:05Z</dcterms:created>
  <dcterms:modified xsi:type="dcterms:W3CDTF">2023-05-18T12:50:18Z</dcterms:modified>
</cp:coreProperties>
</file>