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89" r:id="rId5"/>
    <p:sldId id="29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7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20AE1-5DBC-4417-A73B-5F29B67C532C}" type="datetimeFigureOut">
              <a:rPr lang="en-US" smtClean="0"/>
              <a:t>23-Jul-23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2411-A9A9-4A09-A341-69C657AB4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23-Jul-23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smtClean="0"/>
              <a:t>23-Jul-23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smtClean="0"/>
              <a:t>23-Jul-23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smtClean="0"/>
              <a:t>23-Jul-23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23-Jul-23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23-Jul-23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smtClean="0"/>
              <a:t>23-Jul-23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smtClean="0"/>
              <a:t>23-Jul-23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smtClean="0"/>
              <a:t>23-Jul-23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23-Jul-23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23-Jul-23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 descr="Blue rectangle">
            <a:extLst>
              <a:ext uri="{FF2B5EF4-FFF2-40B4-BE49-F238E27FC236}">
                <a16:creationId xmlns:a16="http://schemas.microsoft.com/office/drawing/2014/main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/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>
          <a:xfrm>
            <a:off x="127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541" y="0"/>
            <a:ext cx="3209365" cy="882001"/>
          </a:xfrm>
        </p:spPr>
        <p:txBody>
          <a:bodyPr>
            <a:normAutofit fontScale="90000"/>
          </a:bodyPr>
          <a:lstStyle/>
          <a:p>
            <a:pPr algn="l">
              <a:lnSpc>
                <a:spcPct val="125000"/>
              </a:lnSpc>
            </a:pPr>
            <a:r>
              <a:rPr lang="en-US" sz="5000" dirty="0">
                <a:solidFill>
                  <a:schemeClr val="bg1"/>
                </a:solidFill>
                <a:latin typeface="Gill Sans MT" panose="020B0502020104020203" pitchFamily="34" charset="0"/>
              </a:rPr>
              <a:t>User Story</a:t>
            </a: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>
          <a:xfrm flipV="1">
            <a:off x="185506" y="934009"/>
            <a:ext cx="2979035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1811947-4F96-4707-1B14-7BACDDFD6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506" y="1466623"/>
            <a:ext cx="10939694" cy="2270763"/>
          </a:xfrm>
        </p:spPr>
        <p:txBody>
          <a:bodyPr>
            <a:noAutofit/>
          </a:bodyPr>
          <a:lstStyle/>
          <a:p>
            <a:pPr algn="l"/>
            <a:r>
              <a:rPr lang="en-US" sz="2800" i="0" dirty="0">
                <a:solidFill>
                  <a:schemeClr val="accent1">
                    <a:lumMod val="75000"/>
                  </a:schemeClr>
                </a:solidFill>
              </a:rPr>
              <a:t>As a</a:t>
            </a:r>
            <a:r>
              <a:rPr lang="en-US" sz="2800" i="0" dirty="0"/>
              <a:t> small business owner,</a:t>
            </a:r>
          </a:p>
          <a:p>
            <a:pPr algn="l"/>
            <a:r>
              <a:rPr lang="en-US" sz="2800" i="0" dirty="0">
                <a:solidFill>
                  <a:schemeClr val="accent1">
                    <a:lumMod val="75000"/>
                  </a:schemeClr>
                </a:solidFill>
              </a:rPr>
              <a:t>I want to </a:t>
            </a:r>
            <a:r>
              <a:rPr lang="en-US" sz="2800" i="0" dirty="0"/>
              <a:t>be able to manage my inventory and sales in one place</a:t>
            </a:r>
          </a:p>
          <a:p>
            <a:pPr algn="l"/>
            <a:r>
              <a:rPr lang="en-US" sz="2800" i="0" dirty="0">
                <a:solidFill>
                  <a:schemeClr val="accent1">
                    <a:lumMod val="75000"/>
                  </a:schemeClr>
                </a:solidFill>
              </a:rPr>
              <a:t>so that I can </a:t>
            </a:r>
            <a:r>
              <a:rPr lang="en-US" sz="2800" i="0" dirty="0"/>
              <a:t>save time and make better-informed decisions.</a:t>
            </a:r>
            <a:endParaRPr lang="en-GB" sz="2800" i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BDA308E-2687-2388-74AF-7B2777F4BD99}"/>
              </a:ext>
            </a:extLst>
          </p:cNvPr>
          <p:cNvSpPr txBox="1">
            <a:spLocks/>
          </p:cNvSpPr>
          <p:nvPr/>
        </p:nvSpPr>
        <p:spPr>
          <a:xfrm>
            <a:off x="116541" y="4140916"/>
            <a:ext cx="5776025" cy="6991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25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500" dirty="0">
                <a:latin typeface="Gill Sans MT" panose="020B0502020104020203" pitchFamily="34" charset="0"/>
              </a:rPr>
              <a:t>Acceptance Criteria</a:t>
            </a:r>
          </a:p>
        </p:txBody>
      </p:sp>
      <p:sp>
        <p:nvSpPr>
          <p:cNvPr id="12" name="object 7" descr="Beige rectangle">
            <a:extLst>
              <a:ext uri="{FF2B5EF4-FFF2-40B4-BE49-F238E27FC236}">
                <a16:creationId xmlns:a16="http://schemas.microsoft.com/office/drawing/2014/main" id="{3D83552B-B1F9-B834-6A53-0CE17E4CAEAE}"/>
              </a:ext>
            </a:extLst>
          </p:cNvPr>
          <p:cNvSpPr/>
          <p:nvPr/>
        </p:nvSpPr>
        <p:spPr>
          <a:xfrm flipV="1">
            <a:off x="254471" y="4995020"/>
            <a:ext cx="5303647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3" name="Subtitle 7">
            <a:extLst>
              <a:ext uri="{FF2B5EF4-FFF2-40B4-BE49-F238E27FC236}">
                <a16:creationId xmlns:a16="http://schemas.microsoft.com/office/drawing/2014/main" id="{C54B0800-EB59-95DE-5CB1-E2B177F37D49}"/>
              </a:ext>
            </a:extLst>
          </p:cNvPr>
          <p:cNvSpPr txBox="1">
            <a:spLocks/>
          </p:cNvSpPr>
          <p:nvPr/>
        </p:nvSpPr>
        <p:spPr>
          <a:xfrm>
            <a:off x="254471" y="5359107"/>
            <a:ext cx="10939694" cy="1324147"/>
          </a:xfrm>
          <a:prstGeom prst="rect">
            <a:avLst/>
          </a:prstGeom>
          <a:solidFill>
            <a:schemeClr val="accent2">
              <a:alpha val="9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i="0" dirty="0">
                <a:solidFill>
                  <a:schemeClr val="accent1">
                    <a:lumMod val="75000"/>
                  </a:schemeClr>
                </a:solidFill>
              </a:rPr>
              <a:t>When</a:t>
            </a:r>
            <a:r>
              <a:rPr lang="en-US" sz="2000" i="0" dirty="0"/>
              <a:t> the inventory level of a product falls below a set threshold, I should receive an alert.</a:t>
            </a:r>
          </a:p>
          <a:p>
            <a:pPr algn="l"/>
            <a:r>
              <a:rPr lang="en-US" sz="2000" i="0" dirty="0">
                <a:solidFill>
                  <a:schemeClr val="accent1">
                    <a:lumMod val="75000"/>
                  </a:schemeClr>
                </a:solidFill>
              </a:rPr>
              <a:t>When</a:t>
            </a:r>
            <a:r>
              <a:rPr lang="en-US" sz="2000" i="0" dirty="0"/>
              <a:t> I view the dashboard, it should provide me with a clear overview of my business performance.</a:t>
            </a:r>
            <a:endParaRPr 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1F90E9C-0CC4-41F0-B6F8-7A6FC6A57F9B}"/>
              </a:ext>
            </a:extLst>
          </p:cNvPr>
          <p:cNvSpPr txBox="1">
            <a:spLocks/>
          </p:cNvSpPr>
          <p:nvPr/>
        </p:nvSpPr>
        <p:spPr>
          <a:xfrm>
            <a:off x="430306" y="215153"/>
            <a:ext cx="3505200" cy="928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600" dirty="0">
                <a:solidFill>
                  <a:schemeClr val="tx1"/>
                </a:solidFill>
              </a:rPr>
              <a:t>User Story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366FD4A-4A6D-128F-338E-9D660F2DFBDA}"/>
              </a:ext>
            </a:extLst>
          </p:cNvPr>
          <p:cNvSpPr txBox="1">
            <a:spLocks/>
          </p:cNvSpPr>
          <p:nvPr/>
        </p:nvSpPr>
        <p:spPr>
          <a:xfrm>
            <a:off x="672353" y="1513262"/>
            <a:ext cx="9144000" cy="1113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As a</a:t>
            </a:r>
            <a:r>
              <a:rPr lang="en-US" dirty="0"/>
              <a:t> college student,</a:t>
            </a:r>
          </a:p>
          <a:p>
            <a:pPr marL="0" indent="0">
              <a:buNone/>
            </a:pPr>
            <a:r>
              <a:rPr lang="en-US" b="1" dirty="0"/>
              <a:t>I want to </a:t>
            </a:r>
            <a:r>
              <a:rPr lang="en-US" dirty="0"/>
              <a:t>be able to easily schedule appointments with my professors</a:t>
            </a:r>
          </a:p>
          <a:p>
            <a:pPr marL="0" indent="0">
              <a:buNone/>
            </a:pPr>
            <a:r>
              <a:rPr lang="en-US" b="1" dirty="0"/>
              <a:t>so that I can </a:t>
            </a:r>
            <a:r>
              <a:rPr lang="en-US" dirty="0"/>
              <a:t>get the help I need to succeed in my classes.</a:t>
            </a: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E4D4FD-3B9B-935D-BCC7-52BFC76D4A05}"/>
              </a:ext>
            </a:extLst>
          </p:cNvPr>
          <p:cNvSpPr txBox="1">
            <a:spLocks/>
          </p:cNvSpPr>
          <p:nvPr/>
        </p:nvSpPr>
        <p:spPr>
          <a:xfrm>
            <a:off x="430306" y="3238897"/>
            <a:ext cx="6212542" cy="9281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Acceptance Criteria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16D810-7982-AF1A-696F-BD7F7B2269B6}"/>
              </a:ext>
            </a:extLst>
          </p:cNvPr>
          <p:cNvSpPr txBox="1">
            <a:spLocks/>
          </p:cNvSpPr>
          <p:nvPr/>
        </p:nvSpPr>
        <p:spPr>
          <a:xfrm>
            <a:off x="672353" y="4516857"/>
            <a:ext cx="11232776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b="1" dirty="0"/>
              <a:t>When I </a:t>
            </a:r>
            <a:r>
              <a:rPr lang="en-US" dirty="0"/>
              <a:t>view my professors' availability, it should show me all the times that they are available for appointments.</a:t>
            </a:r>
          </a:p>
          <a:p>
            <a:pPr algn="just">
              <a:lnSpc>
                <a:spcPct val="120000"/>
              </a:lnSpc>
            </a:pPr>
            <a:r>
              <a:rPr lang="en-US" b="1" dirty="0"/>
              <a:t>When I </a:t>
            </a:r>
            <a:r>
              <a:rPr lang="en-US" dirty="0"/>
              <a:t>schedule an appointment, it should be added to my calendar and my professor's calendar.</a:t>
            </a:r>
          </a:p>
          <a:p>
            <a:pPr algn="just">
              <a:lnSpc>
                <a:spcPct val="120000"/>
              </a:lnSpc>
            </a:pPr>
            <a:r>
              <a:rPr lang="en-US" b="1" dirty="0"/>
              <a:t>When I</a:t>
            </a:r>
            <a:r>
              <a:rPr lang="en-US" sz="2600" b="1" dirty="0"/>
              <a:t> </a:t>
            </a:r>
            <a:r>
              <a:rPr lang="en-US" dirty="0"/>
              <a:t>cancel or reschedule an appointment, it should be removed from my calendar and my professor's calendar, and I should receive a confirmation email.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791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45022061_Professional services marketing plan_SL_V1" id="{B214D568-CC3C-4109-877A-D7A12976D35F}" vid="{D425069E-A49A-4A86-9A62-1864F0635A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118CE8-9293-4220-BA3B-5D353B13ABC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marketing plan</Template>
  <TotalTime>32</TotalTime>
  <Words>178</Words>
  <Application>Microsoft Office PowerPoint</Application>
  <PresentationFormat>Widescreen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</vt:lpstr>
      <vt:lpstr>Calibri</vt:lpstr>
      <vt:lpstr>Gill Sans MT</vt:lpstr>
      <vt:lpstr>Office Theme</vt:lpstr>
      <vt:lpstr>User Story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Story</dc:title>
  <dc:creator>Abanoub Medhat</dc:creator>
  <cp:lastModifiedBy>Abanoub Medhat</cp:lastModifiedBy>
  <cp:revision>1</cp:revision>
  <dcterms:created xsi:type="dcterms:W3CDTF">2023-07-23T10:47:17Z</dcterms:created>
  <dcterms:modified xsi:type="dcterms:W3CDTF">2023-07-23T11:19:35Z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