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6" r:id="rId5"/>
    <p:sldId id="261" r:id="rId6"/>
    <p:sldId id="269" r:id="rId7"/>
    <p:sldId id="270" r:id="rId8"/>
    <p:sldId id="267" r:id="rId9"/>
    <p:sldId id="271" r:id="rId10"/>
    <p:sldId id="272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5733" y="1600200"/>
            <a:ext cx="6208099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5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5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127" y="6400800"/>
            <a:ext cx="5956385" cy="276228"/>
          </a:xfrm>
        </p:spPr>
        <p:txBody>
          <a:bodyPr/>
          <a:lstStyle/>
          <a:p>
            <a:r>
              <a:rPr lang="en-US" dirty="0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30155" y="6400800"/>
            <a:ext cx="1549062" cy="276228"/>
          </a:xfrm>
        </p:spPr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9/3/2023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9431" y="6400800"/>
            <a:ext cx="1067080" cy="276228"/>
          </a:xfrm>
        </p:spPr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9/3/2023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3568" y="121850"/>
            <a:ext cx="11775989" cy="757130"/>
          </a:xfrm>
        </p:spPr>
        <p:txBody>
          <a:bodyPr wrap="square">
            <a:spAutoFit/>
          </a:bodyPr>
          <a:lstStyle>
            <a:lvl1pPr>
              <a:defRPr sz="4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4800" dirty="0">
                <a:solidFill>
                  <a:schemeClr val="bg2"/>
                </a:solidFill>
              </a:rPr>
              <a:t>Insert</a:t>
            </a:r>
            <a:r>
              <a:rPr lang="en-US" sz="4800" baseline="0" dirty="0">
                <a:solidFill>
                  <a:schemeClr val="bg2"/>
                </a:solidFill>
              </a:rPr>
              <a:t> slide title here</a:t>
            </a:r>
            <a:endParaRPr lang="en-IN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4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9/3/2023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05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72064" y="348432"/>
            <a:ext cx="4991415" cy="2191178"/>
            <a:chOff x="2301701" y="1685581"/>
            <a:chExt cx="7305195" cy="3206903"/>
          </a:xfrm>
        </p:grpSpPr>
        <p:grpSp>
          <p:nvGrpSpPr>
            <p:cNvPr id="12" name="Group 11"/>
            <p:cNvGrpSpPr/>
            <p:nvPr/>
          </p:nvGrpSpPr>
          <p:grpSpPr>
            <a:xfrm>
              <a:off x="2954793" y="1942137"/>
              <a:ext cx="2083823" cy="2693788"/>
              <a:chOff x="325988" y="2690155"/>
              <a:chExt cx="1718040" cy="2220934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333068" y="2690155"/>
                <a:ext cx="1710960" cy="2220934"/>
              </a:xfrm>
              <a:custGeom>
                <a:avLst/>
                <a:gdLst>
                  <a:gd name="connsiteX0" fmla="*/ 0 w 2838992"/>
                  <a:gd name="connsiteY0" fmla="*/ 2016477 h 3685193"/>
                  <a:gd name="connsiteX1" fmla="*/ 2838992 w 2838992"/>
                  <a:gd name="connsiteY1" fmla="*/ 2016477 h 3685193"/>
                  <a:gd name="connsiteX2" fmla="*/ 2837391 w 2838992"/>
                  <a:gd name="connsiteY2" fmla="*/ 2026527 h 3685193"/>
                  <a:gd name="connsiteX3" fmla="*/ 1846903 w 2838992"/>
                  <a:gd name="connsiteY3" fmla="*/ 2909285 h 3685193"/>
                  <a:gd name="connsiteX4" fmla="*/ 1813386 w 2838992"/>
                  <a:gd name="connsiteY4" fmla="*/ 2915982 h 3685193"/>
                  <a:gd name="connsiteX5" fmla="*/ 1813386 w 2838992"/>
                  <a:gd name="connsiteY5" fmla="*/ 3685193 h 3685193"/>
                  <a:gd name="connsiteX6" fmla="*/ 1025605 w 2838992"/>
                  <a:gd name="connsiteY6" fmla="*/ 3685193 h 3685193"/>
                  <a:gd name="connsiteX7" fmla="*/ 1025605 w 2838992"/>
                  <a:gd name="connsiteY7" fmla="*/ 2915982 h 3685193"/>
                  <a:gd name="connsiteX8" fmla="*/ 992090 w 2838992"/>
                  <a:gd name="connsiteY8" fmla="*/ 2909285 h 3685193"/>
                  <a:gd name="connsiteX9" fmla="*/ 1602 w 2838992"/>
                  <a:gd name="connsiteY9" fmla="*/ 2026527 h 3685193"/>
                  <a:gd name="connsiteX10" fmla="*/ 1025605 w 2838992"/>
                  <a:gd name="connsiteY10" fmla="*/ 0 h 3685193"/>
                  <a:gd name="connsiteX11" fmla="*/ 1813386 w 2838992"/>
                  <a:gd name="connsiteY11" fmla="*/ 0 h 3685193"/>
                  <a:gd name="connsiteX12" fmla="*/ 1813386 w 2838992"/>
                  <a:gd name="connsiteY12" fmla="*/ 769212 h 3685193"/>
                  <a:gd name="connsiteX13" fmla="*/ 1846903 w 2838992"/>
                  <a:gd name="connsiteY13" fmla="*/ 775909 h 3685193"/>
                  <a:gd name="connsiteX14" fmla="*/ 2837391 w 2838992"/>
                  <a:gd name="connsiteY14" fmla="*/ 1658667 h 3685193"/>
                  <a:gd name="connsiteX15" fmla="*/ 2838992 w 2838992"/>
                  <a:gd name="connsiteY15" fmla="*/ 1668716 h 3685193"/>
                  <a:gd name="connsiteX16" fmla="*/ 1 w 2838992"/>
                  <a:gd name="connsiteY16" fmla="*/ 1668716 h 3685193"/>
                  <a:gd name="connsiteX17" fmla="*/ 1602 w 2838992"/>
                  <a:gd name="connsiteY17" fmla="*/ 1658667 h 3685193"/>
                  <a:gd name="connsiteX18" fmla="*/ 992090 w 2838992"/>
                  <a:gd name="connsiteY18" fmla="*/ 775909 h 3685193"/>
                  <a:gd name="connsiteX19" fmla="*/ 1025605 w 2838992"/>
                  <a:gd name="connsiteY19" fmla="*/ 769212 h 368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38992" h="3685193">
                    <a:moveTo>
                      <a:pt x="0" y="2016477"/>
                    </a:moveTo>
                    <a:lnTo>
                      <a:pt x="2838992" y="2016477"/>
                    </a:lnTo>
                    <a:lnTo>
                      <a:pt x="2837391" y="2026527"/>
                    </a:lnTo>
                    <a:cubicBezTo>
                      <a:pt x="2748081" y="2445391"/>
                      <a:pt x="2358844" y="2785550"/>
                      <a:pt x="1846903" y="2909285"/>
                    </a:cubicBezTo>
                    <a:lnTo>
                      <a:pt x="1813386" y="2915982"/>
                    </a:lnTo>
                    <a:lnTo>
                      <a:pt x="1813386" y="3685193"/>
                    </a:lnTo>
                    <a:lnTo>
                      <a:pt x="1025605" y="3685193"/>
                    </a:lnTo>
                    <a:lnTo>
                      <a:pt x="1025605" y="2915982"/>
                    </a:lnTo>
                    <a:lnTo>
                      <a:pt x="992090" y="2909285"/>
                    </a:lnTo>
                    <a:cubicBezTo>
                      <a:pt x="480149" y="2785550"/>
                      <a:pt x="90912" y="2445391"/>
                      <a:pt x="1602" y="2026527"/>
                    </a:cubicBezTo>
                    <a:close/>
                    <a:moveTo>
                      <a:pt x="1025605" y="0"/>
                    </a:moveTo>
                    <a:lnTo>
                      <a:pt x="1813386" y="0"/>
                    </a:lnTo>
                    <a:lnTo>
                      <a:pt x="1813386" y="769212"/>
                    </a:lnTo>
                    <a:lnTo>
                      <a:pt x="1846903" y="775909"/>
                    </a:lnTo>
                    <a:cubicBezTo>
                      <a:pt x="2358844" y="899645"/>
                      <a:pt x="2748081" y="1239803"/>
                      <a:pt x="2837391" y="1658667"/>
                    </a:cubicBezTo>
                    <a:lnTo>
                      <a:pt x="2838992" y="1668716"/>
                    </a:lnTo>
                    <a:lnTo>
                      <a:pt x="1" y="1668716"/>
                    </a:lnTo>
                    <a:lnTo>
                      <a:pt x="1602" y="1658667"/>
                    </a:lnTo>
                    <a:cubicBezTo>
                      <a:pt x="90912" y="1239803"/>
                      <a:pt x="480149" y="899645"/>
                      <a:pt x="992090" y="775909"/>
                    </a:cubicBezTo>
                    <a:lnTo>
                      <a:pt x="1025605" y="769212"/>
                    </a:lnTo>
                    <a:close/>
                  </a:path>
                </a:pathLst>
              </a:custGeom>
              <a:solidFill>
                <a:srgbClr val="9696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5988" y="3693675"/>
                <a:ext cx="1717537" cy="210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6580283" y="2092856"/>
              <a:ext cx="2605895" cy="2392351"/>
            </a:xfrm>
            <a:custGeom>
              <a:avLst/>
              <a:gdLst>
                <a:gd name="connsiteX0" fmla="*/ 3748712 w 5291359"/>
                <a:gd name="connsiteY0" fmla="*/ 4128549 h 4857750"/>
                <a:gd name="connsiteX1" fmla="*/ 3512905 w 5291359"/>
                <a:gd name="connsiteY1" fmla="*/ 4364356 h 4857750"/>
                <a:gd name="connsiteX2" fmla="*/ 3748712 w 5291359"/>
                <a:gd name="connsiteY2" fmla="*/ 4600163 h 4857750"/>
                <a:gd name="connsiteX3" fmla="*/ 3984519 w 5291359"/>
                <a:gd name="connsiteY3" fmla="*/ 4364356 h 4857750"/>
                <a:gd name="connsiteX4" fmla="*/ 3748712 w 5291359"/>
                <a:gd name="connsiteY4" fmla="*/ 4128549 h 4857750"/>
                <a:gd name="connsiteX5" fmla="*/ 3618742 w 5291359"/>
                <a:gd name="connsiteY5" fmla="*/ 1405890 h 4857750"/>
                <a:gd name="connsiteX6" fmla="*/ 4618890 w 5291359"/>
                <a:gd name="connsiteY6" fmla="*/ 1405890 h 4857750"/>
                <a:gd name="connsiteX7" fmla="*/ 5291359 w 5291359"/>
                <a:gd name="connsiteY7" fmla="*/ 2078359 h 4857750"/>
                <a:gd name="connsiteX8" fmla="*/ 5291359 w 5291359"/>
                <a:gd name="connsiteY8" fmla="*/ 2779391 h 4857750"/>
                <a:gd name="connsiteX9" fmla="*/ 4618890 w 5291359"/>
                <a:gd name="connsiteY9" fmla="*/ 3451860 h 4857750"/>
                <a:gd name="connsiteX10" fmla="*/ 4331604 w 5291359"/>
                <a:gd name="connsiteY10" fmla="*/ 3451860 h 4857750"/>
                <a:gd name="connsiteX11" fmla="*/ 4331604 w 5291359"/>
                <a:gd name="connsiteY11" fmla="*/ 3461147 h 4857750"/>
                <a:gd name="connsiteX12" fmla="*/ 3188154 w 5291359"/>
                <a:gd name="connsiteY12" fmla="*/ 3461147 h 4857750"/>
                <a:gd name="connsiteX13" fmla="*/ 3188154 w 5291359"/>
                <a:gd name="connsiteY13" fmla="*/ 3660457 h 4857750"/>
                <a:gd name="connsiteX14" fmla="*/ 4331604 w 5291359"/>
                <a:gd name="connsiteY14" fmla="*/ 3660457 h 4857750"/>
                <a:gd name="connsiteX15" fmla="*/ 4331604 w 5291359"/>
                <a:gd name="connsiteY15" fmla="*/ 4023903 h 4857750"/>
                <a:gd name="connsiteX16" fmla="*/ 4331604 w 5291359"/>
                <a:gd name="connsiteY16" fmla="*/ 4120515 h 4857750"/>
                <a:gd name="connsiteX17" fmla="*/ 4331604 w 5291359"/>
                <a:gd name="connsiteY17" fmla="*/ 4285707 h 4857750"/>
                <a:gd name="connsiteX18" fmla="*/ 3759561 w 5291359"/>
                <a:gd name="connsiteY18" fmla="*/ 4857750 h 4857750"/>
                <a:gd name="connsiteX19" fmla="*/ 2503347 w 5291359"/>
                <a:gd name="connsiteY19" fmla="*/ 4857750 h 4857750"/>
                <a:gd name="connsiteX20" fmla="*/ 1931304 w 5291359"/>
                <a:gd name="connsiteY20" fmla="*/ 4285707 h 4857750"/>
                <a:gd name="connsiteX21" fmla="*/ 1931304 w 5291359"/>
                <a:gd name="connsiteY21" fmla="*/ 4120515 h 4857750"/>
                <a:gd name="connsiteX22" fmla="*/ 1931304 w 5291359"/>
                <a:gd name="connsiteY22" fmla="*/ 4023903 h 4857750"/>
                <a:gd name="connsiteX23" fmla="*/ 1931304 w 5291359"/>
                <a:gd name="connsiteY23" fmla="*/ 3451860 h 4857750"/>
                <a:gd name="connsiteX24" fmla="*/ 1931304 w 5291359"/>
                <a:gd name="connsiteY24" fmla="*/ 3037523 h 4857750"/>
                <a:gd name="connsiteX25" fmla="*/ 1944242 w 5291359"/>
                <a:gd name="connsiteY25" fmla="*/ 3037523 h 4857750"/>
                <a:gd name="connsiteX26" fmla="*/ 2033580 w 5291359"/>
                <a:gd name="connsiteY26" fmla="*/ 2822367 h 4857750"/>
                <a:gd name="connsiteX27" fmla="*/ 2189357 w 5291359"/>
                <a:gd name="connsiteY27" fmla="*/ 2739482 h 4857750"/>
                <a:gd name="connsiteX28" fmla="*/ 2233044 w 5291359"/>
                <a:gd name="connsiteY28" fmla="*/ 2735302 h 4857750"/>
                <a:gd name="connsiteX29" fmla="*/ 2233044 w 5291359"/>
                <a:gd name="connsiteY29" fmla="*/ 2739417 h 4857750"/>
                <a:gd name="connsiteX30" fmla="*/ 3123056 w 5291359"/>
                <a:gd name="connsiteY30" fmla="*/ 2739417 h 4857750"/>
                <a:gd name="connsiteX31" fmla="*/ 3123056 w 5291359"/>
                <a:gd name="connsiteY31" fmla="*/ 2727012 h 4857750"/>
                <a:gd name="connsiteX32" fmla="*/ 3197848 w 5291359"/>
                <a:gd name="connsiteY32" fmla="*/ 2719596 h 4857750"/>
                <a:gd name="connsiteX33" fmla="*/ 3461506 w 5291359"/>
                <a:gd name="connsiteY33" fmla="*/ 2578141 h 4857750"/>
                <a:gd name="connsiteX34" fmla="*/ 3602051 w 5291359"/>
                <a:gd name="connsiteY34" fmla="*/ 2313997 h 4857750"/>
                <a:gd name="connsiteX35" fmla="*/ 3611565 w 5291359"/>
                <a:gd name="connsiteY35" fmla="*/ 2214564 h 4857750"/>
                <a:gd name="connsiteX36" fmla="*/ 3618742 w 5291359"/>
                <a:gd name="connsiteY36" fmla="*/ 2214564 h 4857750"/>
                <a:gd name="connsiteX37" fmla="*/ 1516052 w 5291359"/>
                <a:gd name="connsiteY37" fmla="*/ 318549 h 4857750"/>
                <a:gd name="connsiteX38" fmla="*/ 1280245 w 5291359"/>
                <a:gd name="connsiteY38" fmla="*/ 554356 h 4857750"/>
                <a:gd name="connsiteX39" fmla="*/ 1516052 w 5291359"/>
                <a:gd name="connsiteY39" fmla="*/ 790163 h 4857750"/>
                <a:gd name="connsiteX40" fmla="*/ 1751859 w 5291359"/>
                <a:gd name="connsiteY40" fmla="*/ 554356 h 4857750"/>
                <a:gd name="connsiteX41" fmla="*/ 1516052 w 5291359"/>
                <a:gd name="connsiteY41" fmla="*/ 318549 h 4857750"/>
                <a:gd name="connsiteX42" fmla="*/ 1566087 w 5291359"/>
                <a:gd name="connsiteY42" fmla="*/ 0 h 4857750"/>
                <a:gd name="connsiteX43" fmla="*/ 2822301 w 5291359"/>
                <a:gd name="connsiteY43" fmla="*/ 0 h 4857750"/>
                <a:gd name="connsiteX44" fmla="*/ 3394344 w 5291359"/>
                <a:gd name="connsiteY44" fmla="*/ 572043 h 4857750"/>
                <a:gd name="connsiteX45" fmla="*/ 3394344 w 5291359"/>
                <a:gd name="connsiteY45" fmla="*/ 702945 h 4857750"/>
                <a:gd name="connsiteX46" fmla="*/ 3394344 w 5291359"/>
                <a:gd name="connsiteY46" fmla="*/ 833847 h 4857750"/>
                <a:gd name="connsiteX47" fmla="*/ 3394344 w 5291359"/>
                <a:gd name="connsiteY47" fmla="*/ 1405890 h 4857750"/>
                <a:gd name="connsiteX48" fmla="*/ 3400712 w 5291359"/>
                <a:gd name="connsiteY48" fmla="*/ 1405890 h 4857750"/>
                <a:gd name="connsiteX49" fmla="*/ 3400712 w 5291359"/>
                <a:gd name="connsiteY49" fmla="*/ 2213516 h 4857750"/>
                <a:gd name="connsiteX50" fmla="*/ 3400426 w 5291359"/>
                <a:gd name="connsiteY50" fmla="*/ 2213517 h 4857750"/>
                <a:gd name="connsiteX51" fmla="*/ 3311830 w 5291359"/>
                <a:gd name="connsiteY51" fmla="*/ 2428980 h 4857750"/>
                <a:gd name="connsiteX52" fmla="*/ 3096674 w 5291359"/>
                <a:gd name="connsiteY52" fmla="*/ 2518318 h 4857750"/>
                <a:gd name="connsiteX53" fmla="*/ 3096674 w 5291359"/>
                <a:gd name="connsiteY53" fmla="*/ 2522459 h 4857750"/>
                <a:gd name="connsiteX54" fmla="*/ 2233044 w 5291359"/>
                <a:gd name="connsiteY54" fmla="*/ 2522459 h 4857750"/>
                <a:gd name="connsiteX55" fmla="*/ 2233044 w 5291359"/>
                <a:gd name="connsiteY55" fmla="*/ 2524063 h 4857750"/>
                <a:gd name="connsiteX56" fmla="*/ 2148564 w 5291359"/>
                <a:gd name="connsiteY56" fmla="*/ 2532146 h 4857750"/>
                <a:gd name="connsiteX57" fmla="*/ 1884419 w 5291359"/>
                <a:gd name="connsiteY57" fmla="*/ 2672691 h 4857750"/>
                <a:gd name="connsiteX58" fmla="*/ 1732932 w 5291359"/>
                <a:gd name="connsiteY58" fmla="*/ 3037523 h 4857750"/>
                <a:gd name="connsiteX59" fmla="*/ 1732932 w 5291359"/>
                <a:gd name="connsiteY59" fmla="*/ 3451860 h 4857750"/>
                <a:gd name="connsiteX60" fmla="*/ 672469 w 5291359"/>
                <a:gd name="connsiteY60" fmla="*/ 3451860 h 4857750"/>
                <a:gd name="connsiteX61" fmla="*/ 0 w 5291359"/>
                <a:gd name="connsiteY61" fmla="*/ 2779391 h 4857750"/>
                <a:gd name="connsiteX62" fmla="*/ 0 w 5291359"/>
                <a:gd name="connsiteY62" fmla="*/ 2078359 h 4857750"/>
                <a:gd name="connsiteX63" fmla="*/ 536943 w 5291359"/>
                <a:gd name="connsiteY63" fmla="*/ 1419552 h 4857750"/>
                <a:gd name="connsiteX64" fmla="*/ 564633 w 5291359"/>
                <a:gd name="connsiteY64" fmla="*/ 1416761 h 4857750"/>
                <a:gd name="connsiteX65" fmla="*/ 564633 w 5291359"/>
                <a:gd name="connsiteY65" fmla="*/ 1418750 h 4857750"/>
                <a:gd name="connsiteX66" fmla="*/ 2187961 w 5291359"/>
                <a:gd name="connsiteY66" fmla="*/ 1418750 h 4857750"/>
                <a:gd name="connsiteX67" fmla="*/ 2187961 w 5291359"/>
                <a:gd name="connsiteY67" fmla="*/ 1219440 h 4857750"/>
                <a:gd name="connsiteX68" fmla="*/ 994044 w 5291359"/>
                <a:gd name="connsiteY68" fmla="*/ 1219440 h 4857750"/>
                <a:gd name="connsiteX69" fmla="*/ 994044 w 5291359"/>
                <a:gd name="connsiteY69" fmla="*/ 833847 h 4857750"/>
                <a:gd name="connsiteX70" fmla="*/ 994044 w 5291359"/>
                <a:gd name="connsiteY70" fmla="*/ 702945 h 4857750"/>
                <a:gd name="connsiteX71" fmla="*/ 994044 w 5291359"/>
                <a:gd name="connsiteY71" fmla="*/ 572043 h 4857750"/>
                <a:gd name="connsiteX72" fmla="*/ 1566087 w 5291359"/>
                <a:gd name="connsiteY72" fmla="*/ 0 h 48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291359" h="4857750">
                  <a:moveTo>
                    <a:pt x="3748712" y="4128549"/>
                  </a:moveTo>
                  <a:cubicBezTo>
                    <a:pt x="3618479" y="4128549"/>
                    <a:pt x="3512905" y="4234123"/>
                    <a:pt x="3512905" y="4364356"/>
                  </a:cubicBezTo>
                  <a:cubicBezTo>
                    <a:pt x="3512905" y="4494589"/>
                    <a:pt x="3618479" y="4600163"/>
                    <a:pt x="3748712" y="4600163"/>
                  </a:cubicBezTo>
                  <a:cubicBezTo>
                    <a:pt x="3878945" y="4600163"/>
                    <a:pt x="3984519" y="4494589"/>
                    <a:pt x="3984519" y="4364356"/>
                  </a:cubicBezTo>
                  <a:cubicBezTo>
                    <a:pt x="3984519" y="4234123"/>
                    <a:pt x="3878945" y="4128549"/>
                    <a:pt x="3748712" y="4128549"/>
                  </a:cubicBezTo>
                  <a:close/>
                  <a:moveTo>
                    <a:pt x="3618742" y="1405890"/>
                  </a:moveTo>
                  <a:lnTo>
                    <a:pt x="4618890" y="1405890"/>
                  </a:lnTo>
                  <a:cubicBezTo>
                    <a:pt x="4990284" y="1405890"/>
                    <a:pt x="5291359" y="1706965"/>
                    <a:pt x="5291359" y="2078359"/>
                  </a:cubicBezTo>
                  <a:lnTo>
                    <a:pt x="5291359" y="2779391"/>
                  </a:lnTo>
                  <a:cubicBezTo>
                    <a:pt x="5291359" y="3150785"/>
                    <a:pt x="4990284" y="3451860"/>
                    <a:pt x="4618890" y="3451860"/>
                  </a:cubicBezTo>
                  <a:lnTo>
                    <a:pt x="4331604" y="3451860"/>
                  </a:lnTo>
                  <a:lnTo>
                    <a:pt x="4331604" y="3461147"/>
                  </a:lnTo>
                  <a:lnTo>
                    <a:pt x="3188154" y="3461147"/>
                  </a:lnTo>
                  <a:lnTo>
                    <a:pt x="3188154" y="3660457"/>
                  </a:lnTo>
                  <a:lnTo>
                    <a:pt x="4331604" y="3660457"/>
                  </a:lnTo>
                  <a:lnTo>
                    <a:pt x="4331604" y="4023903"/>
                  </a:lnTo>
                  <a:lnTo>
                    <a:pt x="4331604" y="4120515"/>
                  </a:lnTo>
                  <a:lnTo>
                    <a:pt x="4331604" y="4285707"/>
                  </a:lnTo>
                  <a:cubicBezTo>
                    <a:pt x="4331604" y="4601638"/>
                    <a:pt x="4075492" y="4857750"/>
                    <a:pt x="3759561" y="4857750"/>
                  </a:cubicBezTo>
                  <a:lnTo>
                    <a:pt x="2503347" y="4857750"/>
                  </a:lnTo>
                  <a:cubicBezTo>
                    <a:pt x="2187416" y="4857750"/>
                    <a:pt x="1931304" y="4601638"/>
                    <a:pt x="1931304" y="4285707"/>
                  </a:cubicBezTo>
                  <a:lnTo>
                    <a:pt x="1931304" y="4120515"/>
                  </a:lnTo>
                  <a:lnTo>
                    <a:pt x="1931304" y="4023903"/>
                  </a:lnTo>
                  <a:lnTo>
                    <a:pt x="1931304" y="3451860"/>
                  </a:lnTo>
                  <a:lnTo>
                    <a:pt x="1931304" y="3037523"/>
                  </a:lnTo>
                  <a:lnTo>
                    <a:pt x="1944242" y="3037523"/>
                  </a:lnTo>
                  <a:cubicBezTo>
                    <a:pt x="1944242" y="2956781"/>
                    <a:pt x="1976388" y="2879362"/>
                    <a:pt x="2033580" y="2822367"/>
                  </a:cubicBezTo>
                  <a:cubicBezTo>
                    <a:pt x="2076474" y="2779621"/>
                    <a:pt x="2130807" y="2751002"/>
                    <a:pt x="2189357" y="2739482"/>
                  </a:cubicBezTo>
                  <a:lnTo>
                    <a:pt x="2233044" y="2735302"/>
                  </a:lnTo>
                  <a:lnTo>
                    <a:pt x="2233044" y="2739417"/>
                  </a:lnTo>
                  <a:lnTo>
                    <a:pt x="3123056" y="2739417"/>
                  </a:lnTo>
                  <a:lnTo>
                    <a:pt x="3123056" y="2727012"/>
                  </a:lnTo>
                  <a:lnTo>
                    <a:pt x="3197848" y="2719596"/>
                  </a:lnTo>
                  <a:cubicBezTo>
                    <a:pt x="3297060" y="2699719"/>
                    <a:pt x="3389024" y="2650874"/>
                    <a:pt x="3461506" y="2578141"/>
                  </a:cubicBezTo>
                  <a:cubicBezTo>
                    <a:pt x="3533989" y="2505408"/>
                    <a:pt x="3582516" y="2413276"/>
                    <a:pt x="3602051" y="2313997"/>
                  </a:cubicBezTo>
                  <a:lnTo>
                    <a:pt x="3611565" y="2214564"/>
                  </a:lnTo>
                  <a:lnTo>
                    <a:pt x="3618742" y="2214564"/>
                  </a:lnTo>
                  <a:close/>
                  <a:moveTo>
                    <a:pt x="1516052" y="318549"/>
                  </a:moveTo>
                  <a:cubicBezTo>
                    <a:pt x="1385819" y="318549"/>
                    <a:pt x="1280245" y="424123"/>
                    <a:pt x="1280245" y="554356"/>
                  </a:cubicBezTo>
                  <a:cubicBezTo>
                    <a:pt x="1280245" y="684589"/>
                    <a:pt x="1385819" y="790163"/>
                    <a:pt x="1516052" y="790163"/>
                  </a:cubicBezTo>
                  <a:cubicBezTo>
                    <a:pt x="1646285" y="790163"/>
                    <a:pt x="1751859" y="684589"/>
                    <a:pt x="1751859" y="554356"/>
                  </a:cubicBezTo>
                  <a:cubicBezTo>
                    <a:pt x="1751859" y="424123"/>
                    <a:pt x="1646285" y="318549"/>
                    <a:pt x="1516052" y="318549"/>
                  </a:cubicBezTo>
                  <a:close/>
                  <a:moveTo>
                    <a:pt x="1566087" y="0"/>
                  </a:moveTo>
                  <a:lnTo>
                    <a:pt x="2822301" y="0"/>
                  </a:lnTo>
                  <a:cubicBezTo>
                    <a:pt x="3138232" y="0"/>
                    <a:pt x="3394344" y="256112"/>
                    <a:pt x="3394344" y="572043"/>
                  </a:cubicBezTo>
                  <a:lnTo>
                    <a:pt x="3394344" y="702945"/>
                  </a:lnTo>
                  <a:lnTo>
                    <a:pt x="3394344" y="833847"/>
                  </a:lnTo>
                  <a:lnTo>
                    <a:pt x="3394344" y="1405890"/>
                  </a:lnTo>
                  <a:lnTo>
                    <a:pt x="3400712" y="1405890"/>
                  </a:lnTo>
                  <a:lnTo>
                    <a:pt x="3400712" y="2213516"/>
                  </a:lnTo>
                  <a:lnTo>
                    <a:pt x="3400426" y="2213517"/>
                  </a:lnTo>
                  <a:cubicBezTo>
                    <a:pt x="3400704" y="2294259"/>
                    <a:pt x="3368825" y="2371789"/>
                    <a:pt x="3311830" y="2428980"/>
                  </a:cubicBezTo>
                  <a:cubicBezTo>
                    <a:pt x="3254835" y="2486172"/>
                    <a:pt x="3177416" y="2518318"/>
                    <a:pt x="3096674" y="2518318"/>
                  </a:cubicBezTo>
                  <a:lnTo>
                    <a:pt x="3096674" y="2522459"/>
                  </a:lnTo>
                  <a:lnTo>
                    <a:pt x="2233044" y="2522459"/>
                  </a:lnTo>
                  <a:lnTo>
                    <a:pt x="2233044" y="2524063"/>
                  </a:lnTo>
                  <a:lnTo>
                    <a:pt x="2148564" y="2532146"/>
                  </a:lnTo>
                  <a:cubicBezTo>
                    <a:pt x="2049284" y="2551681"/>
                    <a:pt x="1957152" y="2600208"/>
                    <a:pt x="1884419" y="2672691"/>
                  </a:cubicBezTo>
                  <a:cubicBezTo>
                    <a:pt x="1787442" y="2769334"/>
                    <a:pt x="1732932" y="2900612"/>
                    <a:pt x="1732932" y="3037523"/>
                  </a:cubicBezTo>
                  <a:lnTo>
                    <a:pt x="1732932" y="3451860"/>
                  </a:lnTo>
                  <a:lnTo>
                    <a:pt x="672469" y="3451860"/>
                  </a:lnTo>
                  <a:cubicBezTo>
                    <a:pt x="301075" y="3451860"/>
                    <a:pt x="0" y="3150785"/>
                    <a:pt x="0" y="2779391"/>
                  </a:cubicBezTo>
                  <a:lnTo>
                    <a:pt x="0" y="2078359"/>
                  </a:lnTo>
                  <a:cubicBezTo>
                    <a:pt x="0" y="1753389"/>
                    <a:pt x="230511" y="1482258"/>
                    <a:pt x="536943" y="1419552"/>
                  </a:cubicBezTo>
                  <a:lnTo>
                    <a:pt x="564633" y="1416761"/>
                  </a:lnTo>
                  <a:lnTo>
                    <a:pt x="564633" y="1418750"/>
                  </a:lnTo>
                  <a:lnTo>
                    <a:pt x="2187961" y="1418750"/>
                  </a:lnTo>
                  <a:lnTo>
                    <a:pt x="2187961" y="1219440"/>
                  </a:lnTo>
                  <a:lnTo>
                    <a:pt x="994044" y="1219440"/>
                  </a:lnTo>
                  <a:lnTo>
                    <a:pt x="994044" y="833847"/>
                  </a:lnTo>
                  <a:lnTo>
                    <a:pt x="994044" y="702945"/>
                  </a:lnTo>
                  <a:lnTo>
                    <a:pt x="994044" y="572043"/>
                  </a:lnTo>
                  <a:cubicBezTo>
                    <a:pt x="994044" y="256112"/>
                    <a:pt x="1250156" y="0"/>
                    <a:pt x="1566087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rgbClr val="FFFF00"/>
                </a:gs>
                <a:gs pos="47000">
                  <a:srgbClr val="00B0F0"/>
                </a:gs>
                <a:gs pos="87000">
                  <a:srgbClr val="FFC00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Curved Connector 13"/>
            <p:cNvCxnSpPr>
              <a:stCxn id="16" idx="2"/>
              <a:endCxn id="17" idx="0"/>
            </p:cNvCxnSpPr>
            <p:nvPr/>
          </p:nvCxnSpPr>
          <p:spPr>
            <a:xfrm>
              <a:off x="3806127" y="1685609"/>
              <a:ext cx="4285138" cy="3206873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6" idx="0"/>
              <a:endCxn id="17" idx="2"/>
            </p:cNvCxnSpPr>
            <p:nvPr/>
          </p:nvCxnSpPr>
          <p:spPr>
            <a:xfrm flipV="1">
              <a:off x="3817333" y="1685608"/>
              <a:ext cx="4285138" cy="3206874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2301701" y="1685582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6580283" y="1685581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338043" y="733344"/>
            <a:ext cx="6337579" cy="11079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chemeClr val="accent4"/>
            </a:outerShdw>
          </a:effectLst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Abaqus Python</a:t>
            </a:r>
            <a:endParaRPr lang="en-IN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400000">
            <a:off x="5870897" y="-3136926"/>
            <a:ext cx="457320" cy="12184885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62503" y="3092989"/>
            <a:ext cx="121848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Abaqus Python Scripting</a:t>
            </a:r>
            <a:endParaRPr lang="en-IN" sz="7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183" y="5288759"/>
            <a:ext cx="114131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Lec</a:t>
            </a:r>
            <a:r>
              <a:rPr lang="en-US" sz="6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1 – What is Abaqus Python</a:t>
            </a:r>
            <a:endParaRPr lang="en-IN" sz="6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6951" y="4483261"/>
            <a:ext cx="5000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Learn with the concepts</a:t>
            </a:r>
          </a:p>
        </p:txBody>
      </p:sp>
    </p:spTree>
    <p:extLst>
      <p:ext uri="{BB962C8B-B14F-4D97-AF65-F5344CB8AC3E}">
        <p14:creationId xmlns:p14="http://schemas.microsoft.com/office/powerpoint/2010/main" val="363285995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206" t="8748" r="51604" b="44844"/>
          <a:stretch/>
        </p:blipFill>
        <p:spPr>
          <a:xfrm>
            <a:off x="-13252" y="2147918"/>
            <a:ext cx="7196822" cy="3785120"/>
          </a:xfrm>
          <a:prstGeom prst="rect">
            <a:avLst/>
          </a:prstGeom>
          <a:ln w="3175">
            <a:noFill/>
          </a:ln>
        </p:spPr>
      </p:pic>
      <p:sp>
        <p:nvSpPr>
          <p:cNvPr id="5" name="Rectangle 4"/>
          <p:cNvSpPr/>
          <p:nvPr/>
        </p:nvSpPr>
        <p:spPr>
          <a:xfrm>
            <a:off x="-1" y="108532"/>
            <a:ext cx="5523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134251"/>
                </a:solidFill>
              </a:rPr>
              <a:t>Example Script 1: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7299" t="18842" r="3854" b="15404"/>
          <a:stretch/>
        </p:blipFill>
        <p:spPr>
          <a:xfrm>
            <a:off x="6657561" y="5031"/>
            <a:ext cx="5534439" cy="25205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5624" y="2469377"/>
            <a:ext cx="4389201" cy="814723"/>
          </a:xfrm>
          <a:prstGeom prst="rect">
            <a:avLst/>
          </a:prstGeom>
          <a:solidFill>
            <a:schemeClr val="accent2">
              <a:alpha val="8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 rot="20348570">
            <a:off x="4824992" y="2390137"/>
            <a:ext cx="198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Module  import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62479" y="3455807"/>
            <a:ext cx="1077237" cy="95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348570">
            <a:off x="5093466" y="2987266"/>
            <a:ext cx="198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Create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8157" y="3541381"/>
            <a:ext cx="288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Create sketch object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5092640" y="3907389"/>
            <a:ext cx="121084" cy="685648"/>
          </a:xfrm>
          <a:prstGeom prst="rightBrace">
            <a:avLst>
              <a:gd name="adj1" fmla="val 12193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21575552">
            <a:off x="6259537" y="4028253"/>
            <a:ext cx="268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Drawing model sketch</a:t>
            </a:r>
          </a:p>
        </p:txBody>
      </p:sp>
      <p:sp>
        <p:nvSpPr>
          <p:cNvPr id="26" name="TextBox 25"/>
          <p:cNvSpPr txBox="1"/>
          <p:nvPr/>
        </p:nvSpPr>
        <p:spPr>
          <a:xfrm rot="30902">
            <a:off x="7384526" y="4629636"/>
            <a:ext cx="256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Creating  part object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678482" y="5136343"/>
            <a:ext cx="949400" cy="17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73874" y="4960289"/>
            <a:ext cx="394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Extruding sketch to get the part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075757" y="3744200"/>
            <a:ext cx="8958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340457" y="4257767"/>
            <a:ext cx="8958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487034" y="4796385"/>
            <a:ext cx="8958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734566" y="5508307"/>
            <a:ext cx="784628" cy="17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62835" y="5354756"/>
            <a:ext cx="326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Setting part to the viewport</a:t>
            </a:r>
          </a:p>
        </p:txBody>
      </p:sp>
    </p:spTree>
    <p:extLst>
      <p:ext uri="{BB962C8B-B14F-4D97-AF65-F5344CB8AC3E}">
        <p14:creationId xmlns:p14="http://schemas.microsoft.com/office/powerpoint/2010/main" val="1709278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6" grpId="0"/>
      <p:bldP spid="18" grpId="0"/>
      <p:bldP spid="19" grpId="0" animBg="1"/>
      <p:bldP spid="23" grpId="0"/>
      <p:bldP spid="26" grpId="0"/>
      <p:bldP spid="29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9" t="9499" r="49875" b="13289"/>
          <a:stretch/>
        </p:blipFill>
        <p:spPr>
          <a:xfrm>
            <a:off x="-6306" y="1101096"/>
            <a:ext cx="6812055" cy="57569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108532"/>
            <a:ext cx="5523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134251"/>
                </a:solidFill>
              </a:rPr>
              <a:t>Example Script 2: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235" y="1356258"/>
            <a:ext cx="2823297" cy="533918"/>
          </a:xfrm>
          <a:prstGeom prst="rect">
            <a:avLst/>
          </a:prstGeom>
          <a:solidFill>
            <a:schemeClr val="accent2">
              <a:alpha val="8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 rot="20348570">
            <a:off x="3257426" y="1217102"/>
            <a:ext cx="198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Module  import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14564" y="2869274"/>
            <a:ext cx="10133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61722" y="2698965"/>
            <a:ext cx="217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Opening the ODB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78690" y="3231536"/>
            <a:ext cx="4854116" cy="36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Accessing the “Step-1” step from the ODB</a:t>
            </a:r>
          </a:p>
        </p:txBody>
      </p:sp>
      <p:sp>
        <p:nvSpPr>
          <p:cNvPr id="23" name="TextBox 22"/>
          <p:cNvSpPr txBox="1"/>
          <p:nvPr/>
        </p:nvSpPr>
        <p:spPr>
          <a:xfrm rot="21575552">
            <a:off x="4002710" y="3666629"/>
            <a:ext cx="484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Accessing the frames from “Step-1” step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785781" y="5475552"/>
            <a:ext cx="949400" cy="17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4426" y="5271192"/>
            <a:ext cx="269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Manipulating the data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484902" y="3404550"/>
            <a:ext cx="8958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113907" y="3869639"/>
            <a:ext cx="8958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1575552">
            <a:off x="4516310" y="4175366"/>
            <a:ext cx="470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Accessing the displacement field output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608462" y="4378376"/>
            <a:ext cx="8958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575552">
            <a:off x="4735993" y="4709488"/>
            <a:ext cx="38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Accessing the stress field output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812539" y="4900712"/>
            <a:ext cx="8958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810315" y="6484451"/>
            <a:ext cx="674702" cy="17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85017" y="6269091"/>
            <a:ext cx="443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Plotting the contour for the new 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260088" y="0"/>
            <a:ext cx="9762540" cy="6841563"/>
            <a:chOff x="918581" y="0"/>
            <a:chExt cx="9620279" cy="6858000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/>
            <a:srcRect b="1668"/>
            <a:stretch/>
          </p:blipFill>
          <p:spPr>
            <a:xfrm>
              <a:off x="918581" y="0"/>
              <a:ext cx="9618981" cy="5356178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1353" y="76578"/>
              <a:ext cx="2147358" cy="3094721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5"/>
            <a:srcRect l="14663" r="1626"/>
            <a:stretch/>
          </p:blipFill>
          <p:spPr>
            <a:xfrm>
              <a:off x="918581" y="5356176"/>
              <a:ext cx="9620279" cy="1501824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9044265" y="4241463"/>
              <a:ext cx="1254402" cy="948531"/>
              <a:chOff x="1019311" y="3238164"/>
              <a:chExt cx="1869498" cy="1413643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6"/>
              <a:srcRect l="25803" t="26389" r="26021" b="27376"/>
              <a:stretch/>
            </p:blipFill>
            <p:spPr>
              <a:xfrm>
                <a:off x="1440493" y="3607496"/>
                <a:ext cx="1027134" cy="951978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1628383" y="3238164"/>
                <a:ext cx="6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</a:rPr>
                  <a:t>Y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37456" y="4277666"/>
                <a:ext cx="6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19311" y="4282475"/>
                <a:ext cx="6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>
                    <a:solidFill>
                      <a:schemeClr val="bg1"/>
                    </a:solidFill>
                  </a:rPr>
                  <a:t>Z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1749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15846 -2.59259E-6 C 0.22942 -2.59259E-6 0.31757 -0.07291 0.31757 -0.13171 L 0.31757 -0.26342 " pathEditMode="fixed" rAng="0" ptsTypes="AAAA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72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6" grpId="0"/>
      <p:bldP spid="18" grpId="0"/>
      <p:bldP spid="23" grpId="0"/>
      <p:bldP spid="29" grpId="0"/>
      <p:bldP spid="25" grpId="0"/>
      <p:bldP spid="30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124"/>
            <a:ext cx="10633802" cy="58078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108532"/>
            <a:ext cx="5523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134251"/>
                </a:solidFill>
              </a:rPr>
              <a:t>Example Script 3: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004" y="1365729"/>
            <a:ext cx="3758343" cy="533918"/>
          </a:xfrm>
          <a:prstGeom prst="rect">
            <a:avLst/>
          </a:prstGeom>
          <a:solidFill>
            <a:schemeClr val="accent2">
              <a:alpha val="8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 rot="20348570">
            <a:off x="4379516" y="1243530"/>
            <a:ext cx="198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Module  import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28827" y="2225324"/>
            <a:ext cx="10133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75985" y="2055015"/>
            <a:ext cx="217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Opening the ODB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7975" y="2587586"/>
            <a:ext cx="485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Accessing the “Step-1” step</a:t>
            </a:r>
          </a:p>
        </p:txBody>
      </p:sp>
      <p:sp>
        <p:nvSpPr>
          <p:cNvPr id="23" name="TextBox 22"/>
          <p:cNvSpPr txBox="1"/>
          <p:nvPr/>
        </p:nvSpPr>
        <p:spPr>
          <a:xfrm rot="21575552">
            <a:off x="4753240" y="3069091"/>
            <a:ext cx="46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Accessing the frames from “Step-1” step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378690" y="5281078"/>
            <a:ext cx="864245" cy="7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15486" y="5119830"/>
            <a:ext cx="269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Manipulating the data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214187" y="2773126"/>
            <a:ext cx="8958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832473" y="3272101"/>
            <a:ext cx="8958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1575552">
            <a:off x="5254898" y="3779752"/>
            <a:ext cx="470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Accessing the displacement field output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347050" y="3957710"/>
            <a:ext cx="8958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575552">
            <a:off x="5441876" y="4428170"/>
            <a:ext cx="38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Accessing the stress field output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518422" y="4619394"/>
            <a:ext cx="8958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745561" y="5765072"/>
            <a:ext cx="1478044" cy="241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82828" y="5580406"/>
            <a:ext cx="33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Saving the data to a text file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317" y="0"/>
            <a:ext cx="6251869" cy="685998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83967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0.2405 0 C 0.34805 0 0.48164 -0.07245 0.48164 -0.13079 L 0.48164 -0.26111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76" y="-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6" grpId="0"/>
      <p:bldP spid="18" grpId="0"/>
      <p:bldP spid="23" grpId="0"/>
      <p:bldP spid="29" grpId="0"/>
      <p:bldP spid="25" grpId="0"/>
      <p:bldP spid="30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108532"/>
            <a:ext cx="5523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134251"/>
                </a:solidFill>
              </a:rPr>
              <a:t>Next Session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450" y="1485549"/>
            <a:ext cx="11235847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Century Gothic" panose="020B0502020202020204" pitchFamily="34" charset="0"/>
              <a:buChar char="►"/>
            </a:pPr>
            <a:r>
              <a:rPr lang="en-IN" sz="2400" b="1" dirty="0" err="1">
                <a:solidFill>
                  <a:schemeClr val="accent1"/>
                </a:solidFill>
              </a:rPr>
              <a:t>Lec</a:t>
            </a:r>
            <a:r>
              <a:rPr lang="en-IN" sz="2400" b="1" dirty="0">
                <a:solidFill>
                  <a:schemeClr val="accent1"/>
                </a:solidFill>
              </a:rPr>
              <a:t> 2 – Abaqus object model</a:t>
            </a:r>
          </a:p>
          <a:p>
            <a:pPr marL="742950" lvl="1" indent="-285750">
              <a:spcAft>
                <a:spcPts val="600"/>
              </a:spcAft>
              <a:buFont typeface="Century Gothic" panose="020B0502020202020204" pitchFamily="34" charset="0"/>
              <a:buChar char="□"/>
            </a:pPr>
            <a:r>
              <a:rPr lang="en-IN" sz="2000" dirty="0">
                <a:solidFill>
                  <a:schemeClr val="accent1"/>
                </a:solidFill>
              </a:rPr>
              <a:t>What are the Abaqus object model</a:t>
            </a:r>
          </a:p>
          <a:p>
            <a:pPr marL="742950" lvl="1" indent="-285750">
              <a:spcAft>
                <a:spcPts val="600"/>
              </a:spcAft>
              <a:buFont typeface="Century Gothic" panose="020B0502020202020204" pitchFamily="34" charset="0"/>
              <a:buChar char="□"/>
            </a:pPr>
            <a:r>
              <a:rPr lang="en-IN" sz="2000" dirty="0">
                <a:solidFill>
                  <a:schemeClr val="accent1"/>
                </a:solidFill>
              </a:rPr>
              <a:t>Different types of Abaqus object model</a:t>
            </a:r>
          </a:p>
          <a:p>
            <a:pPr marL="742950" lvl="1" indent="-285750">
              <a:spcAft>
                <a:spcPts val="600"/>
              </a:spcAft>
              <a:buFont typeface="Century Gothic" panose="020B0502020202020204" pitchFamily="34" charset="0"/>
              <a:buChar char="□"/>
            </a:pPr>
            <a:r>
              <a:rPr lang="en-IN" sz="2000" dirty="0">
                <a:solidFill>
                  <a:schemeClr val="accent1"/>
                </a:solidFill>
              </a:rPr>
              <a:t>What is session Abaqus object model</a:t>
            </a:r>
          </a:p>
          <a:p>
            <a:pPr marL="742950" lvl="1" indent="-285750">
              <a:spcAft>
                <a:spcPts val="600"/>
              </a:spcAft>
              <a:buFont typeface="Century Gothic" panose="020B0502020202020204" pitchFamily="34" charset="0"/>
              <a:buChar char="□"/>
            </a:pPr>
            <a:r>
              <a:rPr lang="en-IN" sz="2000" dirty="0">
                <a:solidFill>
                  <a:schemeClr val="accent1"/>
                </a:solidFill>
              </a:rPr>
              <a:t>What is MDB Abaqus object model</a:t>
            </a:r>
          </a:p>
          <a:p>
            <a:pPr marL="742950" lvl="1" indent="-285750">
              <a:spcAft>
                <a:spcPts val="600"/>
              </a:spcAft>
              <a:buFont typeface="Century Gothic" panose="020B0502020202020204" pitchFamily="34" charset="0"/>
              <a:buChar char="□"/>
            </a:pPr>
            <a:r>
              <a:rPr lang="en-IN" sz="2000" dirty="0">
                <a:solidFill>
                  <a:schemeClr val="accent1"/>
                </a:solidFill>
              </a:rPr>
              <a:t>What is ODB Abaqus object model</a:t>
            </a:r>
          </a:p>
          <a:p>
            <a:pPr marL="742950" lvl="1" indent="-285750">
              <a:spcAft>
                <a:spcPts val="600"/>
              </a:spcAft>
              <a:buFont typeface="Century Gothic" panose="020B0502020202020204" pitchFamily="34" charset="0"/>
              <a:buChar char="□"/>
            </a:pPr>
            <a:r>
              <a:rPr lang="en-IN" sz="2000" dirty="0">
                <a:solidFill>
                  <a:schemeClr val="accent1"/>
                </a:solidFill>
              </a:rPr>
              <a:t>How to use them effectively</a:t>
            </a:r>
          </a:p>
        </p:txBody>
      </p:sp>
    </p:spTree>
    <p:extLst>
      <p:ext uri="{BB962C8B-B14F-4D97-AF65-F5344CB8AC3E}">
        <p14:creationId xmlns:p14="http://schemas.microsoft.com/office/powerpoint/2010/main" val="260344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26" y="121850"/>
            <a:ext cx="11664831" cy="757130"/>
          </a:xfrm>
        </p:spPr>
        <p:txBody>
          <a:bodyPr/>
          <a:lstStyle/>
          <a:p>
            <a:r>
              <a:rPr lang="en-IN" dirty="0"/>
              <a:t>Content: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726" y="1551957"/>
            <a:ext cx="10323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What is python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Why learn python as an Abaqus user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How to run Python Scripts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How to access Abaqus Python Interface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>
                <a:solidFill>
                  <a:schemeClr val="accent1">
                    <a:lumMod val="75000"/>
                  </a:schemeClr>
                </a:solidFill>
              </a:rPr>
              <a:t>Example scripts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21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108532"/>
            <a:ext cx="11516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134251"/>
                </a:solidFill>
              </a:rPr>
              <a:t>What is python?</a:t>
            </a:r>
            <a:endParaRPr lang="en-IN" sz="4800" dirty="0">
              <a:solidFill>
                <a:srgbClr val="13425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7565" y="1444487"/>
            <a:ext cx="111185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entury Gothic" panose="020B0502020202020204" pitchFamily="34" charset="0"/>
              <a:buChar char="►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Everything in python is an “object” – Object Orientated Language.</a:t>
            </a:r>
          </a:p>
          <a:p>
            <a:pPr marL="742950" lvl="1" indent="-285750">
              <a:spcAft>
                <a:spcPts val="600"/>
              </a:spcAft>
              <a:buFont typeface="Century Gothic" panose="020B0502020202020204" pitchFamily="34" charset="0"/>
              <a:buChar char="►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Attributes</a:t>
            </a:r>
          </a:p>
          <a:p>
            <a:pPr marL="742950" lvl="1" indent="-285750">
              <a:spcAft>
                <a:spcPts val="600"/>
              </a:spcAft>
              <a:buFont typeface="Century Gothic" panose="020B0502020202020204" pitchFamily="34" charset="0"/>
              <a:buChar char="►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</a:p>
        </p:txBody>
      </p:sp>
      <p:sp>
        <p:nvSpPr>
          <p:cNvPr id="13" name="Freeform 12"/>
          <p:cNvSpPr/>
          <p:nvPr/>
        </p:nvSpPr>
        <p:spPr>
          <a:xfrm rot="2231205">
            <a:off x="454550" y="3520915"/>
            <a:ext cx="1793846" cy="2107564"/>
          </a:xfrm>
          <a:custGeom>
            <a:avLst/>
            <a:gdLst>
              <a:gd name="connsiteX0" fmla="*/ 9112 w 2586928"/>
              <a:gd name="connsiteY0" fmla="*/ 823515 h 3039345"/>
              <a:gd name="connsiteX1" fmla="*/ 873808 w 2586928"/>
              <a:gd name="connsiteY1" fmla="*/ 167491 h 3039345"/>
              <a:gd name="connsiteX2" fmla="*/ 889427 w 2586928"/>
              <a:gd name="connsiteY2" fmla="*/ 188079 h 3039345"/>
              <a:gd name="connsiteX3" fmla="*/ 920610 w 2586928"/>
              <a:gd name="connsiteY3" fmla="*/ 190376 h 3039345"/>
              <a:gd name="connsiteX4" fmla="*/ 1866445 w 2586928"/>
              <a:gd name="connsiteY4" fmla="*/ 454929 h 3039345"/>
              <a:gd name="connsiteX5" fmla="*/ 1936643 w 2586928"/>
              <a:gd name="connsiteY5" fmla="*/ 579646 h 3039345"/>
              <a:gd name="connsiteX6" fmla="*/ 1924509 w 2586928"/>
              <a:gd name="connsiteY6" fmla="*/ 623025 h 3039345"/>
              <a:gd name="connsiteX7" fmla="*/ 1799793 w 2586928"/>
              <a:gd name="connsiteY7" fmla="*/ 693223 h 3039345"/>
              <a:gd name="connsiteX8" fmla="*/ 1130680 w 2586928"/>
              <a:gd name="connsiteY8" fmla="*/ 506070 h 3039345"/>
              <a:gd name="connsiteX9" fmla="*/ 1807986 w 2586928"/>
              <a:gd name="connsiteY9" fmla="*/ 1398817 h 3039345"/>
              <a:gd name="connsiteX10" fmla="*/ 1802772 w 2586928"/>
              <a:gd name="connsiteY10" fmla="*/ 1402773 h 3039345"/>
              <a:gd name="connsiteX11" fmla="*/ 2549971 w 2586928"/>
              <a:gd name="connsiteY11" fmla="*/ 2160975 h 3039345"/>
              <a:gd name="connsiteX12" fmla="*/ 2548643 w 2586928"/>
              <a:gd name="connsiteY12" fmla="*/ 2342610 h 3039345"/>
              <a:gd name="connsiteX13" fmla="*/ 2507925 w 2586928"/>
              <a:gd name="connsiteY13" fmla="*/ 2382738 h 3039345"/>
              <a:gd name="connsiteX14" fmla="*/ 2326289 w 2586928"/>
              <a:gd name="connsiteY14" fmla="*/ 2381410 h 3039345"/>
              <a:gd name="connsiteX15" fmla="*/ 1550483 w 2586928"/>
              <a:gd name="connsiteY15" fmla="*/ 1594179 h 3039345"/>
              <a:gd name="connsiteX16" fmla="*/ 1200796 w 2586928"/>
              <a:gd name="connsiteY16" fmla="*/ 1859479 h 3039345"/>
              <a:gd name="connsiteX17" fmla="*/ 1749954 w 2586928"/>
              <a:gd name="connsiteY17" fmla="*/ 2818664 h 3039345"/>
              <a:gd name="connsiteX18" fmla="*/ 1702307 w 2586928"/>
              <a:gd name="connsiteY18" fmla="*/ 2993943 h 3039345"/>
              <a:gd name="connsiteX19" fmla="*/ 1652693 w 2586928"/>
              <a:gd name="connsiteY19" fmla="*/ 3022348 h 3039345"/>
              <a:gd name="connsiteX20" fmla="*/ 1477414 w 2586928"/>
              <a:gd name="connsiteY20" fmla="*/ 2974700 h 3039345"/>
              <a:gd name="connsiteX21" fmla="*/ 948506 w 2586928"/>
              <a:gd name="connsiteY21" fmla="*/ 2050885 h 3039345"/>
              <a:gd name="connsiteX22" fmla="*/ 943291 w 2586928"/>
              <a:gd name="connsiteY22" fmla="*/ 2054842 h 3039345"/>
              <a:gd name="connsiteX23" fmla="*/ 247440 w 2586928"/>
              <a:gd name="connsiteY23" fmla="*/ 1137652 h 3039345"/>
              <a:gd name="connsiteX24" fmla="*/ 247440 w 2586928"/>
              <a:gd name="connsiteY24" fmla="*/ 1870956 h 3039345"/>
              <a:gd name="connsiteX25" fmla="*/ 146242 w 2586928"/>
              <a:gd name="connsiteY25" fmla="*/ 1972154 h 3039345"/>
              <a:gd name="connsiteX26" fmla="*/ 101198 w 2586928"/>
              <a:gd name="connsiteY26" fmla="*/ 1972154 h 3039345"/>
              <a:gd name="connsiteX27" fmla="*/ 0 w 2586928"/>
              <a:gd name="connsiteY27" fmla="*/ 1870956 h 3039345"/>
              <a:gd name="connsiteX28" fmla="*/ 0 w 2586928"/>
              <a:gd name="connsiteY28" fmla="*/ 888820 h 3039345"/>
              <a:gd name="connsiteX29" fmla="*/ 7953 w 2586928"/>
              <a:gd name="connsiteY29" fmla="*/ 849429 h 3039345"/>
              <a:gd name="connsiteX30" fmla="*/ 17749 w 2586928"/>
              <a:gd name="connsiteY30" fmla="*/ 834900 h 3039345"/>
              <a:gd name="connsiteX31" fmla="*/ 104248 w 2586928"/>
              <a:gd name="connsiteY31" fmla="*/ 51029 h 3039345"/>
              <a:gd name="connsiteX32" fmla="*/ 455783 w 2586928"/>
              <a:gd name="connsiteY32" fmla="*/ 99266 h 3039345"/>
              <a:gd name="connsiteX33" fmla="*/ 407545 w 2586928"/>
              <a:gd name="connsiteY33" fmla="*/ 450801 h 3039345"/>
              <a:gd name="connsiteX34" fmla="*/ 56010 w 2586928"/>
              <a:gd name="connsiteY34" fmla="*/ 402564 h 3039345"/>
              <a:gd name="connsiteX35" fmla="*/ 104248 w 2586928"/>
              <a:gd name="connsiteY35" fmla="*/ 51029 h 303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86928" h="3039345">
                <a:moveTo>
                  <a:pt x="9112" y="823515"/>
                </a:moveTo>
                <a:lnTo>
                  <a:pt x="873808" y="167491"/>
                </a:lnTo>
                <a:lnTo>
                  <a:pt x="889427" y="188079"/>
                </a:lnTo>
                <a:lnTo>
                  <a:pt x="920610" y="190376"/>
                </a:lnTo>
                <a:lnTo>
                  <a:pt x="1866445" y="454929"/>
                </a:lnTo>
                <a:cubicBezTo>
                  <a:pt x="1920269" y="469984"/>
                  <a:pt x="1951698" y="525822"/>
                  <a:pt x="1936643" y="579646"/>
                </a:cubicBezTo>
                <a:lnTo>
                  <a:pt x="1924509" y="623025"/>
                </a:lnTo>
                <a:cubicBezTo>
                  <a:pt x="1909455" y="676849"/>
                  <a:pt x="1853617" y="708278"/>
                  <a:pt x="1799793" y="693223"/>
                </a:cubicBezTo>
                <a:lnTo>
                  <a:pt x="1130680" y="506070"/>
                </a:lnTo>
                <a:lnTo>
                  <a:pt x="1807986" y="1398817"/>
                </a:lnTo>
                <a:lnTo>
                  <a:pt x="1802772" y="1402773"/>
                </a:lnTo>
                <a:lnTo>
                  <a:pt x="2549971" y="2160975"/>
                </a:lnTo>
                <a:cubicBezTo>
                  <a:pt x="2599762" y="2211499"/>
                  <a:pt x="2599167" y="2292819"/>
                  <a:pt x="2548643" y="2342610"/>
                </a:cubicBezTo>
                <a:lnTo>
                  <a:pt x="2507925" y="2382738"/>
                </a:lnTo>
                <a:cubicBezTo>
                  <a:pt x="2457401" y="2432529"/>
                  <a:pt x="2376080" y="2431934"/>
                  <a:pt x="2326289" y="2381410"/>
                </a:cubicBezTo>
                <a:lnTo>
                  <a:pt x="1550483" y="1594179"/>
                </a:lnTo>
                <a:lnTo>
                  <a:pt x="1200796" y="1859479"/>
                </a:lnTo>
                <a:lnTo>
                  <a:pt x="1749954" y="2818664"/>
                </a:lnTo>
                <a:cubicBezTo>
                  <a:pt x="1785199" y="2880223"/>
                  <a:pt x="1763866" y="2958698"/>
                  <a:pt x="1702307" y="2993943"/>
                </a:cubicBezTo>
                <a:lnTo>
                  <a:pt x="1652693" y="3022348"/>
                </a:lnTo>
                <a:cubicBezTo>
                  <a:pt x="1591134" y="3057593"/>
                  <a:pt x="1512659" y="3036260"/>
                  <a:pt x="1477414" y="2974700"/>
                </a:cubicBezTo>
                <a:lnTo>
                  <a:pt x="948506" y="2050885"/>
                </a:lnTo>
                <a:lnTo>
                  <a:pt x="943291" y="2054842"/>
                </a:lnTo>
                <a:lnTo>
                  <a:pt x="247440" y="1137652"/>
                </a:lnTo>
                <a:lnTo>
                  <a:pt x="247440" y="1870956"/>
                </a:lnTo>
                <a:cubicBezTo>
                  <a:pt x="247440" y="1926846"/>
                  <a:pt x="202132" y="1972154"/>
                  <a:pt x="146242" y="1972154"/>
                </a:cubicBezTo>
                <a:lnTo>
                  <a:pt x="101198" y="1972154"/>
                </a:lnTo>
                <a:cubicBezTo>
                  <a:pt x="45308" y="1972154"/>
                  <a:pt x="0" y="1926846"/>
                  <a:pt x="0" y="1870956"/>
                </a:cubicBezTo>
                <a:lnTo>
                  <a:pt x="0" y="888820"/>
                </a:lnTo>
                <a:cubicBezTo>
                  <a:pt x="0" y="874848"/>
                  <a:pt x="2832" y="861536"/>
                  <a:pt x="7953" y="849429"/>
                </a:cubicBezTo>
                <a:lnTo>
                  <a:pt x="17749" y="834900"/>
                </a:lnTo>
                <a:close/>
                <a:moveTo>
                  <a:pt x="104248" y="51029"/>
                </a:moveTo>
                <a:cubicBezTo>
                  <a:pt x="214641" y="-32724"/>
                  <a:pt x="372029" y="-11127"/>
                  <a:pt x="455783" y="99266"/>
                </a:cubicBezTo>
                <a:cubicBezTo>
                  <a:pt x="539536" y="209660"/>
                  <a:pt x="517939" y="367048"/>
                  <a:pt x="407545" y="450801"/>
                </a:cubicBezTo>
                <a:cubicBezTo>
                  <a:pt x="297152" y="534554"/>
                  <a:pt x="139764" y="512958"/>
                  <a:pt x="56010" y="402564"/>
                </a:cubicBezTo>
                <a:cubicBezTo>
                  <a:pt x="-27743" y="292170"/>
                  <a:pt x="-6146" y="134782"/>
                  <a:pt x="104248" y="51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263698" y="3193067"/>
            <a:ext cx="1672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Attributes: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Height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Profession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3697" y="4653877"/>
            <a:ext cx="1672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Methods: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Running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Working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6706" y="3389461"/>
            <a:ext cx="1627268" cy="1461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Step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3776" y="2919741"/>
            <a:ext cx="2486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Attributes: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Step Number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solidFill>
                  <a:schemeClr val="accent1"/>
                </a:solidFill>
              </a:rPr>
              <a:t>nlgoem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3775" y="4380551"/>
            <a:ext cx="228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Methods: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solidFill>
                  <a:schemeClr val="accent1"/>
                </a:solidFill>
              </a:rPr>
              <a:t>getFrame</a:t>
            </a:r>
            <a:endParaRPr lang="en-IN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frames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solidFill>
                  <a:schemeClr val="accent1"/>
                </a:solidFill>
              </a:rPr>
              <a:t>setDefaultField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7565" y="6170475"/>
            <a:ext cx="11467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odb.steps</a:t>
            </a:r>
            <a:r>
              <a:rPr lang="en-IN" sz="2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[‘step-1’].frames[1].</a:t>
            </a:r>
            <a:r>
              <a:rPr lang="en-IN" sz="2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fieldOutputs</a:t>
            </a:r>
            <a:r>
              <a:rPr lang="en-IN" sz="2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[‘U’].values[0].data</a:t>
            </a:r>
          </a:p>
        </p:txBody>
      </p:sp>
    </p:spTree>
    <p:extLst>
      <p:ext uri="{BB962C8B-B14F-4D97-AF65-F5344CB8AC3E}">
        <p14:creationId xmlns:p14="http://schemas.microsoft.com/office/powerpoint/2010/main" val="2604938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15" grpId="0"/>
      <p:bldP spid="8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108532"/>
            <a:ext cx="11516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134251"/>
                </a:solidFill>
              </a:rPr>
              <a:t>What is python?</a:t>
            </a:r>
            <a:endParaRPr lang="en-IN" sz="4800" dirty="0">
              <a:solidFill>
                <a:srgbClr val="13425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7565" y="1444487"/>
            <a:ext cx="1111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entury Gothic" panose="020B0502020202020204" pitchFamily="34" charset="0"/>
              <a:buChar char="►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No pre-compiling required.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75274" y="2383363"/>
            <a:ext cx="6641368" cy="1070951"/>
            <a:chOff x="1075274" y="2383363"/>
            <a:chExt cx="6641368" cy="1070951"/>
          </a:xfrm>
        </p:grpSpPr>
        <p:sp>
          <p:nvSpPr>
            <p:cNvPr id="6" name="Rectangle 5"/>
            <p:cNvSpPr/>
            <p:nvPr/>
          </p:nvSpPr>
          <p:spPr>
            <a:xfrm>
              <a:off x="1075274" y="2383363"/>
              <a:ext cx="1627268" cy="6816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Write the code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2324" y="2383363"/>
              <a:ext cx="1627268" cy="6816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Compile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374" y="2383363"/>
              <a:ext cx="1627268" cy="6816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Use/Run it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453409" y="3084982"/>
              <a:ext cx="1885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1">
                      <a:lumMod val="75000"/>
                    </a:schemeClr>
                  </a:solidFill>
                </a:rPr>
                <a:t>Licensed/Free</a:t>
              </a:r>
            </a:p>
          </p:txBody>
        </p:sp>
        <p:sp>
          <p:nvSpPr>
            <p:cNvPr id="3" name="Right Arrow 2"/>
            <p:cNvSpPr/>
            <p:nvPr/>
          </p:nvSpPr>
          <p:spPr>
            <a:xfrm>
              <a:off x="2917305" y="2609385"/>
              <a:ext cx="450256" cy="223024"/>
            </a:xfrm>
            <a:prstGeom prst="rightArrow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424355" y="2587083"/>
              <a:ext cx="450256" cy="223024"/>
            </a:xfrm>
            <a:prstGeom prst="rightArrow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Rectangle 3"/>
          <p:cNvSpPr/>
          <p:nvPr/>
        </p:nvSpPr>
        <p:spPr>
          <a:xfrm>
            <a:off x="397564" y="3628153"/>
            <a:ext cx="111185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Century Gothic" panose="020B0502020202020204" pitchFamily="34" charset="0"/>
              <a:buChar char="►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 variable declaration required.</a:t>
            </a:r>
          </a:p>
          <a:p>
            <a:pPr marL="285750" indent="-285750">
              <a:spcAft>
                <a:spcPts val="600"/>
              </a:spcAft>
              <a:buFont typeface="Century Gothic" panose="020B0502020202020204" pitchFamily="34" charset="0"/>
              <a:buChar char="►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 is very simple, easy to learn. It is close to human readable language.</a:t>
            </a:r>
          </a:p>
          <a:p>
            <a:pPr marL="285750" indent="-285750">
              <a:spcAft>
                <a:spcPts val="600"/>
              </a:spcAft>
              <a:buFont typeface="Century Gothic" panose="020B0502020202020204" pitchFamily="34" charset="0"/>
              <a:buChar char="►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Code modules and/or packages can be imported which tremendously increase usability.</a:t>
            </a:r>
          </a:p>
        </p:txBody>
      </p:sp>
      <p:sp>
        <p:nvSpPr>
          <p:cNvPr id="11" name="Cross 10"/>
          <p:cNvSpPr/>
          <p:nvPr/>
        </p:nvSpPr>
        <p:spPr>
          <a:xfrm rot="2700000">
            <a:off x="3717402" y="2093708"/>
            <a:ext cx="1313047" cy="1313047"/>
          </a:xfrm>
          <a:prstGeom prst="plus">
            <a:avLst>
              <a:gd name="adj" fmla="val 49016"/>
            </a:avLst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348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108532"/>
            <a:ext cx="11516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134251"/>
                </a:solidFill>
              </a:rPr>
              <a:t>Why learn Python as an </a:t>
            </a:r>
            <a:r>
              <a:rPr lang="en-US" sz="4800" dirty="0" err="1">
                <a:solidFill>
                  <a:srgbClr val="134251"/>
                </a:solidFill>
              </a:rPr>
              <a:t>Abaqus</a:t>
            </a:r>
            <a:r>
              <a:rPr lang="en-US" sz="4800" dirty="0">
                <a:solidFill>
                  <a:srgbClr val="134251"/>
                </a:solidFill>
              </a:rPr>
              <a:t> user?</a:t>
            </a:r>
            <a:endParaRPr lang="en-IN" sz="4800" dirty="0">
              <a:solidFill>
                <a:srgbClr val="13425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7565" y="1444487"/>
            <a:ext cx="1150216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entury Gothic" panose="020B0502020202020204" pitchFamily="34" charset="0"/>
              <a:buChar char="►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Use python functionality to interact with underlying Abaqus data structure.</a:t>
            </a:r>
          </a:p>
          <a:p>
            <a:pPr marL="285750" indent="-285750">
              <a:spcAft>
                <a:spcPts val="600"/>
              </a:spcAft>
              <a:buFont typeface="Century Gothic" panose="020B0502020202020204" pitchFamily="34" charset="0"/>
              <a:buChar char="►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Python provides a vehicle to extend out-of-box functionality.</a:t>
            </a:r>
          </a:p>
          <a:p>
            <a:pPr marL="285750" indent="-285750">
              <a:spcAft>
                <a:spcPts val="600"/>
              </a:spcAft>
              <a:buFont typeface="Century Gothic" panose="020B0502020202020204" pitchFamily="34" charset="0"/>
              <a:buChar char="►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With python you can: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Automate repetitive pre- and post-processing tasks.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Mathematically post-process FE data.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To create new GUI options and thereby increasing the utilization of Abaqus in terms of usability.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To do parametric study</a:t>
            </a:r>
          </a:p>
        </p:txBody>
      </p:sp>
    </p:spTree>
    <p:extLst>
      <p:ext uri="{BB962C8B-B14F-4D97-AF65-F5344CB8AC3E}">
        <p14:creationId xmlns:p14="http://schemas.microsoft.com/office/powerpoint/2010/main" val="1775011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7403" b="25499"/>
          <a:stretch/>
        </p:blipFill>
        <p:spPr>
          <a:xfrm>
            <a:off x="89208" y="1081547"/>
            <a:ext cx="11658631" cy="5743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8838" t="8956" r="5881" b="3161"/>
          <a:stretch/>
        </p:blipFill>
        <p:spPr>
          <a:xfrm>
            <a:off x="225836" y="1543507"/>
            <a:ext cx="2464419" cy="50738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1591" y="1328079"/>
            <a:ext cx="451579" cy="246179"/>
          </a:xfrm>
          <a:prstGeom prst="rect">
            <a:avLst/>
          </a:prstGeom>
          <a:solidFill>
            <a:schemeClr val="accent2">
              <a:alpha val="8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38647" y="4463275"/>
            <a:ext cx="2237025" cy="267537"/>
          </a:xfrm>
          <a:prstGeom prst="rect">
            <a:avLst/>
          </a:prstGeom>
          <a:solidFill>
            <a:schemeClr val="accent2">
              <a:alpha val="8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1" y="108532"/>
            <a:ext cx="11516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134251"/>
                </a:solidFill>
              </a:rPr>
              <a:t>How to run python scripts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711" y="2468090"/>
            <a:ext cx="6029325" cy="4191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66201" y="3904127"/>
            <a:ext cx="962231" cy="352567"/>
          </a:xfrm>
          <a:prstGeom prst="rect">
            <a:avLst/>
          </a:prstGeom>
          <a:solidFill>
            <a:schemeClr val="accent2">
              <a:alpha val="8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4328"/>
          <a:stretch/>
        </p:blipFill>
        <p:spPr>
          <a:xfrm>
            <a:off x="5458893" y="4768447"/>
            <a:ext cx="6579531" cy="1954061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5480939" y="5408824"/>
            <a:ext cx="551871" cy="545927"/>
          </a:xfrm>
          <a:prstGeom prst="rect">
            <a:avLst/>
          </a:prstGeom>
          <a:solidFill>
            <a:schemeClr val="accent2">
              <a:alpha val="8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222380" y="5408824"/>
            <a:ext cx="2096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Command Line Interface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601522" y="5174166"/>
            <a:ext cx="2585738" cy="0"/>
          </a:xfrm>
          <a:prstGeom prst="line">
            <a:avLst/>
          </a:prstGeom>
          <a:solidFill>
            <a:schemeClr val="accent2">
              <a:alpha val="8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35057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5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108532"/>
            <a:ext cx="11516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134251"/>
                </a:solidFill>
              </a:rPr>
              <a:t>How to run python scripts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r="10325"/>
          <a:stretch/>
        </p:blipFill>
        <p:spPr>
          <a:xfrm>
            <a:off x="-1" y="1168630"/>
            <a:ext cx="9996993" cy="231054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9056" b="67366"/>
          <a:stretch/>
        </p:blipFill>
        <p:spPr>
          <a:xfrm>
            <a:off x="3950274" y="2959560"/>
            <a:ext cx="8126498" cy="238173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b="7553"/>
          <a:stretch/>
        </p:blipFill>
        <p:spPr>
          <a:xfrm>
            <a:off x="100359" y="4643258"/>
            <a:ext cx="8709101" cy="2047474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8" name="Straight Connector 17"/>
          <p:cNvCxnSpPr/>
          <p:nvPr/>
        </p:nvCxnSpPr>
        <p:spPr>
          <a:xfrm>
            <a:off x="2475819" y="2587082"/>
            <a:ext cx="3321222" cy="0"/>
          </a:xfrm>
          <a:prstGeom prst="line">
            <a:avLst/>
          </a:prstGeom>
          <a:solidFill>
            <a:schemeClr val="accent2">
              <a:alpha val="8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07758" y="4233746"/>
            <a:ext cx="3321222" cy="0"/>
          </a:xfrm>
          <a:prstGeom prst="line">
            <a:avLst/>
          </a:prstGeom>
          <a:solidFill>
            <a:schemeClr val="accent2">
              <a:alpha val="8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40986" y="6003073"/>
            <a:ext cx="3019293" cy="0"/>
          </a:xfrm>
          <a:prstGeom prst="line">
            <a:avLst/>
          </a:prstGeom>
          <a:solidFill>
            <a:schemeClr val="accent2">
              <a:alpha val="8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ight Arrow 8"/>
          <p:cNvSpPr/>
          <p:nvPr/>
        </p:nvSpPr>
        <p:spPr>
          <a:xfrm flipH="1">
            <a:off x="5812521" y="5640841"/>
            <a:ext cx="918635" cy="455025"/>
          </a:xfrm>
          <a:prstGeom prst="rightArrow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67060" y="5490209"/>
            <a:ext cx="180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Does NOT need Abaqus license</a:t>
            </a:r>
          </a:p>
        </p:txBody>
      </p:sp>
    </p:spTree>
    <p:extLst>
      <p:ext uri="{BB962C8B-B14F-4D97-AF65-F5344CB8AC3E}">
        <p14:creationId xmlns:p14="http://schemas.microsoft.com/office/powerpoint/2010/main" val="3635491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108532"/>
            <a:ext cx="11516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134251"/>
                </a:solidFill>
              </a:rPr>
              <a:t>How to run or access python interface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13928"/>
          <a:stretch/>
        </p:blipFill>
        <p:spPr>
          <a:xfrm>
            <a:off x="73279" y="1114999"/>
            <a:ext cx="12051815" cy="566494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24048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108532"/>
            <a:ext cx="11516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134251"/>
                </a:solidFill>
              </a:rPr>
              <a:t>How to run or access python interface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-414" b="39892"/>
          <a:stretch/>
        </p:blipFill>
        <p:spPr>
          <a:xfrm>
            <a:off x="47113" y="1558871"/>
            <a:ext cx="12072968" cy="341977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985292" y="2843560"/>
            <a:ext cx="1313753" cy="0"/>
          </a:xfrm>
          <a:prstGeom prst="line">
            <a:avLst/>
          </a:prstGeom>
          <a:solidFill>
            <a:schemeClr val="accent2">
              <a:alpha val="8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0191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571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416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Courier New</vt:lpstr>
      <vt:lpstr>Wingdings</vt:lpstr>
      <vt:lpstr>Ocean Waves 16x9</vt:lpstr>
      <vt:lpstr>PowerPoint Presentation</vt:lpstr>
      <vt:lpstr>Content: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cortexsat@gmail.com</dc:creator>
  <cp:lastModifiedBy>Satish Thorat</cp:lastModifiedBy>
  <cp:revision>75</cp:revision>
  <dcterms:created xsi:type="dcterms:W3CDTF">2021-09-19T07:31:00Z</dcterms:created>
  <dcterms:modified xsi:type="dcterms:W3CDTF">2023-09-03T05:44:23Z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2023-09-03T05:44:23Z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6235c986-99ac-42e0-ac3d-03d7bf8d33b2</vt:lpwstr>
  </property>
  <property fmtid="{D5CDD505-2E9C-101B-9397-08002B2CF9AE}" pid="7" name="MSIP_Label_defa4170-0d19-0005-0004-bc88714345d2_ActionId">
    <vt:lpwstr>df819c78-5e84-490e-a564-3298ba926f26</vt:lpwstr>
  </property>
  <property fmtid="{D5CDD505-2E9C-101B-9397-08002B2CF9AE}" pid="8" name="MSIP_Label_defa4170-0d19-0005-0004-bc88714345d2_ContentBits">
    <vt:lpwstr>0</vt:lpwstr>
  </property>
</Properties>
</file>