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1" r:id="rId4"/>
    <p:sldId id="300" r:id="rId5"/>
    <p:sldId id="291" r:id="rId6"/>
    <p:sldId id="298" r:id="rId7"/>
    <p:sldId id="294" r:id="rId8"/>
    <p:sldId id="29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  <a:srgbClr val="095BFF"/>
    <a:srgbClr val="8E1DFF"/>
    <a:srgbClr val="BDCBE2"/>
    <a:srgbClr val="F37D6B"/>
    <a:srgbClr val="FF9F9F"/>
    <a:srgbClr val="969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72064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3" y="1942137"/>
              <a:ext cx="2083823" cy="2693788"/>
              <a:chOff x="325988" y="2690155"/>
              <a:chExt cx="1718040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8" y="2690155"/>
                <a:ext cx="1710960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8" y="3693675"/>
                <a:ext cx="1717537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338043" y="733344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2503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83" y="5288759"/>
            <a:ext cx="11413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6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2 – Abaqus Object Model</a:t>
            </a:r>
            <a:endParaRPr lang="en-IN" sz="6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352" y="108532"/>
            <a:ext cx="4565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srgbClr val="134251"/>
                </a:solidFill>
              </a:rPr>
              <a:t>Content:</a:t>
            </a:r>
            <a:endParaRPr lang="en-IN" sz="4800" dirty="0">
              <a:solidFill>
                <a:srgbClr val="13425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26" y="1551957"/>
            <a:ext cx="1032344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What is the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Abaqus object model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Different types of Abaqus object model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session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Abaqus object model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MDB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Abaqus object model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ODB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Abaqus object model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How to use them effectively</a:t>
            </a:r>
          </a:p>
        </p:txBody>
      </p:sp>
    </p:spTree>
    <p:extLst>
      <p:ext uri="{BB962C8B-B14F-4D97-AF65-F5344CB8AC3E}">
        <p14:creationId xmlns:p14="http://schemas.microsoft.com/office/powerpoint/2010/main" val="3347583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460" y="108532"/>
            <a:ext cx="1134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Abaqus object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565" y="1269123"/>
            <a:ext cx="1111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Built-in python objects: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70156" y="2233299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0B0F0"/>
              </a:gs>
              <a:gs pos="85000">
                <a:srgbClr val="7ED1E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Integer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63503" y="2233296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0B0F0"/>
              </a:gs>
              <a:gs pos="85000">
                <a:srgbClr val="7ED1E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List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56851" y="2233297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0B0F0"/>
              </a:gs>
              <a:gs pos="85000">
                <a:srgbClr val="7ED1E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Dictionary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450198" y="2233296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0B0F0"/>
              </a:gs>
              <a:gs pos="85000">
                <a:srgbClr val="7ED1E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String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04809" y="1730788"/>
            <a:ext cx="1349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</a:rPr>
              <a:t>Attributes</a:t>
            </a: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</a:rPr>
              <a:t>and </a:t>
            </a: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</a:rPr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565" y="3464693"/>
            <a:ext cx="555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Abaqus adds to this built-in object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6851" y="3464693"/>
            <a:ext cx="333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  Abaqus objects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70156" y="5023072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95BFF"/>
              </a:gs>
              <a:gs pos="100000">
                <a:srgbClr val="7030A0"/>
              </a:gs>
              <a:gs pos="68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Field output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63503" y="5023069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95BFF"/>
              </a:gs>
              <a:gs pos="100000">
                <a:srgbClr val="7030A0"/>
              </a:gs>
              <a:gs pos="68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Frame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56851" y="5023070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95BFF"/>
              </a:gs>
              <a:gs pos="100000">
                <a:srgbClr val="7030A0"/>
              </a:gs>
              <a:gs pos="68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Step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50198" y="5023069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95BFF"/>
              </a:gs>
              <a:gs pos="100000">
                <a:srgbClr val="7030A0"/>
              </a:gs>
              <a:gs pos="68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ODB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4809" y="4652395"/>
            <a:ext cx="1349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</a:rPr>
              <a:t>Attributes</a:t>
            </a: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</a:rPr>
              <a:t>and </a:t>
            </a: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</a:rPr>
              <a:t>Methods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620911" y="5278640"/>
            <a:ext cx="5712994" cy="224839"/>
            <a:chOff x="2620911" y="5278640"/>
            <a:chExt cx="5712994" cy="224839"/>
          </a:xfrm>
        </p:grpSpPr>
        <p:sp>
          <p:nvSpPr>
            <p:cNvPr id="50" name="Right Arrow 49"/>
            <p:cNvSpPr/>
            <p:nvPr/>
          </p:nvSpPr>
          <p:spPr>
            <a:xfrm>
              <a:off x="2620911" y="5278640"/>
              <a:ext cx="726299" cy="224839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5114259" y="5278640"/>
              <a:ext cx="726299" cy="224839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7607606" y="5278640"/>
              <a:ext cx="726299" cy="224839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57270" y="5841625"/>
            <a:ext cx="2423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</a:rPr>
              <a:t>Hierarchical 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80729" y="5841625"/>
            <a:ext cx="3548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 Abaqus Object Model</a:t>
            </a:r>
            <a:endParaRPr lang="en-IN" sz="20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0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16459 -0.13426 C -0.19883 -0.16435 -0.25026 -0.18055 -0.30417 -0.18055 C -0.3655 -0.18055 -0.41472 -0.16435 -0.44896 -0.13426 L -0.61342 -1.11111E-6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77" y="-902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11111E-6 L 0.1642 0.12662 C 0.19831 0.15533 0.24961 0.17083 0.30352 0.17083 C 0.36472 0.17083 0.41381 0.15533 0.44792 0.12662 L 0.61211 -1.11111E-6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99" y="854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05495 0.07986 C -0.06628 0.09792 -0.08347 0.10764 -0.10143 0.10764 C -0.12201 0.10764 -0.13841 0.09792 -0.14974 0.07986 L -0.20456 -1.11111E-6 " pathEditMode="relative" rAng="0" ptsTypes="AAA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537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5482 -0.08588 C 0.06615 -0.10532 0.08333 -0.11528 0.1013 -0.11528 C 0.12188 -0.11528 0.13828 -0.10532 0.14961 -0.08588 L 0.20456 -1.11111E-6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animBg="1"/>
      <p:bldP spid="16" grpId="0" animBg="1"/>
      <p:bldP spid="17" grpId="0" animBg="1"/>
      <p:bldP spid="18" grpId="0" animBg="1"/>
      <p:bldP spid="14" grpId="0"/>
      <p:bldP spid="23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  <p:bldP spid="26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624" y="108532"/>
            <a:ext cx="11862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Different types of Abaqus object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71388" y="5798563"/>
            <a:ext cx="2582178" cy="802579"/>
            <a:chOff x="5532894" y="5636938"/>
            <a:chExt cx="2582178" cy="802579"/>
          </a:xfrm>
        </p:grpSpPr>
        <p:sp>
          <p:nvSpPr>
            <p:cNvPr id="74" name="Rounded Rectangle 73"/>
            <p:cNvSpPr/>
            <p:nvPr/>
          </p:nvSpPr>
          <p:spPr>
            <a:xfrm>
              <a:off x="5532894" y="5692324"/>
              <a:ext cx="585119" cy="249989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18692" y="5636938"/>
              <a:ext cx="1282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accent1"/>
                  </a:solidFill>
                </a:rPr>
                <a:t>Container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20489" y="6070185"/>
              <a:ext cx="1894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accent1"/>
                  </a:solidFill>
                </a:rPr>
                <a:t>Singular Object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33763" y="6133722"/>
              <a:ext cx="586274" cy="249989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0572" y="4025839"/>
            <a:ext cx="301723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/>
                </a:solidFill>
              </a:rPr>
              <a:t>Abaqus object model is divided </a:t>
            </a:r>
            <a:r>
              <a:rPr lang="en-IN" dirty="0" smtClean="0">
                <a:solidFill>
                  <a:schemeClr val="accent1"/>
                </a:solidFill>
              </a:rPr>
              <a:t>into: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b="1" dirty="0" smtClean="0">
                <a:solidFill>
                  <a:schemeClr val="accent1"/>
                </a:solidFill>
              </a:rPr>
              <a:t>Session </a:t>
            </a:r>
            <a:r>
              <a:rPr lang="en-IN" b="1" dirty="0" smtClean="0">
                <a:solidFill>
                  <a:schemeClr val="accent1"/>
                </a:solidFill>
              </a:rPr>
              <a:t>Object Model</a:t>
            </a:r>
            <a:endParaRPr lang="en-IN" b="1" dirty="0" smtClean="0">
              <a:solidFill>
                <a:schemeClr val="accent1"/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b="1" dirty="0" err="1" smtClean="0">
                <a:solidFill>
                  <a:schemeClr val="accent1"/>
                </a:solidFill>
              </a:rPr>
              <a:t>Mdb</a:t>
            </a:r>
            <a:r>
              <a:rPr lang="en-IN" b="1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>
                <a:solidFill>
                  <a:schemeClr val="accent1"/>
                </a:solidFill>
              </a:rPr>
              <a:t>Object Model</a:t>
            </a:r>
            <a:endParaRPr lang="en-IN" b="1" dirty="0" smtClean="0">
              <a:solidFill>
                <a:schemeClr val="accent1"/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b="1" dirty="0" err="1" smtClean="0">
                <a:solidFill>
                  <a:schemeClr val="accent1"/>
                </a:solidFill>
              </a:rPr>
              <a:t>Odb</a:t>
            </a:r>
            <a:r>
              <a:rPr lang="en-IN" b="1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>
                <a:solidFill>
                  <a:schemeClr val="accent1"/>
                </a:solidFill>
              </a:rPr>
              <a:t>Object Model</a:t>
            </a:r>
            <a:endParaRPr lang="en-IN" b="1" dirty="0">
              <a:solidFill>
                <a:schemeClr val="accent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792147" y="3206802"/>
            <a:ext cx="5455639" cy="3573281"/>
            <a:chOff x="561394" y="2580023"/>
            <a:chExt cx="5966752" cy="4148467"/>
          </a:xfrm>
        </p:grpSpPr>
        <p:sp>
          <p:nvSpPr>
            <p:cNvPr id="62" name="Rounded Rectangle 61"/>
            <p:cNvSpPr/>
            <p:nvPr/>
          </p:nvSpPr>
          <p:spPr>
            <a:xfrm>
              <a:off x="561394" y="3858974"/>
              <a:ext cx="10543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mdb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009747" y="4121283"/>
              <a:ext cx="802721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jobs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009748" y="4555654"/>
              <a:ext cx="106496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models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65" name="Elbow Connector 64"/>
            <p:cNvCxnSpPr>
              <a:stCxn id="62" idx="3"/>
            </p:cNvCxnSpPr>
            <p:nvPr/>
          </p:nvCxnSpPr>
          <p:spPr>
            <a:xfrm>
              <a:off x="1615729" y="4021690"/>
              <a:ext cx="146972" cy="696679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1"/>
            </p:cNvCxnSpPr>
            <p:nvPr/>
          </p:nvCxnSpPr>
          <p:spPr>
            <a:xfrm flipH="1">
              <a:off x="1766905" y="4283999"/>
              <a:ext cx="24284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733428" y="4718369"/>
              <a:ext cx="286399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3238121" y="2580023"/>
              <a:ext cx="1106184" cy="390865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Model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653942" y="2851870"/>
              <a:ext cx="1446233" cy="390865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amplitudes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0" name="Elbow Connector 69"/>
            <p:cNvCxnSpPr>
              <a:stCxn id="68" idx="3"/>
            </p:cNvCxnSpPr>
            <p:nvPr/>
          </p:nvCxnSpPr>
          <p:spPr>
            <a:xfrm>
              <a:off x="4344305" y="2775456"/>
              <a:ext cx="143779" cy="3757602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1"/>
            </p:cNvCxnSpPr>
            <p:nvPr/>
          </p:nvCxnSpPr>
          <p:spPr>
            <a:xfrm flipH="1">
              <a:off x="4486578" y="3047303"/>
              <a:ext cx="16736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3" idx="1"/>
            </p:cNvCxnSpPr>
            <p:nvPr/>
          </p:nvCxnSpPr>
          <p:spPr>
            <a:xfrm flipH="1">
              <a:off x="4486577" y="3534359"/>
              <a:ext cx="167366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4653943" y="3338926"/>
              <a:ext cx="1117132" cy="390865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parts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7" name="Elbow Connector 76"/>
            <p:cNvCxnSpPr>
              <a:stCxn id="64" idx="3"/>
              <a:endCxn id="68" idx="1"/>
            </p:cNvCxnSpPr>
            <p:nvPr/>
          </p:nvCxnSpPr>
          <p:spPr>
            <a:xfrm flipV="1">
              <a:off x="3074715" y="2775456"/>
              <a:ext cx="163406" cy="1942914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9" idx="1"/>
            </p:cNvCxnSpPr>
            <p:nvPr/>
          </p:nvCxnSpPr>
          <p:spPr>
            <a:xfrm flipH="1">
              <a:off x="4513718" y="4037487"/>
              <a:ext cx="16736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4681082" y="3842054"/>
              <a:ext cx="1506775" cy="390865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interactions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0" name="Straight Connector 79"/>
            <p:cNvCxnSpPr>
              <a:stCxn id="81" idx="1"/>
            </p:cNvCxnSpPr>
            <p:nvPr/>
          </p:nvCxnSpPr>
          <p:spPr>
            <a:xfrm flipH="1">
              <a:off x="4478227" y="4540615"/>
              <a:ext cx="167366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4645593" y="4345182"/>
              <a:ext cx="1117132" cy="390865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loads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2" name="Straight Connector 81"/>
            <p:cNvCxnSpPr>
              <a:stCxn id="83" idx="1"/>
            </p:cNvCxnSpPr>
            <p:nvPr/>
          </p:nvCxnSpPr>
          <p:spPr>
            <a:xfrm flipH="1">
              <a:off x="4480315" y="5043743"/>
              <a:ext cx="167366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4647681" y="4848310"/>
              <a:ext cx="1364812" cy="390865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materials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4" name="Straight Connector 83"/>
            <p:cNvCxnSpPr>
              <a:stCxn id="85" idx="1"/>
            </p:cNvCxnSpPr>
            <p:nvPr/>
          </p:nvCxnSpPr>
          <p:spPr>
            <a:xfrm flipH="1">
              <a:off x="4482406" y="5546871"/>
              <a:ext cx="16736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4649768" y="5351438"/>
              <a:ext cx="893522" cy="390864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steps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6" name="Straight Connector 85"/>
            <p:cNvCxnSpPr>
              <a:stCxn id="87" idx="1"/>
            </p:cNvCxnSpPr>
            <p:nvPr/>
          </p:nvCxnSpPr>
          <p:spPr>
            <a:xfrm flipH="1">
              <a:off x="4497017" y="6049999"/>
              <a:ext cx="167366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4664383" y="5854566"/>
              <a:ext cx="1117132" cy="390865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sections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4470348" y="6533058"/>
              <a:ext cx="19190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4656030" y="6337625"/>
              <a:ext cx="1872116" cy="390865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rootAssembly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343777" y="1225359"/>
            <a:ext cx="3709148" cy="5520960"/>
            <a:chOff x="311707" y="117718"/>
            <a:chExt cx="3709148" cy="6283369"/>
          </a:xfrm>
        </p:grpSpPr>
        <p:sp>
          <p:nvSpPr>
            <p:cNvPr id="91" name="Rounded Rectangle 90"/>
            <p:cNvSpPr/>
            <p:nvPr/>
          </p:nvSpPr>
          <p:spPr>
            <a:xfrm>
              <a:off x="311707" y="117718"/>
              <a:ext cx="10543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session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760060" y="380027"/>
              <a:ext cx="802721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odbs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760062" y="814398"/>
              <a:ext cx="2148060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defaultOdbDisplay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94" name="Elbow Connector 93"/>
            <p:cNvCxnSpPr>
              <a:stCxn id="91" idx="3"/>
            </p:cNvCxnSpPr>
            <p:nvPr/>
          </p:nvCxnSpPr>
          <p:spPr>
            <a:xfrm>
              <a:off x="1366042" y="280434"/>
              <a:ext cx="150804" cy="5957937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1"/>
            </p:cNvCxnSpPr>
            <p:nvPr/>
          </p:nvCxnSpPr>
          <p:spPr>
            <a:xfrm flipH="1">
              <a:off x="1517218" y="542743"/>
              <a:ext cx="24284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517214" y="977113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8" idx="1"/>
            </p:cNvCxnSpPr>
            <p:nvPr/>
          </p:nvCxnSpPr>
          <p:spPr>
            <a:xfrm flipH="1">
              <a:off x="1518144" y="1474114"/>
              <a:ext cx="241916" cy="16222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1760060" y="1311398"/>
              <a:ext cx="1748266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displayGroups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760062" y="1795872"/>
              <a:ext cx="821752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colors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0" name="Straight Connector 99"/>
            <p:cNvCxnSpPr>
              <a:stCxn id="99" idx="1"/>
            </p:cNvCxnSpPr>
            <p:nvPr/>
          </p:nvCxnSpPr>
          <p:spPr>
            <a:xfrm flipH="1" flipV="1">
              <a:off x="1508446" y="1958587"/>
              <a:ext cx="251616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749623" y="2248896"/>
              <a:ext cx="1515491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printOptions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 flipV="1">
              <a:off x="1528209" y="2411610"/>
              <a:ext cx="22329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1749623" y="2727241"/>
              <a:ext cx="1515491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psOptions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4" name="Straight Connector 103"/>
            <p:cNvCxnSpPr>
              <a:stCxn id="103" idx="1"/>
            </p:cNvCxnSpPr>
            <p:nvPr/>
          </p:nvCxnSpPr>
          <p:spPr>
            <a:xfrm flipH="1" flipV="1">
              <a:off x="1498008" y="2889956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/>
            <p:cNvSpPr/>
            <p:nvPr/>
          </p:nvSpPr>
          <p:spPr>
            <a:xfrm>
              <a:off x="1752979" y="3205586"/>
              <a:ext cx="15121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epsOptions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6" name="Straight Connector 105"/>
            <p:cNvCxnSpPr>
              <a:stCxn id="105" idx="1"/>
            </p:cNvCxnSpPr>
            <p:nvPr/>
          </p:nvCxnSpPr>
          <p:spPr>
            <a:xfrm flipH="1" flipV="1">
              <a:off x="1501364" y="3368301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756335" y="3683931"/>
              <a:ext cx="1508779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pngOptions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8" name="Straight Connector 107"/>
            <p:cNvCxnSpPr>
              <a:stCxn id="107" idx="1"/>
            </p:cNvCxnSpPr>
            <p:nvPr/>
          </p:nvCxnSpPr>
          <p:spPr>
            <a:xfrm flipH="1" flipV="1">
              <a:off x="1504720" y="3846646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/>
            <p:cNvSpPr/>
            <p:nvPr/>
          </p:nvSpPr>
          <p:spPr>
            <a:xfrm>
              <a:off x="1759691" y="4162276"/>
              <a:ext cx="1505423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xyPlots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0" name="Straight Connector 109"/>
            <p:cNvCxnSpPr>
              <a:stCxn id="109" idx="1"/>
            </p:cNvCxnSpPr>
            <p:nvPr/>
          </p:nvCxnSpPr>
          <p:spPr>
            <a:xfrm flipH="1" flipV="1">
              <a:off x="1508076" y="4324991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1763047" y="4640621"/>
              <a:ext cx="2257808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animationController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1" idx="1"/>
            </p:cNvCxnSpPr>
            <p:nvPr/>
          </p:nvCxnSpPr>
          <p:spPr>
            <a:xfrm flipH="1" flipV="1">
              <a:off x="1511432" y="4803336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1766403" y="5118966"/>
              <a:ext cx="815411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views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4" name="Straight Connector 113"/>
            <p:cNvCxnSpPr>
              <a:stCxn id="113" idx="1"/>
            </p:cNvCxnSpPr>
            <p:nvPr/>
          </p:nvCxnSpPr>
          <p:spPr>
            <a:xfrm flipH="1" flipV="1">
              <a:off x="1514788" y="5281681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114"/>
            <p:cNvSpPr/>
            <p:nvPr/>
          </p:nvSpPr>
          <p:spPr>
            <a:xfrm>
              <a:off x="1769760" y="5597311"/>
              <a:ext cx="1274066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viewports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1"/>
            </p:cNvCxnSpPr>
            <p:nvPr/>
          </p:nvCxnSpPr>
          <p:spPr>
            <a:xfrm flipH="1" flipV="1">
              <a:off x="1518144" y="5760026"/>
              <a:ext cx="251616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ed Rectangle 116"/>
            <p:cNvSpPr/>
            <p:nvPr/>
          </p:nvSpPr>
          <p:spPr>
            <a:xfrm>
              <a:off x="1773115" y="6075656"/>
              <a:ext cx="93250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paths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H="1" flipV="1">
              <a:off x="1503572" y="6238371"/>
              <a:ext cx="276777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0807" y="1186533"/>
            <a:ext cx="7882057" cy="2659590"/>
            <a:chOff x="100807" y="1186533"/>
            <a:chExt cx="7882057" cy="2659590"/>
          </a:xfrm>
        </p:grpSpPr>
        <p:sp>
          <p:nvSpPr>
            <p:cNvPr id="148" name="Rounded Rectangle 147"/>
            <p:cNvSpPr/>
            <p:nvPr/>
          </p:nvSpPr>
          <p:spPr>
            <a:xfrm>
              <a:off x="1795821" y="1338934"/>
              <a:ext cx="1905919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rootAssembly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795822" y="1773305"/>
              <a:ext cx="106496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prstClr val="black"/>
                  </a:solidFill>
                </a:rPr>
                <a:t>parts</a:t>
              </a:r>
            </a:p>
          </p:txBody>
        </p:sp>
        <p:cxnSp>
          <p:nvCxnSpPr>
            <p:cNvPr id="153" name="Elbow Connector 152"/>
            <p:cNvCxnSpPr>
              <a:endCxn id="176" idx="3"/>
            </p:cNvCxnSpPr>
            <p:nvPr/>
          </p:nvCxnSpPr>
          <p:spPr>
            <a:xfrm rot="16200000" flipV="1">
              <a:off x="194282" y="2310110"/>
              <a:ext cx="2319555" cy="397833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8" idx="1"/>
            </p:cNvCxnSpPr>
            <p:nvPr/>
          </p:nvCxnSpPr>
          <p:spPr>
            <a:xfrm flipH="1">
              <a:off x="1552979" y="1501650"/>
              <a:ext cx="24284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1552975" y="1936020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552975" y="2451215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ounded Rectangle 156"/>
            <p:cNvSpPr/>
            <p:nvPr/>
          </p:nvSpPr>
          <p:spPr>
            <a:xfrm>
              <a:off x="1795821" y="2270305"/>
              <a:ext cx="2363642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sectionCategories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795822" y="2754779"/>
              <a:ext cx="1226715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steps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55618" y="3274054"/>
              <a:ext cx="427413" cy="57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prstClr val="black"/>
                  </a:solidFill>
                </a:rPr>
                <a:t>…</a:t>
              </a: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H="1">
              <a:off x="1544207" y="2917494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552975" y="3657651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177" idx="3"/>
              <a:endCxn id="166" idx="1"/>
            </p:cNvCxnSpPr>
            <p:nvPr/>
          </p:nvCxnSpPr>
          <p:spPr>
            <a:xfrm flipV="1">
              <a:off x="4195162" y="2869647"/>
              <a:ext cx="276189" cy="186489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ounded Rectangle 164"/>
            <p:cNvSpPr/>
            <p:nvPr/>
          </p:nvSpPr>
          <p:spPr>
            <a:xfrm>
              <a:off x="4471351" y="2293355"/>
              <a:ext cx="106496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frames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4471351" y="2706931"/>
              <a:ext cx="1658812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historyRegions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4453307" y="1815776"/>
              <a:ext cx="10543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Frame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8" name="Elbow Connector 167"/>
            <p:cNvCxnSpPr>
              <a:stCxn id="165" idx="3"/>
              <a:endCxn id="167" idx="3"/>
            </p:cNvCxnSpPr>
            <p:nvPr/>
          </p:nvCxnSpPr>
          <p:spPr>
            <a:xfrm flipH="1" flipV="1">
              <a:off x="5507642" y="1978492"/>
              <a:ext cx="28676" cy="477579"/>
            </a:xfrm>
            <a:prstGeom prst="bentConnector3">
              <a:avLst>
                <a:gd name="adj1" fmla="val -491411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ounded Rectangle 168"/>
            <p:cNvSpPr/>
            <p:nvPr/>
          </p:nvSpPr>
          <p:spPr>
            <a:xfrm>
              <a:off x="4374663" y="1312482"/>
              <a:ext cx="1480409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fieldOutputs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0" name="Elbow Connector 169"/>
            <p:cNvCxnSpPr>
              <a:stCxn id="167" idx="1"/>
              <a:endCxn id="169" idx="1"/>
            </p:cNvCxnSpPr>
            <p:nvPr/>
          </p:nvCxnSpPr>
          <p:spPr>
            <a:xfrm rot="10800000">
              <a:off x="4374663" y="1475198"/>
              <a:ext cx="78644" cy="503294"/>
            </a:xfrm>
            <a:prstGeom prst="bentConnector3">
              <a:avLst>
                <a:gd name="adj1" fmla="val 295112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ounded Rectangle 170"/>
            <p:cNvSpPr/>
            <p:nvPr/>
          </p:nvSpPr>
          <p:spPr>
            <a:xfrm>
              <a:off x="6310817" y="2306423"/>
              <a:ext cx="1672047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HistoryRegion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2" name="Elbow Connector 171"/>
            <p:cNvCxnSpPr>
              <a:stCxn id="166" idx="3"/>
              <a:endCxn id="171" idx="1"/>
            </p:cNvCxnSpPr>
            <p:nvPr/>
          </p:nvCxnSpPr>
          <p:spPr>
            <a:xfrm flipV="1">
              <a:off x="6130163" y="2469139"/>
              <a:ext cx="180654" cy="400508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71" idx="3"/>
              <a:endCxn id="175" idx="3"/>
            </p:cNvCxnSpPr>
            <p:nvPr/>
          </p:nvCxnSpPr>
          <p:spPr>
            <a:xfrm flipH="1" flipV="1">
              <a:off x="7739176" y="1932692"/>
              <a:ext cx="243688" cy="536447"/>
            </a:xfrm>
            <a:prstGeom prst="bentConnector3">
              <a:avLst>
                <a:gd name="adj1" fmla="val -37266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ounded Rectangle 173"/>
            <p:cNvSpPr/>
            <p:nvPr/>
          </p:nvSpPr>
          <p:spPr>
            <a:xfrm>
              <a:off x="6177268" y="1313637"/>
              <a:ext cx="1561908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historyPoints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077059" y="1769976"/>
              <a:ext cx="166211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historyOutputs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100807" y="1186533"/>
              <a:ext cx="10543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odb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3357299" y="2893420"/>
              <a:ext cx="837863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prstClr val="black"/>
                  </a:solidFill>
                </a:rPr>
                <a:t>Step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8" name="Elbow Connector 177"/>
            <p:cNvCxnSpPr>
              <a:stCxn id="177" idx="1"/>
              <a:endCxn id="158" idx="3"/>
            </p:cNvCxnSpPr>
            <p:nvPr/>
          </p:nvCxnSpPr>
          <p:spPr>
            <a:xfrm rot="10800000">
              <a:off x="3022537" y="2917496"/>
              <a:ext cx="334762" cy="138641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171" idx="3"/>
              <a:endCxn id="174" idx="3"/>
            </p:cNvCxnSpPr>
            <p:nvPr/>
          </p:nvCxnSpPr>
          <p:spPr>
            <a:xfrm flipH="1" flipV="1">
              <a:off x="7739176" y="1476353"/>
              <a:ext cx="243688" cy="992786"/>
            </a:xfrm>
            <a:prstGeom prst="bentConnector3">
              <a:avLst>
                <a:gd name="adj1" fmla="val -37266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>
              <a:stCxn id="177" idx="3"/>
              <a:endCxn id="165" idx="1"/>
            </p:cNvCxnSpPr>
            <p:nvPr/>
          </p:nvCxnSpPr>
          <p:spPr>
            <a:xfrm flipV="1">
              <a:off x="4195162" y="2456071"/>
              <a:ext cx="276189" cy="600065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62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624" y="108532"/>
            <a:ext cx="11862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 err="1" smtClean="0">
                <a:solidFill>
                  <a:schemeClr val="accent1">
                    <a:lumMod val="75000"/>
                  </a:schemeClr>
                </a:solidFill>
              </a:rPr>
              <a:t>Mdb</a:t>
            </a:r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 and session Abaqus </a:t>
            </a: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object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2064" y="937997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6116" y="1238188"/>
            <a:ext cx="2025007" cy="455753"/>
            <a:chOff x="5532894" y="5464660"/>
            <a:chExt cx="2499506" cy="706109"/>
          </a:xfrm>
        </p:grpSpPr>
        <p:sp>
          <p:nvSpPr>
            <p:cNvPr id="74" name="Rounded Rectangle 73"/>
            <p:cNvSpPr/>
            <p:nvPr/>
          </p:nvSpPr>
          <p:spPr>
            <a:xfrm>
              <a:off x="5532894" y="5520046"/>
              <a:ext cx="585119" cy="249989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36020" y="5464660"/>
              <a:ext cx="1282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accent1"/>
                  </a:solidFill>
                </a:rPr>
                <a:t>Container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37816" y="5857243"/>
              <a:ext cx="1894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accent1"/>
                  </a:solidFill>
                </a:rPr>
                <a:t>Singular Object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33763" y="5920780"/>
              <a:ext cx="586273" cy="249989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4567" y="2035459"/>
            <a:ext cx="63802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</a:rPr>
              <a:t>You can use </a:t>
            </a:r>
            <a:r>
              <a:rPr lang="en-IN" b="1" i="1" dirty="0" err="1" smtClean="0">
                <a:solidFill>
                  <a:schemeClr val="accent1"/>
                </a:solidFill>
              </a:rPr>
              <a:t>mdb</a:t>
            </a:r>
            <a:r>
              <a:rPr lang="en-IN" b="1" i="1" dirty="0" smtClean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and </a:t>
            </a:r>
            <a:r>
              <a:rPr lang="en-IN" b="1" i="1" dirty="0" smtClean="0">
                <a:solidFill>
                  <a:schemeClr val="accent1"/>
                </a:solidFill>
              </a:rPr>
              <a:t>session </a:t>
            </a:r>
            <a:r>
              <a:rPr lang="en-IN" dirty="0" smtClean="0">
                <a:solidFill>
                  <a:schemeClr val="accent1"/>
                </a:solidFill>
              </a:rPr>
              <a:t>in Abaqus/CAE using</a:t>
            </a:r>
            <a:r>
              <a:rPr lang="en-IN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dirty="0" smtClean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942327" y="1174993"/>
            <a:ext cx="6309381" cy="5573017"/>
            <a:chOff x="5882619" y="1222564"/>
            <a:chExt cx="6309381" cy="5573017"/>
          </a:xfrm>
        </p:grpSpPr>
        <p:sp>
          <p:nvSpPr>
            <p:cNvPr id="62" name="Rounded Rectangle 61"/>
            <p:cNvSpPr/>
            <p:nvPr/>
          </p:nvSpPr>
          <p:spPr>
            <a:xfrm>
              <a:off x="5882619" y="1222564"/>
              <a:ext cx="964020" cy="280310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mdb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206906" y="1448504"/>
              <a:ext cx="733960" cy="280310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jobs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206907" y="1822649"/>
              <a:ext cx="973742" cy="280310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models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65" name="Elbow Connector 64"/>
            <p:cNvCxnSpPr>
              <a:stCxn id="62" idx="3"/>
            </p:cNvCxnSpPr>
            <p:nvPr/>
          </p:nvCxnSpPr>
          <p:spPr>
            <a:xfrm>
              <a:off x="6846639" y="1362719"/>
              <a:ext cx="117833" cy="616393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1"/>
            </p:cNvCxnSpPr>
            <p:nvPr/>
          </p:nvCxnSpPr>
          <p:spPr>
            <a:xfrm flipH="1">
              <a:off x="6984866" y="1588659"/>
              <a:ext cx="2220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954256" y="1962803"/>
              <a:ext cx="261866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8394062" y="1468661"/>
              <a:ext cx="1011428" cy="33667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Model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688604" y="1702816"/>
              <a:ext cx="2503396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adaptivemeshControls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0" name="Elbow Connector 69"/>
            <p:cNvCxnSpPr>
              <a:stCxn id="68" idx="3"/>
            </p:cNvCxnSpPr>
            <p:nvPr/>
          </p:nvCxnSpPr>
          <p:spPr>
            <a:xfrm>
              <a:off x="9405490" y="1636997"/>
              <a:ext cx="115246" cy="4990249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1"/>
            </p:cNvCxnSpPr>
            <p:nvPr/>
          </p:nvCxnSpPr>
          <p:spPr>
            <a:xfrm flipH="1">
              <a:off x="9535576" y="1871152"/>
              <a:ext cx="153028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3" idx="1"/>
            </p:cNvCxnSpPr>
            <p:nvPr/>
          </p:nvCxnSpPr>
          <p:spPr>
            <a:xfrm flipH="1">
              <a:off x="9535575" y="4044318"/>
              <a:ext cx="153029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9688604" y="3875982"/>
              <a:ext cx="1021438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parts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7" name="Elbow Connector 76"/>
            <p:cNvCxnSpPr>
              <a:stCxn id="64" idx="3"/>
              <a:endCxn id="68" idx="1"/>
            </p:cNvCxnSpPr>
            <p:nvPr/>
          </p:nvCxnSpPr>
          <p:spPr>
            <a:xfrm flipV="1">
              <a:off x="8180649" y="1636996"/>
              <a:ext cx="213413" cy="325807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9" idx="1"/>
            </p:cNvCxnSpPr>
            <p:nvPr/>
          </p:nvCxnSpPr>
          <p:spPr>
            <a:xfrm flipH="1">
              <a:off x="9542996" y="4473635"/>
              <a:ext cx="153028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9696024" y="4305299"/>
              <a:ext cx="1377704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interactions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0" name="Straight Connector 79"/>
            <p:cNvCxnSpPr>
              <a:stCxn id="81" idx="1"/>
            </p:cNvCxnSpPr>
            <p:nvPr/>
          </p:nvCxnSpPr>
          <p:spPr>
            <a:xfrm flipH="1">
              <a:off x="9527940" y="4911056"/>
              <a:ext cx="153029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9680970" y="4742720"/>
              <a:ext cx="1021438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loads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2" name="Straight Connector 81"/>
            <p:cNvCxnSpPr>
              <a:stCxn id="83" idx="1"/>
            </p:cNvCxnSpPr>
            <p:nvPr/>
          </p:nvCxnSpPr>
          <p:spPr>
            <a:xfrm flipH="1">
              <a:off x="9529849" y="5344425"/>
              <a:ext cx="153029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9682879" y="5176089"/>
              <a:ext cx="1247902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materials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4" name="Straight Connector 83"/>
            <p:cNvCxnSpPr>
              <a:stCxn id="85" idx="1"/>
            </p:cNvCxnSpPr>
            <p:nvPr/>
          </p:nvCxnSpPr>
          <p:spPr>
            <a:xfrm flipH="1">
              <a:off x="9531761" y="5777794"/>
              <a:ext cx="153026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684787" y="5609458"/>
              <a:ext cx="816983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steps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6" name="Straight Connector 85"/>
            <p:cNvCxnSpPr>
              <a:stCxn id="87" idx="1"/>
            </p:cNvCxnSpPr>
            <p:nvPr/>
          </p:nvCxnSpPr>
          <p:spPr>
            <a:xfrm flipH="1">
              <a:off x="9545121" y="6211163"/>
              <a:ext cx="153029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9698150" y="6042827"/>
              <a:ext cx="1021438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sections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9520736" y="6627246"/>
              <a:ext cx="17546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9690513" y="6458910"/>
              <a:ext cx="1711750" cy="33667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rootAssembly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9680969" y="2118898"/>
              <a:ext cx="1322349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amplitudes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8" idx="1"/>
            </p:cNvCxnSpPr>
            <p:nvPr/>
          </p:nvCxnSpPr>
          <p:spPr>
            <a:xfrm flipH="1">
              <a:off x="9527941" y="2287234"/>
              <a:ext cx="153028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9681258" y="2543625"/>
              <a:ext cx="2299867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boundaryConditions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53" idx="1"/>
            </p:cNvCxnSpPr>
            <p:nvPr/>
          </p:nvCxnSpPr>
          <p:spPr>
            <a:xfrm flipH="1">
              <a:off x="9528230" y="2711961"/>
              <a:ext cx="153028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ounded Rectangle 154"/>
            <p:cNvSpPr/>
            <p:nvPr/>
          </p:nvSpPr>
          <p:spPr>
            <a:xfrm>
              <a:off x="9680970" y="2985635"/>
              <a:ext cx="1469632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constraints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56" name="Straight Connector 155"/>
            <p:cNvCxnSpPr>
              <a:stCxn id="155" idx="1"/>
            </p:cNvCxnSpPr>
            <p:nvPr/>
          </p:nvCxnSpPr>
          <p:spPr>
            <a:xfrm flipH="1">
              <a:off x="9527942" y="3153971"/>
              <a:ext cx="153028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ounded Rectangle 156"/>
            <p:cNvSpPr/>
            <p:nvPr/>
          </p:nvSpPr>
          <p:spPr>
            <a:xfrm>
              <a:off x="9691117" y="3439452"/>
              <a:ext cx="2299867" cy="33667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interactionProperties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58" name="Straight Connector 157"/>
            <p:cNvCxnSpPr>
              <a:stCxn id="157" idx="1"/>
            </p:cNvCxnSpPr>
            <p:nvPr/>
          </p:nvCxnSpPr>
          <p:spPr>
            <a:xfrm flipH="1">
              <a:off x="9538089" y="3607788"/>
              <a:ext cx="153028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8354826" y="1129536"/>
            <a:ext cx="3709148" cy="5520960"/>
            <a:chOff x="311707" y="117718"/>
            <a:chExt cx="3709148" cy="6283369"/>
          </a:xfrm>
        </p:grpSpPr>
        <p:sp>
          <p:nvSpPr>
            <p:cNvPr id="160" name="Rounded Rectangle 159"/>
            <p:cNvSpPr/>
            <p:nvPr/>
          </p:nvSpPr>
          <p:spPr>
            <a:xfrm>
              <a:off x="311707" y="117718"/>
              <a:ext cx="10543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session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760060" y="380027"/>
              <a:ext cx="802721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odbs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1760062" y="814398"/>
              <a:ext cx="2148060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defaultOdbDisplay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3" name="Elbow Connector 162"/>
            <p:cNvCxnSpPr>
              <a:stCxn id="160" idx="3"/>
            </p:cNvCxnSpPr>
            <p:nvPr/>
          </p:nvCxnSpPr>
          <p:spPr>
            <a:xfrm>
              <a:off x="1366042" y="280434"/>
              <a:ext cx="150804" cy="5957937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61" idx="1"/>
            </p:cNvCxnSpPr>
            <p:nvPr/>
          </p:nvCxnSpPr>
          <p:spPr>
            <a:xfrm flipH="1">
              <a:off x="1517218" y="542743"/>
              <a:ext cx="24284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517214" y="977113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7" idx="1"/>
            </p:cNvCxnSpPr>
            <p:nvPr/>
          </p:nvCxnSpPr>
          <p:spPr>
            <a:xfrm flipH="1">
              <a:off x="1518144" y="1474114"/>
              <a:ext cx="241916" cy="16222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ounded Rectangle 166"/>
            <p:cNvSpPr/>
            <p:nvPr/>
          </p:nvSpPr>
          <p:spPr>
            <a:xfrm>
              <a:off x="1760060" y="1311398"/>
              <a:ext cx="1748266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displayGroups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760062" y="1795872"/>
              <a:ext cx="821752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colors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9" name="Straight Connector 168"/>
            <p:cNvCxnSpPr>
              <a:stCxn id="168" idx="1"/>
            </p:cNvCxnSpPr>
            <p:nvPr/>
          </p:nvCxnSpPr>
          <p:spPr>
            <a:xfrm flipH="1" flipV="1">
              <a:off x="1508446" y="1958587"/>
              <a:ext cx="251616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ed Rectangle 169"/>
            <p:cNvSpPr/>
            <p:nvPr/>
          </p:nvSpPr>
          <p:spPr>
            <a:xfrm>
              <a:off x="1749623" y="2248896"/>
              <a:ext cx="1515491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printOptions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H="1" flipV="1">
              <a:off x="1528209" y="2411610"/>
              <a:ext cx="22329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/>
            <p:cNvSpPr/>
            <p:nvPr/>
          </p:nvSpPr>
          <p:spPr>
            <a:xfrm>
              <a:off x="1749623" y="2727241"/>
              <a:ext cx="1515491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psOptions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Straight Connector 172"/>
            <p:cNvCxnSpPr>
              <a:stCxn id="172" idx="1"/>
            </p:cNvCxnSpPr>
            <p:nvPr/>
          </p:nvCxnSpPr>
          <p:spPr>
            <a:xfrm flipH="1" flipV="1">
              <a:off x="1498008" y="2889956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ounded Rectangle 173"/>
            <p:cNvSpPr/>
            <p:nvPr/>
          </p:nvSpPr>
          <p:spPr>
            <a:xfrm>
              <a:off x="1752979" y="3205586"/>
              <a:ext cx="15121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epsOptions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74" idx="1"/>
            </p:cNvCxnSpPr>
            <p:nvPr/>
          </p:nvCxnSpPr>
          <p:spPr>
            <a:xfrm flipH="1" flipV="1">
              <a:off x="1501364" y="3368301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ed Rectangle 175"/>
            <p:cNvSpPr/>
            <p:nvPr/>
          </p:nvSpPr>
          <p:spPr>
            <a:xfrm>
              <a:off x="1756335" y="3683931"/>
              <a:ext cx="1508779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pngOptions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7" name="Straight Connector 176"/>
            <p:cNvCxnSpPr>
              <a:stCxn id="176" idx="1"/>
            </p:cNvCxnSpPr>
            <p:nvPr/>
          </p:nvCxnSpPr>
          <p:spPr>
            <a:xfrm flipH="1" flipV="1">
              <a:off x="1504720" y="3846646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759692" y="4162276"/>
              <a:ext cx="1025342" cy="315630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xyPlots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9" name="Straight Connector 178"/>
            <p:cNvCxnSpPr>
              <a:stCxn id="178" idx="1"/>
            </p:cNvCxnSpPr>
            <p:nvPr/>
          </p:nvCxnSpPr>
          <p:spPr>
            <a:xfrm flipH="1">
              <a:off x="1508078" y="4320091"/>
              <a:ext cx="251614" cy="4902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ounded Rectangle 179"/>
            <p:cNvSpPr/>
            <p:nvPr/>
          </p:nvSpPr>
          <p:spPr>
            <a:xfrm>
              <a:off x="1763047" y="4640621"/>
              <a:ext cx="2257808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animationController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81" name="Straight Connector 180"/>
            <p:cNvCxnSpPr>
              <a:stCxn id="180" idx="1"/>
            </p:cNvCxnSpPr>
            <p:nvPr/>
          </p:nvCxnSpPr>
          <p:spPr>
            <a:xfrm flipH="1" flipV="1">
              <a:off x="1511432" y="4803336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/>
            <p:cNvSpPr/>
            <p:nvPr/>
          </p:nvSpPr>
          <p:spPr>
            <a:xfrm>
              <a:off x="1766403" y="5118966"/>
              <a:ext cx="815411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views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83" name="Straight Connector 182"/>
            <p:cNvCxnSpPr>
              <a:stCxn id="182" idx="1"/>
            </p:cNvCxnSpPr>
            <p:nvPr/>
          </p:nvCxnSpPr>
          <p:spPr>
            <a:xfrm flipH="1" flipV="1">
              <a:off x="1514788" y="5281681"/>
              <a:ext cx="251615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ounded Rectangle 183"/>
            <p:cNvSpPr/>
            <p:nvPr/>
          </p:nvSpPr>
          <p:spPr>
            <a:xfrm>
              <a:off x="1769760" y="5597311"/>
              <a:ext cx="1274066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viewports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85" name="Straight Connector 184"/>
            <p:cNvCxnSpPr>
              <a:stCxn id="184" idx="1"/>
            </p:cNvCxnSpPr>
            <p:nvPr/>
          </p:nvCxnSpPr>
          <p:spPr>
            <a:xfrm flipH="1" flipV="1">
              <a:off x="1518144" y="5760026"/>
              <a:ext cx="251616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ounded Rectangle 185"/>
            <p:cNvSpPr/>
            <p:nvPr/>
          </p:nvSpPr>
          <p:spPr>
            <a:xfrm>
              <a:off x="1773115" y="6075656"/>
              <a:ext cx="93250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paths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 flipH="1" flipV="1">
              <a:off x="1503572" y="6238371"/>
              <a:ext cx="276777" cy="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04916" y="2541512"/>
            <a:ext cx="2941831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abaqus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9700" y="3189715"/>
            <a:ext cx="6124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 err="1">
                <a:solidFill>
                  <a:schemeClr val="accent1"/>
                </a:solidFill>
              </a:rPr>
              <a:t>m</a:t>
            </a:r>
            <a:r>
              <a:rPr lang="en-IN" b="1" i="1" dirty="0" err="1" smtClean="0">
                <a:solidFill>
                  <a:schemeClr val="accent1"/>
                </a:solidFill>
              </a:rPr>
              <a:t>db</a:t>
            </a:r>
            <a:r>
              <a:rPr lang="en-IN" b="1" i="1" dirty="0" smtClean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sub objects, i.e. parts, materials, section, assembly, etc., can be used by following imports: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04916" y="4077114"/>
            <a:ext cx="6250429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part,material,assembly,section,mesh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0678" y="4570873"/>
            <a:ext cx="6218887" cy="392858"/>
            <a:chOff x="200678" y="4570873"/>
            <a:chExt cx="6218887" cy="392858"/>
          </a:xfrm>
        </p:grpSpPr>
        <p:sp>
          <p:nvSpPr>
            <p:cNvPr id="190" name="Rectangle 189"/>
            <p:cNvSpPr/>
            <p:nvPr/>
          </p:nvSpPr>
          <p:spPr>
            <a:xfrm>
              <a:off x="2926301" y="4570873"/>
              <a:ext cx="3493264" cy="3693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8E1D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IN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caeModules</a:t>
              </a:r>
              <a:r>
                <a:rPr lang="en-IN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IN" dirty="0" smtClean="0">
                  <a:solidFill>
                    <a:srgbClr val="8E1D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IN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IN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0678" y="4594399"/>
              <a:ext cx="18918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accent1"/>
                  </a:solidFill>
                </a:rPr>
                <a:t>Or alternatively</a:t>
              </a:r>
              <a:endParaRPr lang="en-IN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261965" y="4741890"/>
              <a:ext cx="275573" cy="84419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1" name="Rectangle 190"/>
          <p:cNvSpPr/>
          <p:nvPr/>
        </p:nvSpPr>
        <p:spPr>
          <a:xfrm>
            <a:off x="79700" y="5199876"/>
            <a:ext cx="6124361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</a:rPr>
              <a:t>To use Abaqus Python constants: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04915" y="5707707"/>
            <a:ext cx="418255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abaqusConstants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99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88" grpId="0"/>
      <p:bldP spid="189" grpId="0" animBg="1"/>
      <p:bldP spid="1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567" y="133584"/>
            <a:ext cx="11467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 err="1" smtClean="0">
                <a:solidFill>
                  <a:schemeClr val="accent1">
                    <a:lumMod val="75000"/>
                  </a:schemeClr>
                </a:solidFill>
              </a:rPr>
              <a:t>Odb</a:t>
            </a:r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 Abaqus </a:t>
            </a: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object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6116" y="1238188"/>
            <a:ext cx="2025007" cy="455753"/>
            <a:chOff x="5532894" y="5464660"/>
            <a:chExt cx="2499506" cy="706109"/>
          </a:xfrm>
        </p:grpSpPr>
        <p:sp>
          <p:nvSpPr>
            <p:cNvPr id="74" name="Rounded Rectangle 73"/>
            <p:cNvSpPr/>
            <p:nvPr/>
          </p:nvSpPr>
          <p:spPr>
            <a:xfrm>
              <a:off x="5532894" y="5520046"/>
              <a:ext cx="585119" cy="249989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36020" y="5464660"/>
              <a:ext cx="1282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accent1"/>
                  </a:solidFill>
                </a:rPr>
                <a:t>Container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37816" y="5857243"/>
              <a:ext cx="1894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accent1"/>
                  </a:solidFill>
                </a:rPr>
                <a:t>Singular Object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33763" y="5920780"/>
              <a:ext cx="586273" cy="249989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17631" y="3943415"/>
            <a:ext cx="502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 smtClean="0">
                <a:solidFill>
                  <a:srgbClr val="095BFF"/>
                </a:solidFill>
              </a:rPr>
              <a:t>Using Visualization namespace: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89374" y="3917488"/>
            <a:ext cx="0" cy="2872099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633731" y="3957323"/>
            <a:ext cx="502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 smtClean="0">
                <a:solidFill>
                  <a:srgbClr val="095BFF"/>
                </a:solidFill>
              </a:rPr>
              <a:t>Using </a:t>
            </a:r>
            <a:r>
              <a:rPr lang="en-IN" sz="2400" b="1" dirty="0" err="1" smtClean="0">
                <a:solidFill>
                  <a:srgbClr val="095BFF"/>
                </a:solidFill>
              </a:rPr>
              <a:t>odbAccess</a:t>
            </a:r>
            <a:r>
              <a:rPr lang="en-IN" sz="2400" b="1" dirty="0" smtClean="0">
                <a:solidFill>
                  <a:srgbClr val="095BFF"/>
                </a:solidFill>
              </a:rPr>
              <a:t> namespace: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78356" y="4514606"/>
            <a:ext cx="52068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Can use with Abaqus/CAE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Can open multiple ODB at the same time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Requires/consumes license</a:t>
            </a:r>
            <a:endParaRPr lang="en-IN" dirty="0" smtClean="0">
              <a:solidFill>
                <a:schemeClr val="accent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31034" y="4531468"/>
            <a:ext cx="596096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accent1"/>
                </a:solidFill>
              </a:rPr>
              <a:t> </a:t>
            </a:r>
            <a:endParaRPr lang="en-IN" b="1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Can use outside 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Abaqus/CAE 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via </a:t>
            </a:r>
            <a:r>
              <a:rPr lang="en-IN" b="1" i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abaqus</a:t>
            </a:r>
            <a:r>
              <a:rPr lang="en-IN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python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command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Can open ONLY one 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Does NOT require license!</a:t>
            </a:r>
            <a:endParaRPr lang="en-IN" dirty="0" smtClean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5798" y="4619799"/>
            <a:ext cx="2941831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82695" y="4616512"/>
            <a:ext cx="1348424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openOdb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3746" y="463226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6788470" y="4601833"/>
            <a:ext cx="239039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odbAccess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64598" y="4585575"/>
            <a:ext cx="1348424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openOdb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46468" y="460365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95644" y="2357586"/>
            <a:ext cx="4307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</a:rPr>
              <a:t>To use Abaqus Python constants: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8228" y="2865417"/>
            <a:ext cx="418255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abaqusConstants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33312" y="1161402"/>
            <a:ext cx="8176987" cy="2659590"/>
            <a:chOff x="1391153" y="1674770"/>
            <a:chExt cx="8176987" cy="2659590"/>
          </a:xfrm>
        </p:grpSpPr>
        <p:sp>
          <p:nvSpPr>
            <p:cNvPr id="86" name="Rounded Rectangle 85"/>
            <p:cNvSpPr/>
            <p:nvPr/>
          </p:nvSpPr>
          <p:spPr>
            <a:xfrm>
              <a:off x="3086167" y="1827171"/>
              <a:ext cx="1905919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rootAssembly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86168" y="2261542"/>
              <a:ext cx="106496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prstClr val="black"/>
                  </a:solidFill>
                </a:rPr>
                <a:t>parts</a:t>
              </a:r>
            </a:p>
          </p:txBody>
        </p:sp>
        <p:cxnSp>
          <p:nvCxnSpPr>
            <p:cNvPr id="88" name="Elbow Connector 87"/>
            <p:cNvCxnSpPr>
              <a:endCxn id="143" idx="3"/>
            </p:cNvCxnSpPr>
            <p:nvPr/>
          </p:nvCxnSpPr>
          <p:spPr>
            <a:xfrm rot="16200000" flipV="1">
              <a:off x="1484628" y="2798347"/>
              <a:ext cx="2319555" cy="397833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1"/>
            </p:cNvCxnSpPr>
            <p:nvPr/>
          </p:nvCxnSpPr>
          <p:spPr>
            <a:xfrm flipH="1">
              <a:off x="2843325" y="1989887"/>
              <a:ext cx="24284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843321" y="2424257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2843321" y="2939452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/>
            <p:cNvSpPr/>
            <p:nvPr/>
          </p:nvSpPr>
          <p:spPr>
            <a:xfrm>
              <a:off x="3086167" y="2758542"/>
              <a:ext cx="2363642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sectionCategories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086168" y="3243016"/>
              <a:ext cx="1226715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steps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45964" y="3762291"/>
              <a:ext cx="427413" cy="57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prstClr val="black"/>
                  </a:solidFill>
                </a:rPr>
                <a:t>…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834553" y="3405731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2843321" y="4145888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144" idx="3"/>
            </p:cNvCxnSpPr>
            <p:nvPr/>
          </p:nvCxnSpPr>
          <p:spPr>
            <a:xfrm>
              <a:off x="5485508" y="3544373"/>
              <a:ext cx="158605" cy="314551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2" idx="1"/>
            </p:cNvCxnSpPr>
            <p:nvPr/>
          </p:nvCxnSpPr>
          <p:spPr>
            <a:xfrm flipH="1">
              <a:off x="5628714" y="3295036"/>
              <a:ext cx="273643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5644113" y="3841872"/>
              <a:ext cx="24284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ounded Rectangle 131"/>
            <p:cNvSpPr/>
            <p:nvPr/>
          </p:nvSpPr>
          <p:spPr>
            <a:xfrm>
              <a:off x="5886957" y="3132320"/>
              <a:ext cx="106496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frames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886957" y="3696208"/>
              <a:ext cx="1658812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historyRegions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344901" y="2479377"/>
              <a:ext cx="10543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Frame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35" name="Elbow Connector 134"/>
            <p:cNvCxnSpPr>
              <a:stCxn id="132" idx="3"/>
              <a:endCxn id="134" idx="2"/>
            </p:cNvCxnSpPr>
            <p:nvPr/>
          </p:nvCxnSpPr>
          <p:spPr>
            <a:xfrm flipH="1" flipV="1">
              <a:off x="6872069" y="2804808"/>
              <a:ext cx="79855" cy="490228"/>
            </a:xfrm>
            <a:prstGeom prst="bentConnector4">
              <a:avLst>
                <a:gd name="adj1" fmla="val -286269"/>
                <a:gd name="adj2" fmla="val 66596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5953107" y="1976083"/>
              <a:ext cx="1480409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fieldOutputs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37" name="Elbow Connector 136"/>
            <p:cNvCxnSpPr>
              <a:stCxn id="134" idx="3"/>
              <a:endCxn id="136" idx="3"/>
            </p:cNvCxnSpPr>
            <p:nvPr/>
          </p:nvCxnSpPr>
          <p:spPr>
            <a:xfrm flipV="1">
              <a:off x="7399236" y="2138799"/>
              <a:ext cx="34280" cy="503294"/>
            </a:xfrm>
            <a:prstGeom prst="bentConnector3">
              <a:avLst>
                <a:gd name="adj1" fmla="val 766861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7713897" y="3145388"/>
              <a:ext cx="1672047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HistoryRegion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39" name="Elbow Connector 138"/>
            <p:cNvCxnSpPr>
              <a:stCxn id="133" idx="3"/>
              <a:endCxn id="138" idx="1"/>
            </p:cNvCxnSpPr>
            <p:nvPr/>
          </p:nvCxnSpPr>
          <p:spPr>
            <a:xfrm flipV="1">
              <a:off x="7545769" y="3308104"/>
              <a:ext cx="168128" cy="550820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38" idx="3"/>
              <a:endCxn id="142" idx="3"/>
            </p:cNvCxnSpPr>
            <p:nvPr/>
          </p:nvCxnSpPr>
          <p:spPr>
            <a:xfrm flipV="1">
              <a:off x="9385944" y="2771657"/>
              <a:ext cx="182196" cy="536447"/>
            </a:xfrm>
            <a:prstGeom prst="bentConnector3">
              <a:avLst>
                <a:gd name="adj1" fmla="val 225469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8006232" y="2152602"/>
              <a:ext cx="1561908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historyPoints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7906023" y="2608941"/>
              <a:ext cx="1662117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historyOutputs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391153" y="1674770"/>
              <a:ext cx="1054335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odb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47645" y="3381657"/>
              <a:ext cx="837863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prstClr val="black"/>
                  </a:solidFill>
                </a:rPr>
                <a:t>Step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45" name="Elbow Connector 144"/>
            <p:cNvCxnSpPr>
              <a:stCxn id="144" idx="1"/>
              <a:endCxn id="125" idx="3"/>
            </p:cNvCxnSpPr>
            <p:nvPr/>
          </p:nvCxnSpPr>
          <p:spPr>
            <a:xfrm rot="10800000">
              <a:off x="4312883" y="3405733"/>
              <a:ext cx="334762" cy="138641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645427" y="3294771"/>
              <a:ext cx="0" cy="27367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138" idx="3"/>
              <a:endCxn id="141" idx="3"/>
            </p:cNvCxnSpPr>
            <p:nvPr/>
          </p:nvCxnSpPr>
          <p:spPr>
            <a:xfrm flipV="1">
              <a:off x="9385944" y="2315318"/>
              <a:ext cx="182196" cy="992786"/>
            </a:xfrm>
            <a:prstGeom prst="bentConnector3">
              <a:avLst>
                <a:gd name="adj1" fmla="val 225469"/>
              </a:avLst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726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1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1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1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1" grpId="0"/>
      <p:bldP spid="43" grpId="0" animBg="1"/>
      <p:bldP spid="44" grpId="0" animBg="1"/>
      <p:bldP spid="2" grpId="0"/>
      <p:bldP spid="46" grpId="0" animBg="1"/>
      <p:bldP spid="47" grpId="0" animBg="1"/>
      <p:bldP spid="48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9544" y="1004405"/>
            <a:ext cx="9542325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597" y="108532"/>
            <a:ext cx="4676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441460" y="3785323"/>
            <a:ext cx="53059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arenR"/>
            </a:pPr>
            <a:r>
              <a:rPr lang="en-IN" dirty="0" smtClean="0">
                <a:solidFill>
                  <a:schemeClr val="accent1"/>
                </a:solidFill>
              </a:rPr>
              <a:t>We created one </a:t>
            </a:r>
            <a:r>
              <a:rPr lang="en-IN" dirty="0" err="1" smtClean="0">
                <a:solidFill>
                  <a:schemeClr val="accent1"/>
                </a:solidFill>
              </a:rPr>
              <a:t>odb</a:t>
            </a:r>
            <a:r>
              <a:rPr lang="en-IN" dirty="0" smtClean="0">
                <a:solidFill>
                  <a:schemeClr val="accent1"/>
                </a:solidFill>
              </a:rPr>
              <a:t> object called “</a:t>
            </a:r>
            <a:r>
              <a:rPr lang="en-IN" dirty="0" err="1" smtClean="0">
                <a:solidFill>
                  <a:schemeClr val="accent1"/>
                </a:solidFill>
              </a:rPr>
              <a:t>odb</a:t>
            </a:r>
            <a:r>
              <a:rPr lang="en-IN" dirty="0" smtClean="0">
                <a:solidFill>
                  <a:schemeClr val="accent1"/>
                </a:solidFill>
              </a:rPr>
              <a:t>”.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85022" y="4817500"/>
            <a:ext cx="1239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i="1" dirty="0" err="1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odb.steps</a:t>
            </a:r>
            <a:r>
              <a:rPr lang="en-IN" sz="2000" b="1" i="1" dirty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['Step-1'].frames[1].</a:t>
            </a:r>
            <a:r>
              <a:rPr lang="en-IN" sz="2000" b="1" i="1" dirty="0" err="1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fieldOutputs</a:t>
            </a:r>
            <a:r>
              <a:rPr lang="en-IN" sz="2000" b="1" i="1" dirty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['S'].</a:t>
            </a:r>
            <a:r>
              <a:rPr lang="en-IN" sz="2000" b="1" i="1" dirty="0" err="1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getScalarField</a:t>
            </a:r>
            <a:r>
              <a:rPr lang="en-IN" sz="2000" b="1" i="1" dirty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(invariant=MISES</a:t>
            </a:r>
            <a:r>
              <a:rPr lang="en-IN" sz="2000" b="1" i="1" dirty="0" smtClean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i="1" dirty="0">
              <a:solidFill>
                <a:srgbClr val="339C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59" y="4722312"/>
            <a:ext cx="450937" cy="1127343"/>
            <a:chOff x="93659" y="4722312"/>
            <a:chExt cx="450937" cy="11273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44596" y="4722312"/>
              <a:ext cx="0" cy="1127343"/>
            </a:xfrm>
            <a:prstGeom prst="line">
              <a:avLst/>
            </a:prstGeom>
            <a:ln w="9525">
              <a:solidFill>
                <a:srgbClr val="FF43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93659" y="5285983"/>
              <a:ext cx="413359" cy="204748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3659" y="5944843"/>
            <a:ext cx="162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ODB object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2411" y="3771875"/>
            <a:ext cx="89691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IN" dirty="0" smtClean="0">
                <a:solidFill>
                  <a:schemeClr val="accent1"/>
                </a:solidFill>
              </a:rPr>
              <a:t>We can access step object container from </a:t>
            </a:r>
            <a:r>
              <a:rPr lang="en-IN" dirty="0" err="1" smtClean="0">
                <a:solidFill>
                  <a:schemeClr val="accent1"/>
                </a:solidFill>
              </a:rPr>
              <a:t>odb</a:t>
            </a:r>
            <a:r>
              <a:rPr lang="en-IN" dirty="0" smtClean="0">
                <a:solidFill>
                  <a:schemeClr val="accent1"/>
                </a:solidFill>
              </a:rPr>
              <a:t> object using “dot” notation.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62" y="5810373"/>
            <a:ext cx="162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Step object container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19475" y="3811642"/>
            <a:ext cx="795558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arenR" startAt="3"/>
            </a:pPr>
            <a:r>
              <a:rPr lang="en-IN" dirty="0">
                <a:solidFill>
                  <a:schemeClr val="accent1"/>
                </a:solidFill>
              </a:rPr>
              <a:t>From step object container, we can access </a:t>
            </a:r>
            <a:r>
              <a:rPr lang="en-IN" dirty="0" smtClean="0">
                <a:solidFill>
                  <a:schemeClr val="accent1"/>
                </a:solidFill>
              </a:rPr>
              <a:t>step object </a:t>
            </a:r>
            <a:r>
              <a:rPr lang="en-IN" dirty="0">
                <a:solidFill>
                  <a:schemeClr val="accent1"/>
                </a:solidFill>
              </a:rPr>
              <a:t>by </a:t>
            </a:r>
            <a:r>
              <a:rPr lang="en-IN" dirty="0" smtClean="0">
                <a:solidFill>
                  <a:schemeClr val="accent1"/>
                </a:solidFill>
              </a:rPr>
              <a:t>it’s key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76330" y="5973853"/>
            <a:ext cx="162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Step object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92185" y="3785320"/>
            <a:ext cx="9202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arenR" startAt="4"/>
            </a:pPr>
            <a:r>
              <a:rPr lang="en-IN" dirty="0" smtClean="0">
                <a:solidFill>
                  <a:schemeClr val="accent1"/>
                </a:solidFill>
              </a:rPr>
              <a:t>We can access frame object container from step object using “dot” notation.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90555" y="5820228"/>
            <a:ext cx="171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Frame object container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39901" y="3785318"/>
            <a:ext cx="85294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en-IN" dirty="0">
                <a:solidFill>
                  <a:schemeClr val="accent1"/>
                </a:solidFill>
              </a:rPr>
              <a:t>From </a:t>
            </a:r>
            <a:r>
              <a:rPr lang="en-IN" dirty="0" smtClean="0">
                <a:solidFill>
                  <a:schemeClr val="accent1"/>
                </a:solidFill>
              </a:rPr>
              <a:t>frame object </a:t>
            </a:r>
            <a:r>
              <a:rPr lang="en-IN" dirty="0">
                <a:solidFill>
                  <a:schemeClr val="accent1"/>
                </a:solidFill>
              </a:rPr>
              <a:t>container, we can access </a:t>
            </a:r>
            <a:r>
              <a:rPr lang="en-IN" dirty="0" smtClean="0">
                <a:solidFill>
                  <a:schemeClr val="accent1"/>
                </a:solidFill>
              </a:rPr>
              <a:t>frame object by it’s index.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3212" y="5871045"/>
            <a:ext cx="17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Frame object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4469" y="3811638"/>
            <a:ext cx="6215422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6"/>
            </a:pPr>
            <a:r>
              <a:rPr lang="en-IN" dirty="0">
                <a:solidFill>
                  <a:schemeClr val="accent1"/>
                </a:solidFill>
              </a:rPr>
              <a:t>Similarly, we can access </a:t>
            </a:r>
            <a:r>
              <a:rPr lang="en-IN" dirty="0" err="1">
                <a:solidFill>
                  <a:schemeClr val="accent1"/>
                </a:solidFill>
              </a:rPr>
              <a:t>fieldOutputs</a:t>
            </a:r>
            <a:r>
              <a:rPr lang="en-IN" dirty="0">
                <a:solidFill>
                  <a:schemeClr val="accent1"/>
                </a:solidFill>
              </a:rPr>
              <a:t> object.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86971" y="5820228"/>
            <a:ext cx="171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Field output object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45785" y="4193026"/>
            <a:ext cx="101175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7"/>
            </a:pPr>
            <a:r>
              <a:rPr lang="en-IN" dirty="0" smtClean="0">
                <a:solidFill>
                  <a:schemeClr val="accent1"/>
                </a:solidFill>
              </a:rPr>
              <a:t>We can access scalar field output using “</a:t>
            </a:r>
            <a:r>
              <a:rPr lang="en-IN" dirty="0" err="1" smtClean="0">
                <a:solidFill>
                  <a:schemeClr val="accent1"/>
                </a:solidFill>
              </a:rPr>
              <a:t>getscalarField</a:t>
            </a:r>
            <a:r>
              <a:rPr lang="en-IN" dirty="0" smtClean="0">
                <a:solidFill>
                  <a:schemeClr val="accent1"/>
                </a:solidFill>
              </a:rPr>
              <a:t>” method using “dot” notation.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34717" y="5835353"/>
            <a:ext cx="171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MISES field output object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23719" y="5735976"/>
            <a:ext cx="1480409" cy="325431"/>
          </a:xfrm>
          <a:prstGeom prst="roundRect">
            <a:avLst/>
          </a:prstGeom>
          <a:solidFill>
            <a:srgbClr val="BDCBE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MISES</a:t>
            </a:r>
            <a:endParaRPr lang="en-IN" sz="1600" b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23263" y="1986546"/>
            <a:ext cx="1484125" cy="3749430"/>
            <a:chOff x="10500239" y="75856"/>
            <a:chExt cx="1484125" cy="3749430"/>
          </a:xfrm>
        </p:grpSpPr>
        <p:sp>
          <p:nvSpPr>
            <p:cNvPr id="23" name="Rounded Rectangle 22"/>
            <p:cNvSpPr/>
            <p:nvPr/>
          </p:nvSpPr>
          <p:spPr>
            <a:xfrm>
              <a:off x="10513569" y="613422"/>
              <a:ext cx="1455358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steps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514658" y="1688376"/>
              <a:ext cx="1466794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frames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503657" y="2223538"/>
              <a:ext cx="1477796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prstClr val="black"/>
                  </a:solidFill>
                </a:rPr>
                <a:t>Frame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501042" y="2758700"/>
              <a:ext cx="1480410" cy="325431"/>
            </a:xfrm>
            <a:prstGeom prst="roundRect">
              <a:avLst/>
            </a:prstGeom>
            <a:solidFill>
              <a:srgbClr val="BDCBE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fieldOutputs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500239" y="75856"/>
              <a:ext cx="1481214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prstClr val="black"/>
                  </a:solidFill>
                </a:rPr>
                <a:t>odb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503659" y="1150987"/>
              <a:ext cx="1477794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prstClr val="black"/>
                  </a:solidFill>
                </a:rPr>
                <a:t>Step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503955" y="3293862"/>
              <a:ext cx="1480409" cy="325431"/>
            </a:xfrm>
            <a:prstGeom prst="roundRect">
              <a:avLst/>
            </a:prstGeom>
            <a:solidFill>
              <a:srgbClr val="F37D6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prstClr val="black"/>
                  </a:solidFill>
                </a:rPr>
                <a:t>FieldOutput</a:t>
              </a:r>
              <a:endParaRPr lang="en-IN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27" idx="2"/>
              <a:endCxn id="23" idx="0"/>
            </p:cNvCxnSpPr>
            <p:nvPr/>
          </p:nvCxnSpPr>
          <p:spPr>
            <a:xfrm>
              <a:off x="11240846" y="401287"/>
              <a:ext cx="402" cy="21213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2"/>
              <a:endCxn id="31" idx="0"/>
            </p:cNvCxnSpPr>
            <p:nvPr/>
          </p:nvCxnSpPr>
          <p:spPr>
            <a:xfrm>
              <a:off x="11241248" y="938853"/>
              <a:ext cx="1308" cy="21213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2"/>
              <a:endCxn id="24" idx="0"/>
            </p:cNvCxnSpPr>
            <p:nvPr/>
          </p:nvCxnSpPr>
          <p:spPr>
            <a:xfrm>
              <a:off x="11242556" y="1476418"/>
              <a:ext cx="5499" cy="211958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4" idx="2"/>
              <a:endCxn id="25" idx="0"/>
            </p:cNvCxnSpPr>
            <p:nvPr/>
          </p:nvCxnSpPr>
          <p:spPr>
            <a:xfrm flipH="1">
              <a:off x="11242555" y="2013807"/>
              <a:ext cx="5500" cy="209731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  <a:endCxn id="26" idx="0"/>
            </p:cNvCxnSpPr>
            <p:nvPr/>
          </p:nvCxnSpPr>
          <p:spPr>
            <a:xfrm flipH="1">
              <a:off x="11241247" y="2548969"/>
              <a:ext cx="1308" cy="209731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6" idx="2"/>
              <a:endCxn id="33" idx="0"/>
            </p:cNvCxnSpPr>
            <p:nvPr/>
          </p:nvCxnSpPr>
          <p:spPr>
            <a:xfrm>
              <a:off x="11241247" y="3084131"/>
              <a:ext cx="2913" cy="209731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3" idx="2"/>
              <a:endCxn id="47" idx="0"/>
            </p:cNvCxnSpPr>
            <p:nvPr/>
          </p:nvCxnSpPr>
          <p:spPr>
            <a:xfrm flipH="1">
              <a:off x="11240900" y="3619293"/>
              <a:ext cx="3260" cy="205993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948811" y="5189369"/>
            <a:ext cx="14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Stress </a:t>
            </a:r>
            <a:r>
              <a:rPr lang="en-IN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“S”</a:t>
            </a:r>
            <a:endParaRPr lang="en-I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21094 -3.7037E-6 C 0.30534 -3.7037E-6 0.42187 -0.07546 0.42187 -0.1368 L 0.42187 -0.2733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1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21094 -2.96296E-6 C 0.30534 -2.96296E-6 0.42187 -0.07546 0.42187 -0.1368 L 0.42187 -0.27338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136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20612 -3.33333E-6 C 0.29857 -3.33333E-6 0.41263 -0.07314 0.41263 -0.13217 L 0.41263 -0.26435 " pathEditMode="fixed" rAng="0" ptsTypes="AAAA">
                                      <p:cBhvr>
                                        <p:cTn id="2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26771 -0.37546 " pathEditMode="fixed" rAng="0" ptsTypes="AA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7344 -3.33333E-6 " pathEditMode="fixed" rAng="0" ptsTypes="AA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85 L -0.11498 -0.30764 " pathEditMode="fixed" rAng="0" ptsTypes="AA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-3.33333E-6 L 0.19883 -3.33333E-6 " pathEditMode="fixed" rAng="0" ptsTypes="AA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6029 -0.24583 " pathEditMode="fixed" rAng="0" ptsTypes="AA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3 -3.33333E-6 L 0.28594 -3.33333E-6 " pathEditMode="fixed" rAng="0" ptsTypes="AA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10717 -0.17662 " pathEditMode="fixed" rAng="0" ptsTypes="AA">
                                      <p:cBhvr>
                                        <p:cTn id="10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93 -3.33333E-6 L 0.32344 -3.33333E-6 " pathEditMode="fixed" rAng="0" ptsTypes="AA">
                                      <p:cBhvr>
                                        <p:cTn id="1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13555 -0.11343 " pathEditMode="fixed" rAng="0" ptsTypes="AA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4 -3.33333E-6 L 0.5474 -3.33333E-6 " pathEditMode="fixed" rAng="0" ptsTypes="AA">
                                      <p:cBhvr>
                                        <p:cTn id="1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23489 -0.05903 " pathEditMode="fixed" rAng="0" ptsTypes="AA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4 -3.33333E-6 L 0.94557 -3.33333E-6 " pathEditMode="fixed" rAng="0" ptsTypes="AA">
                                      <p:cBhvr>
                                        <p:cTn id="15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34" y="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07539 -0.05348 " pathEditMode="fixed" rAng="0" ptsTypes="AA">
                                      <p:cBhvr>
                                        <p:cTn id="16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2" grpId="1"/>
      <p:bldP spid="43" grpId="0"/>
      <p:bldP spid="8" grpId="0"/>
      <p:bldP spid="8" grpId="1"/>
      <p:bldP spid="18" grpId="0"/>
      <p:bldP spid="18" grpId="1"/>
      <p:bldP spid="28" grpId="0"/>
      <p:bldP spid="28" grpId="1"/>
      <p:bldP spid="29" grpId="0"/>
      <p:bldP spid="29" grpId="1"/>
      <p:bldP spid="30" grpId="0"/>
      <p:bldP spid="30" grpId="1"/>
      <p:bldP spid="32" grpId="0" uiExpand="1" build="allAtOnce"/>
      <p:bldP spid="36" grpId="0"/>
      <p:bldP spid="36" grpId="1"/>
      <p:bldP spid="37" grpId="0"/>
      <p:bldP spid="37" grpId="1"/>
      <p:bldP spid="40" grpId="0"/>
      <p:bldP spid="40" grpId="1"/>
      <p:bldP spid="41" grpId="0"/>
      <p:bldP spid="41" grpId="1"/>
      <p:bldP spid="46" grpId="0"/>
      <p:bldP spid="46" grpId="1"/>
      <p:bldP spid="52" grpId="0" build="allAtOnce"/>
      <p:bldP spid="53" grpId="0"/>
      <p:bldP spid="47" grpId="0" animBg="1"/>
      <p:bldP spid="47" grpId="1" animBg="1"/>
      <p:bldP spid="13" grpId="0" build="allAtOnce"/>
      <p:bldP spid="13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01" y="121850"/>
            <a:ext cx="1028772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How to use them effectively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379" y="3076754"/>
            <a:ext cx="11085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/>
                </a:solidFill>
              </a:rPr>
              <a:t>To know the attributes and methods of an object,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user can use built-in methods called </a:t>
            </a:r>
            <a:r>
              <a:rPr lang="en-IN" b="1" i="1" dirty="0" smtClean="0">
                <a:solidFill>
                  <a:schemeClr val="accent1"/>
                </a:solidFill>
              </a:rPr>
              <a:t>__members__</a:t>
            </a:r>
            <a:r>
              <a:rPr lang="en-IN" dirty="0" smtClean="0">
                <a:solidFill>
                  <a:schemeClr val="accent1"/>
                </a:solidFill>
              </a:rPr>
              <a:t> and </a:t>
            </a:r>
            <a:r>
              <a:rPr lang="en-IN" b="1" i="1" dirty="0" smtClean="0">
                <a:solidFill>
                  <a:schemeClr val="accent1"/>
                </a:solidFill>
              </a:rPr>
              <a:t>__methods__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674" y="1503082"/>
            <a:ext cx="1627268" cy="1256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prstClr val="white"/>
                </a:solidFill>
              </a:rPr>
              <a:t>Step</a:t>
            </a:r>
            <a:endParaRPr lang="en-IN" sz="32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7777" y="1417371"/>
            <a:ext cx="139158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rgbClr val="339C9F"/>
                </a:solidFill>
              </a:rPr>
              <a:t>Attributes: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solidFill>
                  <a:srgbClr val="339C9F"/>
                </a:solidFill>
              </a:rPr>
              <a:t>n</a:t>
            </a:r>
            <a:r>
              <a:rPr lang="en-IN" dirty="0" smtClean="0">
                <a:solidFill>
                  <a:srgbClr val="339C9F"/>
                </a:solidFill>
              </a:rPr>
              <a:t>ame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err="1" smtClean="0">
                <a:solidFill>
                  <a:srgbClr val="339C9F"/>
                </a:solidFill>
              </a:rPr>
              <a:t>nlgoem</a:t>
            </a:r>
            <a:endParaRPr lang="en-IN" dirty="0" smtClean="0">
              <a:solidFill>
                <a:srgbClr val="339C9F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frames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2154" y="1415597"/>
            <a:ext cx="241358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rgbClr val="339C9F"/>
                </a:solidFill>
              </a:rPr>
              <a:t>Methods: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err="1" smtClean="0">
                <a:solidFill>
                  <a:srgbClr val="339C9F"/>
                </a:solidFill>
              </a:rPr>
              <a:t>getFrame</a:t>
            </a:r>
            <a:endParaRPr lang="en-IN" dirty="0" smtClean="0">
              <a:solidFill>
                <a:srgbClr val="339C9F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err="1" smtClean="0">
                <a:solidFill>
                  <a:srgbClr val="339C9F"/>
                </a:solidFill>
              </a:rPr>
              <a:t>setDefaultField</a:t>
            </a:r>
            <a:endParaRPr lang="en-IN" dirty="0" smtClean="0">
              <a:solidFill>
                <a:srgbClr val="339C9F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err="1">
                <a:solidFill>
                  <a:srgbClr val="339C9F"/>
                </a:solidFill>
              </a:rPr>
              <a:t>getHistoryRegion</a:t>
            </a:r>
            <a:endParaRPr lang="en-IN" dirty="0">
              <a:solidFill>
                <a:srgbClr val="339C9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2478" y="4202419"/>
            <a:ext cx="2666114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i="1" dirty="0" err="1" smtClean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__members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9888" y="4866052"/>
            <a:ext cx="2666114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i="1" dirty="0" err="1" smtClean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__methods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7936" y="4190084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To get the attributes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787936" y="4866052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To get the methods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759888" y="6205653"/>
            <a:ext cx="266108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i="1" dirty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7936" y="6205653"/>
            <a:ext cx="584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To get all attributes and method (including built-in)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59888" y="5529685"/>
            <a:ext cx="269924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i="1" dirty="0" smtClean="0">
                <a:solidFill>
                  <a:srgbClr val="8E1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I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87936" y="5529685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Prints the attributes with their values</a:t>
            </a:r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4159358" y="1503082"/>
            <a:ext cx="261613" cy="1256193"/>
          </a:xfrm>
          <a:prstGeom prst="rightBrace">
            <a:avLst>
              <a:gd name="adj1" fmla="val 67761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64186" y="1697537"/>
            <a:ext cx="1965395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>
                <a:solidFill>
                  <a:schemeClr val="accent1"/>
                </a:solidFill>
              </a:defRPr>
            </a:lvl1pPr>
          </a:lstStyle>
          <a:p>
            <a:pPr marL="0" indent="0" algn="ctr">
              <a:buNone/>
            </a:pPr>
            <a:r>
              <a:rPr lang="en-IN" dirty="0" smtClean="0"/>
              <a:t>Access data from the object</a:t>
            </a:r>
            <a:endParaRPr lang="en-IN" dirty="0"/>
          </a:p>
        </p:txBody>
      </p:sp>
      <p:sp>
        <p:nvSpPr>
          <p:cNvPr id="22" name="Right Brace 21"/>
          <p:cNvSpPr/>
          <p:nvPr/>
        </p:nvSpPr>
        <p:spPr>
          <a:xfrm>
            <a:off x="9422377" y="1503082"/>
            <a:ext cx="261613" cy="1256193"/>
          </a:xfrm>
          <a:prstGeom prst="rightBrace">
            <a:avLst>
              <a:gd name="adj1" fmla="val 67761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9789322" y="1690572"/>
            <a:ext cx="2307603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>
                <a:solidFill>
                  <a:schemeClr val="accent1"/>
                </a:solidFill>
              </a:defRPr>
            </a:lvl1pPr>
          </a:lstStyle>
          <a:p>
            <a:pPr marL="0" indent="0" algn="ctr">
              <a:buNone/>
            </a:pPr>
            <a:r>
              <a:rPr lang="en-IN" dirty="0" smtClean="0"/>
              <a:t>Manipulate data from the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5" grpId="0" animBg="1"/>
      <p:bldP spid="16" grpId="0" animBg="1"/>
      <p:bldP spid="2" grpId="0"/>
      <p:bldP spid="17" grpId="0"/>
      <p:bldP spid="18" grpId="0" animBg="1"/>
      <p:bldP spid="19" grpId="0"/>
      <p:bldP spid="20" grpId="0" animBg="1"/>
      <p:bldP spid="21" grpId="0"/>
      <p:bldP spid="5" grpId="0" animBg="1"/>
      <p:bldP spid="6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467" y="108532"/>
            <a:ext cx="552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srgbClr val="134251"/>
                </a:solidFill>
              </a:rPr>
              <a:t>Next Session</a:t>
            </a:r>
            <a:endParaRPr lang="en-IN" sz="4800" dirty="0">
              <a:solidFill>
                <a:srgbClr val="13425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450" y="1485549"/>
            <a:ext cx="1123584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b="1" dirty="0" err="1" smtClean="0">
                <a:solidFill>
                  <a:schemeClr val="accent1"/>
                </a:solidFill>
              </a:rPr>
              <a:t>Lec</a:t>
            </a:r>
            <a:r>
              <a:rPr lang="en-IN" sz="2400" b="1" dirty="0" smtClean="0">
                <a:solidFill>
                  <a:schemeClr val="accent1"/>
                </a:solidFill>
              </a:rPr>
              <a:t> 3 – </a:t>
            </a:r>
            <a:r>
              <a:rPr lang="en-IN" sz="2400" b="1" dirty="0">
                <a:solidFill>
                  <a:schemeClr val="accent1"/>
                </a:solidFill>
              </a:rPr>
              <a:t>Where to start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accent1"/>
                </a:solidFill>
              </a:rPr>
              <a:t>Journaling and reply </a:t>
            </a:r>
            <a:r>
              <a:rPr lang="en-IN" sz="2000" dirty="0" smtClean="0">
                <a:solidFill>
                  <a:schemeClr val="accent1"/>
                </a:solidFill>
              </a:rPr>
              <a:t>command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accent1"/>
                </a:solidFill>
              </a:rPr>
              <a:t>Abaqus python scripting </a:t>
            </a:r>
            <a:r>
              <a:rPr lang="en-IN" sz="2000" dirty="0" smtClean="0">
                <a:solidFill>
                  <a:schemeClr val="accent1"/>
                </a:solidFill>
              </a:rPr>
              <a:t>guide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4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568</Words>
  <Application>Microsoft Office PowerPoint</Application>
  <PresentationFormat>Widescreen</PresentationFormat>
  <Paragraphs>204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</vt:lpstr>
      <vt:lpstr>Ocean Waves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them effectively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cortexsat@gmail.com</cp:lastModifiedBy>
  <cp:revision>224</cp:revision>
  <dcterms:created xsi:type="dcterms:W3CDTF">2021-09-19T07:31:00Z</dcterms:created>
  <dcterms:modified xsi:type="dcterms:W3CDTF">2021-10-09T12:24:25Z</dcterms:modified>
</cp:coreProperties>
</file>