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1" r:id="rId4"/>
    <p:sldId id="282" r:id="rId5"/>
    <p:sldId id="284" r:id="rId6"/>
    <p:sldId id="283" r:id="rId7"/>
    <p:sldId id="285" r:id="rId8"/>
    <p:sldId id="286" r:id="rId9"/>
    <p:sldId id="287" r:id="rId10"/>
    <p:sldId id="288" r:id="rId11"/>
    <p:sldId id="289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52C0D"/>
    <a:srgbClr val="F7DA57"/>
    <a:srgbClr val="FBFBFB"/>
    <a:srgbClr val="F0EEE8"/>
    <a:srgbClr val="E3E0D5"/>
    <a:srgbClr val="CFCEC3"/>
    <a:srgbClr val="BCBBAA"/>
    <a:srgbClr val="FF33CC"/>
    <a:srgbClr val="095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533" autoAdjust="0"/>
  </p:normalViewPr>
  <p:slideViewPr>
    <p:cSldViewPr snapToGrid="0">
      <p:cViewPr varScale="1">
        <p:scale>
          <a:sx n="76" d="100"/>
          <a:sy n="76" d="100"/>
        </p:scale>
        <p:origin x="42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5733" y="1600200"/>
            <a:ext cx="6208099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639" y="5562600"/>
            <a:ext cx="4573190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952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5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0127" y="6400800"/>
            <a:ext cx="5956385" cy="276228"/>
          </a:xfrm>
        </p:spPr>
        <p:txBody>
          <a:bodyPr/>
          <a:lstStyle/>
          <a:p>
            <a:r>
              <a:rPr lang="en-US" dirty="0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230155" y="6400800"/>
            <a:ext cx="1549062" cy="276228"/>
          </a:xfrm>
        </p:spPr>
        <p:txBody>
          <a:bodyPr/>
          <a:lstStyle/>
          <a:p>
            <a:fld id="{A43FAFC5-F11C-4205-99FD-FC66DAA2A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10/23/2021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9431" y="6400800"/>
            <a:ext cx="1067080" cy="276228"/>
          </a:xfrm>
        </p:spPr>
        <p:txBody>
          <a:bodyPr/>
          <a:lstStyle/>
          <a:p>
            <a:fld id="{2A013F82-EE5E-44EE-A61D-E31C6657F26F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7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447" y="1616075"/>
            <a:ext cx="7317103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AFC5-F11C-4205-99FD-FC66DAA2A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10/23/2021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9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23568" y="121850"/>
            <a:ext cx="11775989" cy="757130"/>
          </a:xfrm>
        </p:spPr>
        <p:txBody>
          <a:bodyPr wrap="square">
            <a:sp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4800" dirty="0" smtClean="0">
                <a:solidFill>
                  <a:schemeClr val="bg2"/>
                </a:solidFill>
              </a:rPr>
              <a:t>Insert</a:t>
            </a:r>
            <a:r>
              <a:rPr lang="en-US" sz="4800" baseline="0" dirty="0" smtClean="0">
                <a:solidFill>
                  <a:schemeClr val="bg2"/>
                </a:solidFill>
              </a:rPr>
              <a:t> slide title here</a:t>
            </a:r>
            <a:endParaRPr lang="en-IN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04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pic>
        <p:nvPicPr>
          <p:cNvPr id="10" name="Picture 9" descr="Large ocean wave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5080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418" y="0"/>
            <a:ext cx="22866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128" y="381000"/>
            <a:ext cx="9146383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128" y="1828800"/>
            <a:ext cx="9146383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0127" y="6400800"/>
            <a:ext cx="595638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0155" y="6400800"/>
            <a:ext cx="154906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D658-8C58-46F3-AA54-0ED74F8B4CDC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10/23/2021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9431" y="6400800"/>
            <a:ext cx="10670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05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2688" y="348432"/>
            <a:ext cx="4991415" cy="2191178"/>
            <a:chOff x="2301701" y="1685581"/>
            <a:chExt cx="7305195" cy="3206903"/>
          </a:xfrm>
        </p:grpSpPr>
        <p:grpSp>
          <p:nvGrpSpPr>
            <p:cNvPr id="12" name="Group 11"/>
            <p:cNvGrpSpPr/>
            <p:nvPr/>
          </p:nvGrpSpPr>
          <p:grpSpPr>
            <a:xfrm>
              <a:off x="2954794" y="1942139"/>
              <a:ext cx="2083822" cy="2693788"/>
              <a:chOff x="325989" y="2690157"/>
              <a:chExt cx="1718039" cy="2220934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333067" y="2690157"/>
                <a:ext cx="1710961" cy="2220934"/>
              </a:xfrm>
              <a:custGeom>
                <a:avLst/>
                <a:gdLst>
                  <a:gd name="connsiteX0" fmla="*/ 0 w 2838992"/>
                  <a:gd name="connsiteY0" fmla="*/ 2016477 h 3685193"/>
                  <a:gd name="connsiteX1" fmla="*/ 2838992 w 2838992"/>
                  <a:gd name="connsiteY1" fmla="*/ 2016477 h 3685193"/>
                  <a:gd name="connsiteX2" fmla="*/ 2837391 w 2838992"/>
                  <a:gd name="connsiteY2" fmla="*/ 2026527 h 3685193"/>
                  <a:gd name="connsiteX3" fmla="*/ 1846903 w 2838992"/>
                  <a:gd name="connsiteY3" fmla="*/ 2909285 h 3685193"/>
                  <a:gd name="connsiteX4" fmla="*/ 1813386 w 2838992"/>
                  <a:gd name="connsiteY4" fmla="*/ 2915982 h 3685193"/>
                  <a:gd name="connsiteX5" fmla="*/ 1813386 w 2838992"/>
                  <a:gd name="connsiteY5" fmla="*/ 3685193 h 3685193"/>
                  <a:gd name="connsiteX6" fmla="*/ 1025605 w 2838992"/>
                  <a:gd name="connsiteY6" fmla="*/ 3685193 h 3685193"/>
                  <a:gd name="connsiteX7" fmla="*/ 1025605 w 2838992"/>
                  <a:gd name="connsiteY7" fmla="*/ 2915982 h 3685193"/>
                  <a:gd name="connsiteX8" fmla="*/ 992090 w 2838992"/>
                  <a:gd name="connsiteY8" fmla="*/ 2909285 h 3685193"/>
                  <a:gd name="connsiteX9" fmla="*/ 1602 w 2838992"/>
                  <a:gd name="connsiteY9" fmla="*/ 2026527 h 3685193"/>
                  <a:gd name="connsiteX10" fmla="*/ 1025605 w 2838992"/>
                  <a:gd name="connsiteY10" fmla="*/ 0 h 3685193"/>
                  <a:gd name="connsiteX11" fmla="*/ 1813386 w 2838992"/>
                  <a:gd name="connsiteY11" fmla="*/ 0 h 3685193"/>
                  <a:gd name="connsiteX12" fmla="*/ 1813386 w 2838992"/>
                  <a:gd name="connsiteY12" fmla="*/ 769212 h 3685193"/>
                  <a:gd name="connsiteX13" fmla="*/ 1846903 w 2838992"/>
                  <a:gd name="connsiteY13" fmla="*/ 775909 h 3685193"/>
                  <a:gd name="connsiteX14" fmla="*/ 2837391 w 2838992"/>
                  <a:gd name="connsiteY14" fmla="*/ 1658667 h 3685193"/>
                  <a:gd name="connsiteX15" fmla="*/ 2838992 w 2838992"/>
                  <a:gd name="connsiteY15" fmla="*/ 1668716 h 3685193"/>
                  <a:gd name="connsiteX16" fmla="*/ 1 w 2838992"/>
                  <a:gd name="connsiteY16" fmla="*/ 1668716 h 3685193"/>
                  <a:gd name="connsiteX17" fmla="*/ 1602 w 2838992"/>
                  <a:gd name="connsiteY17" fmla="*/ 1658667 h 3685193"/>
                  <a:gd name="connsiteX18" fmla="*/ 992090 w 2838992"/>
                  <a:gd name="connsiteY18" fmla="*/ 775909 h 3685193"/>
                  <a:gd name="connsiteX19" fmla="*/ 1025605 w 2838992"/>
                  <a:gd name="connsiteY19" fmla="*/ 769212 h 3685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838992" h="3685193">
                    <a:moveTo>
                      <a:pt x="0" y="2016477"/>
                    </a:moveTo>
                    <a:lnTo>
                      <a:pt x="2838992" y="2016477"/>
                    </a:lnTo>
                    <a:lnTo>
                      <a:pt x="2837391" y="2026527"/>
                    </a:lnTo>
                    <a:cubicBezTo>
                      <a:pt x="2748081" y="2445391"/>
                      <a:pt x="2358844" y="2785550"/>
                      <a:pt x="1846903" y="2909285"/>
                    </a:cubicBezTo>
                    <a:lnTo>
                      <a:pt x="1813386" y="2915982"/>
                    </a:lnTo>
                    <a:lnTo>
                      <a:pt x="1813386" y="3685193"/>
                    </a:lnTo>
                    <a:lnTo>
                      <a:pt x="1025605" y="3685193"/>
                    </a:lnTo>
                    <a:lnTo>
                      <a:pt x="1025605" y="2915982"/>
                    </a:lnTo>
                    <a:lnTo>
                      <a:pt x="992090" y="2909285"/>
                    </a:lnTo>
                    <a:cubicBezTo>
                      <a:pt x="480149" y="2785550"/>
                      <a:pt x="90912" y="2445391"/>
                      <a:pt x="1602" y="2026527"/>
                    </a:cubicBezTo>
                    <a:close/>
                    <a:moveTo>
                      <a:pt x="1025605" y="0"/>
                    </a:moveTo>
                    <a:lnTo>
                      <a:pt x="1813386" y="0"/>
                    </a:lnTo>
                    <a:lnTo>
                      <a:pt x="1813386" y="769212"/>
                    </a:lnTo>
                    <a:lnTo>
                      <a:pt x="1846903" y="775909"/>
                    </a:lnTo>
                    <a:cubicBezTo>
                      <a:pt x="2358844" y="899645"/>
                      <a:pt x="2748081" y="1239803"/>
                      <a:pt x="2837391" y="1658667"/>
                    </a:cubicBezTo>
                    <a:lnTo>
                      <a:pt x="2838992" y="1668716"/>
                    </a:lnTo>
                    <a:lnTo>
                      <a:pt x="1" y="1668716"/>
                    </a:lnTo>
                    <a:lnTo>
                      <a:pt x="1602" y="1658667"/>
                    </a:lnTo>
                    <a:cubicBezTo>
                      <a:pt x="90912" y="1239803"/>
                      <a:pt x="480149" y="899645"/>
                      <a:pt x="992090" y="775909"/>
                    </a:cubicBezTo>
                    <a:lnTo>
                      <a:pt x="1025605" y="769212"/>
                    </a:lnTo>
                    <a:close/>
                  </a:path>
                </a:pathLst>
              </a:custGeom>
              <a:solidFill>
                <a:srgbClr val="9696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5989" y="3693675"/>
                <a:ext cx="1717536" cy="2101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3" name="Freeform 12"/>
            <p:cNvSpPr/>
            <p:nvPr/>
          </p:nvSpPr>
          <p:spPr>
            <a:xfrm>
              <a:off x="6580283" y="2092856"/>
              <a:ext cx="2605895" cy="2392351"/>
            </a:xfrm>
            <a:custGeom>
              <a:avLst/>
              <a:gdLst>
                <a:gd name="connsiteX0" fmla="*/ 3748712 w 5291359"/>
                <a:gd name="connsiteY0" fmla="*/ 4128549 h 4857750"/>
                <a:gd name="connsiteX1" fmla="*/ 3512905 w 5291359"/>
                <a:gd name="connsiteY1" fmla="*/ 4364356 h 4857750"/>
                <a:gd name="connsiteX2" fmla="*/ 3748712 w 5291359"/>
                <a:gd name="connsiteY2" fmla="*/ 4600163 h 4857750"/>
                <a:gd name="connsiteX3" fmla="*/ 3984519 w 5291359"/>
                <a:gd name="connsiteY3" fmla="*/ 4364356 h 4857750"/>
                <a:gd name="connsiteX4" fmla="*/ 3748712 w 5291359"/>
                <a:gd name="connsiteY4" fmla="*/ 4128549 h 4857750"/>
                <a:gd name="connsiteX5" fmla="*/ 3618742 w 5291359"/>
                <a:gd name="connsiteY5" fmla="*/ 1405890 h 4857750"/>
                <a:gd name="connsiteX6" fmla="*/ 4618890 w 5291359"/>
                <a:gd name="connsiteY6" fmla="*/ 1405890 h 4857750"/>
                <a:gd name="connsiteX7" fmla="*/ 5291359 w 5291359"/>
                <a:gd name="connsiteY7" fmla="*/ 2078359 h 4857750"/>
                <a:gd name="connsiteX8" fmla="*/ 5291359 w 5291359"/>
                <a:gd name="connsiteY8" fmla="*/ 2779391 h 4857750"/>
                <a:gd name="connsiteX9" fmla="*/ 4618890 w 5291359"/>
                <a:gd name="connsiteY9" fmla="*/ 3451860 h 4857750"/>
                <a:gd name="connsiteX10" fmla="*/ 4331604 w 5291359"/>
                <a:gd name="connsiteY10" fmla="*/ 3451860 h 4857750"/>
                <a:gd name="connsiteX11" fmla="*/ 4331604 w 5291359"/>
                <a:gd name="connsiteY11" fmla="*/ 3461147 h 4857750"/>
                <a:gd name="connsiteX12" fmla="*/ 3188154 w 5291359"/>
                <a:gd name="connsiteY12" fmla="*/ 3461147 h 4857750"/>
                <a:gd name="connsiteX13" fmla="*/ 3188154 w 5291359"/>
                <a:gd name="connsiteY13" fmla="*/ 3660457 h 4857750"/>
                <a:gd name="connsiteX14" fmla="*/ 4331604 w 5291359"/>
                <a:gd name="connsiteY14" fmla="*/ 3660457 h 4857750"/>
                <a:gd name="connsiteX15" fmla="*/ 4331604 w 5291359"/>
                <a:gd name="connsiteY15" fmla="*/ 4023903 h 4857750"/>
                <a:gd name="connsiteX16" fmla="*/ 4331604 w 5291359"/>
                <a:gd name="connsiteY16" fmla="*/ 4120515 h 4857750"/>
                <a:gd name="connsiteX17" fmla="*/ 4331604 w 5291359"/>
                <a:gd name="connsiteY17" fmla="*/ 4285707 h 4857750"/>
                <a:gd name="connsiteX18" fmla="*/ 3759561 w 5291359"/>
                <a:gd name="connsiteY18" fmla="*/ 4857750 h 4857750"/>
                <a:gd name="connsiteX19" fmla="*/ 2503347 w 5291359"/>
                <a:gd name="connsiteY19" fmla="*/ 4857750 h 4857750"/>
                <a:gd name="connsiteX20" fmla="*/ 1931304 w 5291359"/>
                <a:gd name="connsiteY20" fmla="*/ 4285707 h 4857750"/>
                <a:gd name="connsiteX21" fmla="*/ 1931304 w 5291359"/>
                <a:gd name="connsiteY21" fmla="*/ 4120515 h 4857750"/>
                <a:gd name="connsiteX22" fmla="*/ 1931304 w 5291359"/>
                <a:gd name="connsiteY22" fmla="*/ 4023903 h 4857750"/>
                <a:gd name="connsiteX23" fmla="*/ 1931304 w 5291359"/>
                <a:gd name="connsiteY23" fmla="*/ 3451860 h 4857750"/>
                <a:gd name="connsiteX24" fmla="*/ 1931304 w 5291359"/>
                <a:gd name="connsiteY24" fmla="*/ 3037523 h 4857750"/>
                <a:gd name="connsiteX25" fmla="*/ 1944242 w 5291359"/>
                <a:gd name="connsiteY25" fmla="*/ 3037523 h 4857750"/>
                <a:gd name="connsiteX26" fmla="*/ 2033580 w 5291359"/>
                <a:gd name="connsiteY26" fmla="*/ 2822367 h 4857750"/>
                <a:gd name="connsiteX27" fmla="*/ 2189357 w 5291359"/>
                <a:gd name="connsiteY27" fmla="*/ 2739482 h 4857750"/>
                <a:gd name="connsiteX28" fmla="*/ 2233044 w 5291359"/>
                <a:gd name="connsiteY28" fmla="*/ 2735302 h 4857750"/>
                <a:gd name="connsiteX29" fmla="*/ 2233044 w 5291359"/>
                <a:gd name="connsiteY29" fmla="*/ 2739417 h 4857750"/>
                <a:gd name="connsiteX30" fmla="*/ 3123056 w 5291359"/>
                <a:gd name="connsiteY30" fmla="*/ 2739417 h 4857750"/>
                <a:gd name="connsiteX31" fmla="*/ 3123056 w 5291359"/>
                <a:gd name="connsiteY31" fmla="*/ 2727012 h 4857750"/>
                <a:gd name="connsiteX32" fmla="*/ 3197848 w 5291359"/>
                <a:gd name="connsiteY32" fmla="*/ 2719596 h 4857750"/>
                <a:gd name="connsiteX33" fmla="*/ 3461506 w 5291359"/>
                <a:gd name="connsiteY33" fmla="*/ 2578141 h 4857750"/>
                <a:gd name="connsiteX34" fmla="*/ 3602051 w 5291359"/>
                <a:gd name="connsiteY34" fmla="*/ 2313997 h 4857750"/>
                <a:gd name="connsiteX35" fmla="*/ 3611565 w 5291359"/>
                <a:gd name="connsiteY35" fmla="*/ 2214564 h 4857750"/>
                <a:gd name="connsiteX36" fmla="*/ 3618742 w 5291359"/>
                <a:gd name="connsiteY36" fmla="*/ 2214564 h 4857750"/>
                <a:gd name="connsiteX37" fmla="*/ 1516052 w 5291359"/>
                <a:gd name="connsiteY37" fmla="*/ 318549 h 4857750"/>
                <a:gd name="connsiteX38" fmla="*/ 1280245 w 5291359"/>
                <a:gd name="connsiteY38" fmla="*/ 554356 h 4857750"/>
                <a:gd name="connsiteX39" fmla="*/ 1516052 w 5291359"/>
                <a:gd name="connsiteY39" fmla="*/ 790163 h 4857750"/>
                <a:gd name="connsiteX40" fmla="*/ 1751859 w 5291359"/>
                <a:gd name="connsiteY40" fmla="*/ 554356 h 4857750"/>
                <a:gd name="connsiteX41" fmla="*/ 1516052 w 5291359"/>
                <a:gd name="connsiteY41" fmla="*/ 318549 h 4857750"/>
                <a:gd name="connsiteX42" fmla="*/ 1566087 w 5291359"/>
                <a:gd name="connsiteY42" fmla="*/ 0 h 4857750"/>
                <a:gd name="connsiteX43" fmla="*/ 2822301 w 5291359"/>
                <a:gd name="connsiteY43" fmla="*/ 0 h 4857750"/>
                <a:gd name="connsiteX44" fmla="*/ 3394344 w 5291359"/>
                <a:gd name="connsiteY44" fmla="*/ 572043 h 4857750"/>
                <a:gd name="connsiteX45" fmla="*/ 3394344 w 5291359"/>
                <a:gd name="connsiteY45" fmla="*/ 702945 h 4857750"/>
                <a:gd name="connsiteX46" fmla="*/ 3394344 w 5291359"/>
                <a:gd name="connsiteY46" fmla="*/ 833847 h 4857750"/>
                <a:gd name="connsiteX47" fmla="*/ 3394344 w 5291359"/>
                <a:gd name="connsiteY47" fmla="*/ 1405890 h 4857750"/>
                <a:gd name="connsiteX48" fmla="*/ 3400712 w 5291359"/>
                <a:gd name="connsiteY48" fmla="*/ 1405890 h 4857750"/>
                <a:gd name="connsiteX49" fmla="*/ 3400712 w 5291359"/>
                <a:gd name="connsiteY49" fmla="*/ 2213516 h 4857750"/>
                <a:gd name="connsiteX50" fmla="*/ 3400426 w 5291359"/>
                <a:gd name="connsiteY50" fmla="*/ 2213517 h 4857750"/>
                <a:gd name="connsiteX51" fmla="*/ 3311830 w 5291359"/>
                <a:gd name="connsiteY51" fmla="*/ 2428980 h 4857750"/>
                <a:gd name="connsiteX52" fmla="*/ 3096674 w 5291359"/>
                <a:gd name="connsiteY52" fmla="*/ 2518318 h 4857750"/>
                <a:gd name="connsiteX53" fmla="*/ 3096674 w 5291359"/>
                <a:gd name="connsiteY53" fmla="*/ 2522459 h 4857750"/>
                <a:gd name="connsiteX54" fmla="*/ 2233044 w 5291359"/>
                <a:gd name="connsiteY54" fmla="*/ 2522459 h 4857750"/>
                <a:gd name="connsiteX55" fmla="*/ 2233044 w 5291359"/>
                <a:gd name="connsiteY55" fmla="*/ 2524063 h 4857750"/>
                <a:gd name="connsiteX56" fmla="*/ 2148564 w 5291359"/>
                <a:gd name="connsiteY56" fmla="*/ 2532146 h 4857750"/>
                <a:gd name="connsiteX57" fmla="*/ 1884419 w 5291359"/>
                <a:gd name="connsiteY57" fmla="*/ 2672691 h 4857750"/>
                <a:gd name="connsiteX58" fmla="*/ 1732932 w 5291359"/>
                <a:gd name="connsiteY58" fmla="*/ 3037523 h 4857750"/>
                <a:gd name="connsiteX59" fmla="*/ 1732932 w 5291359"/>
                <a:gd name="connsiteY59" fmla="*/ 3451860 h 4857750"/>
                <a:gd name="connsiteX60" fmla="*/ 672469 w 5291359"/>
                <a:gd name="connsiteY60" fmla="*/ 3451860 h 4857750"/>
                <a:gd name="connsiteX61" fmla="*/ 0 w 5291359"/>
                <a:gd name="connsiteY61" fmla="*/ 2779391 h 4857750"/>
                <a:gd name="connsiteX62" fmla="*/ 0 w 5291359"/>
                <a:gd name="connsiteY62" fmla="*/ 2078359 h 4857750"/>
                <a:gd name="connsiteX63" fmla="*/ 536943 w 5291359"/>
                <a:gd name="connsiteY63" fmla="*/ 1419552 h 4857750"/>
                <a:gd name="connsiteX64" fmla="*/ 564633 w 5291359"/>
                <a:gd name="connsiteY64" fmla="*/ 1416761 h 4857750"/>
                <a:gd name="connsiteX65" fmla="*/ 564633 w 5291359"/>
                <a:gd name="connsiteY65" fmla="*/ 1418750 h 4857750"/>
                <a:gd name="connsiteX66" fmla="*/ 2187961 w 5291359"/>
                <a:gd name="connsiteY66" fmla="*/ 1418750 h 4857750"/>
                <a:gd name="connsiteX67" fmla="*/ 2187961 w 5291359"/>
                <a:gd name="connsiteY67" fmla="*/ 1219440 h 4857750"/>
                <a:gd name="connsiteX68" fmla="*/ 994044 w 5291359"/>
                <a:gd name="connsiteY68" fmla="*/ 1219440 h 4857750"/>
                <a:gd name="connsiteX69" fmla="*/ 994044 w 5291359"/>
                <a:gd name="connsiteY69" fmla="*/ 833847 h 4857750"/>
                <a:gd name="connsiteX70" fmla="*/ 994044 w 5291359"/>
                <a:gd name="connsiteY70" fmla="*/ 702945 h 4857750"/>
                <a:gd name="connsiteX71" fmla="*/ 994044 w 5291359"/>
                <a:gd name="connsiteY71" fmla="*/ 572043 h 4857750"/>
                <a:gd name="connsiteX72" fmla="*/ 1566087 w 5291359"/>
                <a:gd name="connsiteY72" fmla="*/ 0 h 485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291359" h="4857750">
                  <a:moveTo>
                    <a:pt x="3748712" y="4128549"/>
                  </a:moveTo>
                  <a:cubicBezTo>
                    <a:pt x="3618479" y="4128549"/>
                    <a:pt x="3512905" y="4234123"/>
                    <a:pt x="3512905" y="4364356"/>
                  </a:cubicBezTo>
                  <a:cubicBezTo>
                    <a:pt x="3512905" y="4494589"/>
                    <a:pt x="3618479" y="4600163"/>
                    <a:pt x="3748712" y="4600163"/>
                  </a:cubicBezTo>
                  <a:cubicBezTo>
                    <a:pt x="3878945" y="4600163"/>
                    <a:pt x="3984519" y="4494589"/>
                    <a:pt x="3984519" y="4364356"/>
                  </a:cubicBezTo>
                  <a:cubicBezTo>
                    <a:pt x="3984519" y="4234123"/>
                    <a:pt x="3878945" y="4128549"/>
                    <a:pt x="3748712" y="4128549"/>
                  </a:cubicBezTo>
                  <a:close/>
                  <a:moveTo>
                    <a:pt x="3618742" y="1405890"/>
                  </a:moveTo>
                  <a:lnTo>
                    <a:pt x="4618890" y="1405890"/>
                  </a:lnTo>
                  <a:cubicBezTo>
                    <a:pt x="4990284" y="1405890"/>
                    <a:pt x="5291359" y="1706965"/>
                    <a:pt x="5291359" y="2078359"/>
                  </a:cubicBezTo>
                  <a:lnTo>
                    <a:pt x="5291359" y="2779391"/>
                  </a:lnTo>
                  <a:cubicBezTo>
                    <a:pt x="5291359" y="3150785"/>
                    <a:pt x="4990284" y="3451860"/>
                    <a:pt x="4618890" y="3451860"/>
                  </a:cubicBezTo>
                  <a:lnTo>
                    <a:pt x="4331604" y="3451860"/>
                  </a:lnTo>
                  <a:lnTo>
                    <a:pt x="4331604" y="3461147"/>
                  </a:lnTo>
                  <a:lnTo>
                    <a:pt x="3188154" y="3461147"/>
                  </a:lnTo>
                  <a:lnTo>
                    <a:pt x="3188154" y="3660457"/>
                  </a:lnTo>
                  <a:lnTo>
                    <a:pt x="4331604" y="3660457"/>
                  </a:lnTo>
                  <a:lnTo>
                    <a:pt x="4331604" y="4023903"/>
                  </a:lnTo>
                  <a:lnTo>
                    <a:pt x="4331604" y="4120515"/>
                  </a:lnTo>
                  <a:lnTo>
                    <a:pt x="4331604" y="4285707"/>
                  </a:lnTo>
                  <a:cubicBezTo>
                    <a:pt x="4331604" y="4601638"/>
                    <a:pt x="4075492" y="4857750"/>
                    <a:pt x="3759561" y="4857750"/>
                  </a:cubicBezTo>
                  <a:lnTo>
                    <a:pt x="2503347" y="4857750"/>
                  </a:lnTo>
                  <a:cubicBezTo>
                    <a:pt x="2187416" y="4857750"/>
                    <a:pt x="1931304" y="4601638"/>
                    <a:pt x="1931304" y="4285707"/>
                  </a:cubicBezTo>
                  <a:lnTo>
                    <a:pt x="1931304" y="4120515"/>
                  </a:lnTo>
                  <a:lnTo>
                    <a:pt x="1931304" y="4023903"/>
                  </a:lnTo>
                  <a:lnTo>
                    <a:pt x="1931304" y="3451860"/>
                  </a:lnTo>
                  <a:lnTo>
                    <a:pt x="1931304" y="3037523"/>
                  </a:lnTo>
                  <a:lnTo>
                    <a:pt x="1944242" y="3037523"/>
                  </a:lnTo>
                  <a:cubicBezTo>
                    <a:pt x="1944242" y="2956781"/>
                    <a:pt x="1976388" y="2879362"/>
                    <a:pt x="2033580" y="2822367"/>
                  </a:cubicBezTo>
                  <a:cubicBezTo>
                    <a:pt x="2076474" y="2779621"/>
                    <a:pt x="2130807" y="2751002"/>
                    <a:pt x="2189357" y="2739482"/>
                  </a:cubicBezTo>
                  <a:lnTo>
                    <a:pt x="2233044" y="2735302"/>
                  </a:lnTo>
                  <a:lnTo>
                    <a:pt x="2233044" y="2739417"/>
                  </a:lnTo>
                  <a:lnTo>
                    <a:pt x="3123056" y="2739417"/>
                  </a:lnTo>
                  <a:lnTo>
                    <a:pt x="3123056" y="2727012"/>
                  </a:lnTo>
                  <a:lnTo>
                    <a:pt x="3197848" y="2719596"/>
                  </a:lnTo>
                  <a:cubicBezTo>
                    <a:pt x="3297060" y="2699719"/>
                    <a:pt x="3389024" y="2650874"/>
                    <a:pt x="3461506" y="2578141"/>
                  </a:cubicBezTo>
                  <a:cubicBezTo>
                    <a:pt x="3533989" y="2505408"/>
                    <a:pt x="3582516" y="2413276"/>
                    <a:pt x="3602051" y="2313997"/>
                  </a:cubicBezTo>
                  <a:lnTo>
                    <a:pt x="3611565" y="2214564"/>
                  </a:lnTo>
                  <a:lnTo>
                    <a:pt x="3618742" y="2214564"/>
                  </a:lnTo>
                  <a:close/>
                  <a:moveTo>
                    <a:pt x="1516052" y="318549"/>
                  </a:moveTo>
                  <a:cubicBezTo>
                    <a:pt x="1385819" y="318549"/>
                    <a:pt x="1280245" y="424123"/>
                    <a:pt x="1280245" y="554356"/>
                  </a:cubicBezTo>
                  <a:cubicBezTo>
                    <a:pt x="1280245" y="684589"/>
                    <a:pt x="1385819" y="790163"/>
                    <a:pt x="1516052" y="790163"/>
                  </a:cubicBezTo>
                  <a:cubicBezTo>
                    <a:pt x="1646285" y="790163"/>
                    <a:pt x="1751859" y="684589"/>
                    <a:pt x="1751859" y="554356"/>
                  </a:cubicBezTo>
                  <a:cubicBezTo>
                    <a:pt x="1751859" y="424123"/>
                    <a:pt x="1646285" y="318549"/>
                    <a:pt x="1516052" y="318549"/>
                  </a:cubicBezTo>
                  <a:close/>
                  <a:moveTo>
                    <a:pt x="1566087" y="0"/>
                  </a:moveTo>
                  <a:lnTo>
                    <a:pt x="2822301" y="0"/>
                  </a:lnTo>
                  <a:cubicBezTo>
                    <a:pt x="3138232" y="0"/>
                    <a:pt x="3394344" y="256112"/>
                    <a:pt x="3394344" y="572043"/>
                  </a:cubicBezTo>
                  <a:lnTo>
                    <a:pt x="3394344" y="702945"/>
                  </a:lnTo>
                  <a:lnTo>
                    <a:pt x="3394344" y="833847"/>
                  </a:lnTo>
                  <a:lnTo>
                    <a:pt x="3394344" y="1405890"/>
                  </a:lnTo>
                  <a:lnTo>
                    <a:pt x="3400712" y="1405890"/>
                  </a:lnTo>
                  <a:lnTo>
                    <a:pt x="3400712" y="2213516"/>
                  </a:lnTo>
                  <a:lnTo>
                    <a:pt x="3400426" y="2213517"/>
                  </a:lnTo>
                  <a:cubicBezTo>
                    <a:pt x="3400704" y="2294259"/>
                    <a:pt x="3368825" y="2371789"/>
                    <a:pt x="3311830" y="2428980"/>
                  </a:cubicBezTo>
                  <a:cubicBezTo>
                    <a:pt x="3254835" y="2486172"/>
                    <a:pt x="3177416" y="2518318"/>
                    <a:pt x="3096674" y="2518318"/>
                  </a:cubicBezTo>
                  <a:lnTo>
                    <a:pt x="3096674" y="2522459"/>
                  </a:lnTo>
                  <a:lnTo>
                    <a:pt x="2233044" y="2522459"/>
                  </a:lnTo>
                  <a:lnTo>
                    <a:pt x="2233044" y="2524063"/>
                  </a:lnTo>
                  <a:lnTo>
                    <a:pt x="2148564" y="2532146"/>
                  </a:lnTo>
                  <a:cubicBezTo>
                    <a:pt x="2049284" y="2551681"/>
                    <a:pt x="1957152" y="2600208"/>
                    <a:pt x="1884419" y="2672691"/>
                  </a:cubicBezTo>
                  <a:cubicBezTo>
                    <a:pt x="1787442" y="2769334"/>
                    <a:pt x="1732932" y="2900612"/>
                    <a:pt x="1732932" y="3037523"/>
                  </a:cubicBezTo>
                  <a:lnTo>
                    <a:pt x="1732932" y="3451860"/>
                  </a:lnTo>
                  <a:lnTo>
                    <a:pt x="672469" y="3451860"/>
                  </a:lnTo>
                  <a:cubicBezTo>
                    <a:pt x="301075" y="3451860"/>
                    <a:pt x="0" y="3150785"/>
                    <a:pt x="0" y="2779391"/>
                  </a:cubicBezTo>
                  <a:lnTo>
                    <a:pt x="0" y="2078359"/>
                  </a:lnTo>
                  <a:cubicBezTo>
                    <a:pt x="0" y="1753389"/>
                    <a:pt x="230511" y="1482258"/>
                    <a:pt x="536943" y="1419552"/>
                  </a:cubicBezTo>
                  <a:lnTo>
                    <a:pt x="564633" y="1416761"/>
                  </a:lnTo>
                  <a:lnTo>
                    <a:pt x="564633" y="1418750"/>
                  </a:lnTo>
                  <a:lnTo>
                    <a:pt x="2187961" y="1418750"/>
                  </a:lnTo>
                  <a:lnTo>
                    <a:pt x="2187961" y="1219440"/>
                  </a:lnTo>
                  <a:lnTo>
                    <a:pt x="994044" y="1219440"/>
                  </a:lnTo>
                  <a:lnTo>
                    <a:pt x="994044" y="833847"/>
                  </a:lnTo>
                  <a:lnTo>
                    <a:pt x="994044" y="702945"/>
                  </a:lnTo>
                  <a:lnTo>
                    <a:pt x="994044" y="572043"/>
                  </a:lnTo>
                  <a:cubicBezTo>
                    <a:pt x="994044" y="256112"/>
                    <a:pt x="1250156" y="0"/>
                    <a:pt x="1566087" y="0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rgbClr val="FFFF00"/>
                </a:gs>
                <a:gs pos="47000">
                  <a:srgbClr val="00B0F0"/>
                </a:gs>
                <a:gs pos="87000">
                  <a:srgbClr val="FFC000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4" name="Curved Connector 13"/>
            <p:cNvCxnSpPr>
              <a:stCxn id="16" idx="2"/>
              <a:endCxn id="17" idx="0"/>
            </p:cNvCxnSpPr>
            <p:nvPr/>
          </p:nvCxnSpPr>
          <p:spPr>
            <a:xfrm>
              <a:off x="3806127" y="1685609"/>
              <a:ext cx="4285138" cy="3206873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6" idx="0"/>
              <a:endCxn id="17" idx="2"/>
            </p:cNvCxnSpPr>
            <p:nvPr/>
          </p:nvCxnSpPr>
          <p:spPr>
            <a:xfrm flipV="1">
              <a:off x="3817333" y="1685608"/>
              <a:ext cx="4285138" cy="3206874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2301701" y="1685582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Arc 16"/>
            <p:cNvSpPr/>
            <p:nvPr/>
          </p:nvSpPr>
          <p:spPr>
            <a:xfrm flipH="1">
              <a:off x="6580283" y="1685581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5831446" y="628697"/>
            <a:ext cx="6337579" cy="11079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chemeClr val="accent4"/>
            </a:outerShdw>
          </a:effectLst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Abaqus Python</a:t>
            </a:r>
            <a:endParaRPr lang="en-IN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5400000">
            <a:off x="5870897" y="-3136926"/>
            <a:ext cx="457320" cy="12184885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" y="3092989"/>
            <a:ext cx="121848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8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Abaqus Python Scripting</a:t>
            </a:r>
            <a:endParaRPr lang="en-IN" sz="78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8183" y="5288759"/>
            <a:ext cx="114131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Lec</a:t>
            </a:r>
            <a:r>
              <a:rPr lang="en-US" sz="7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3 – Where to Start</a:t>
            </a:r>
            <a:endParaRPr lang="en-IN" sz="7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76951" y="4483261"/>
            <a:ext cx="5000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Learn with the concepts</a:t>
            </a:r>
            <a:endParaRPr lang="en-IN" sz="3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59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05" y="121850"/>
            <a:ext cx="11093514" cy="757130"/>
          </a:xfrm>
        </p:spPr>
        <p:txBody>
          <a:bodyPr/>
          <a:lstStyle/>
          <a:p>
            <a:r>
              <a:rPr lang="en-IN" dirty="0" smtClean="0"/>
              <a:t>Recovery file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77027" y="2017428"/>
            <a:ext cx="1844743" cy="734737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0000"/>
                </a:solidFill>
              </a:rPr>
              <a:t>make changes to </a:t>
            </a:r>
            <a:r>
              <a:rPr lang="en-IN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beam.cae</a:t>
            </a:r>
            <a:endParaRPr lang="en-IN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665353" y="1892796"/>
            <a:ext cx="3367846" cy="723275"/>
            <a:chOff x="3984103" y="1362605"/>
            <a:chExt cx="3367846" cy="723275"/>
          </a:xfrm>
        </p:grpSpPr>
        <p:sp>
          <p:nvSpPr>
            <p:cNvPr id="6" name="Right Arrow 5"/>
            <p:cNvSpPr/>
            <p:nvPr/>
          </p:nvSpPr>
          <p:spPr>
            <a:xfrm>
              <a:off x="3984103" y="1677223"/>
              <a:ext cx="424231" cy="210133"/>
            </a:xfrm>
            <a:prstGeom prst="rightArrow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7030A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08332" y="1362605"/>
              <a:ext cx="2943617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IN" dirty="0" smtClean="0">
                  <a:solidFill>
                    <a:schemeClr val="accent1">
                      <a:lumMod val="75000"/>
                    </a:schemeClr>
                  </a:solidFill>
                </a:rPr>
                <a:t>Recovery file created:</a:t>
              </a:r>
            </a:p>
            <a:p>
              <a:pPr algn="ctr">
                <a:spcAft>
                  <a:spcPts val="600"/>
                </a:spcAft>
              </a:pPr>
              <a:r>
                <a:rPr lang="en-IN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beam.rec</a:t>
              </a:r>
              <a:endParaRPr lang="en-IN" b="1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2399399" y="2752165"/>
            <a:ext cx="0" cy="41625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0364" y="1277655"/>
            <a:ext cx="1142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Consider </a:t>
            </a:r>
            <a:r>
              <a:rPr lang="en-IN" dirty="0" smtClean="0">
                <a:solidFill>
                  <a:schemeClr val="bg1"/>
                </a:solidFill>
              </a:rPr>
              <a:t>your </a:t>
            </a:r>
            <a:r>
              <a:rPr lang="en-IN" dirty="0">
                <a:solidFill>
                  <a:schemeClr val="bg1"/>
                </a:solidFill>
              </a:rPr>
              <a:t>Abaqus/CAE session aborts </a:t>
            </a:r>
            <a:r>
              <a:rPr lang="en-IN" dirty="0" smtClean="0">
                <a:solidFill>
                  <a:schemeClr val="bg1"/>
                </a:solidFill>
              </a:rPr>
              <a:t>unexpectedly!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33851" y="3168418"/>
            <a:ext cx="2943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b="1" dirty="0" smtClean="0">
                <a:solidFill>
                  <a:srgbClr val="C00000"/>
                </a:solidFill>
              </a:rPr>
              <a:t>Abaqus/CAE closed abruptly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522254" y="1864127"/>
            <a:ext cx="1844743" cy="734737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0000"/>
                </a:solidFill>
              </a:rPr>
              <a:t>Session opened again</a:t>
            </a:r>
            <a:endParaRPr lang="en-IN" sz="1600" b="1" dirty="0">
              <a:solidFill>
                <a:srgbClr val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7602566" y="2100939"/>
            <a:ext cx="424231" cy="210133"/>
          </a:xfrm>
          <a:prstGeom prst="rightArrow">
            <a:avLst/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cxnSp>
        <p:nvCxnSpPr>
          <p:cNvPr id="45" name="Straight Arrow Connector 44"/>
          <p:cNvCxnSpPr>
            <a:stCxn id="40" idx="2"/>
            <a:endCxn id="23" idx="0"/>
          </p:cNvCxnSpPr>
          <p:nvPr/>
        </p:nvCxnSpPr>
        <p:spPr>
          <a:xfrm flipH="1">
            <a:off x="9442969" y="2598864"/>
            <a:ext cx="1657" cy="481148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500499" y="4186774"/>
            <a:ext cx="1888252" cy="1265129"/>
            <a:chOff x="8229600" y="1954060"/>
            <a:chExt cx="1888252" cy="1265129"/>
          </a:xfrm>
        </p:grpSpPr>
        <p:sp>
          <p:nvSpPr>
            <p:cNvPr id="47" name="Flowchart: Decision 46"/>
            <p:cNvSpPr/>
            <p:nvPr/>
          </p:nvSpPr>
          <p:spPr>
            <a:xfrm>
              <a:off x="8229600" y="1954060"/>
              <a:ext cx="1888252" cy="1265129"/>
            </a:xfrm>
            <a:prstGeom prst="flowChartDecision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476209" y="2304055"/>
              <a:ext cx="13950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</a:rPr>
                <a:t>Is recovery file exists?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773680" y="5774687"/>
            <a:ext cx="134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Continue</a:t>
            </a:r>
          </a:p>
        </p:txBody>
      </p:sp>
      <p:cxnSp>
        <p:nvCxnSpPr>
          <p:cNvPr id="50" name="Straight Arrow Connector 49"/>
          <p:cNvCxnSpPr>
            <a:stCxn id="47" idx="2"/>
            <a:endCxn id="49" idx="0"/>
          </p:cNvCxnSpPr>
          <p:nvPr/>
        </p:nvCxnSpPr>
        <p:spPr>
          <a:xfrm flipH="1">
            <a:off x="9444624" y="5451903"/>
            <a:ext cx="1" cy="322784"/>
          </a:xfrm>
          <a:prstGeom prst="straightConnector1">
            <a:avLst/>
          </a:prstGeom>
          <a:ln w="63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460763" y="5439413"/>
            <a:ext cx="51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52" name="Straight Arrow Connector 51"/>
          <p:cNvCxnSpPr>
            <a:stCxn id="47" idx="1"/>
            <a:endCxn id="53" idx="3"/>
          </p:cNvCxnSpPr>
          <p:nvPr/>
        </p:nvCxnSpPr>
        <p:spPr>
          <a:xfrm flipH="1" flipV="1">
            <a:off x="8025358" y="4815556"/>
            <a:ext cx="475141" cy="3783"/>
          </a:xfrm>
          <a:prstGeom prst="straightConnector1">
            <a:avLst/>
          </a:prstGeom>
          <a:ln w="63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28466" y="4523168"/>
            <a:ext cx="1196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Prompt to user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520597" y="3080012"/>
            <a:ext cx="1844743" cy="734737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0000"/>
                </a:solidFill>
              </a:rPr>
              <a:t>Open </a:t>
            </a:r>
            <a:r>
              <a:rPr lang="en-IN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beam.cae</a:t>
            </a:r>
            <a:endParaRPr lang="en-IN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stCxn id="23" idx="2"/>
            <a:endCxn id="47" idx="0"/>
          </p:cNvCxnSpPr>
          <p:nvPr/>
        </p:nvCxnSpPr>
        <p:spPr>
          <a:xfrm>
            <a:off x="9442969" y="3814749"/>
            <a:ext cx="1656" cy="372025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/>
          <a:srcRect r="2748"/>
          <a:stretch/>
        </p:blipFill>
        <p:spPr>
          <a:xfrm>
            <a:off x="1255592" y="4105204"/>
            <a:ext cx="4742789" cy="239333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030320" y="4513640"/>
            <a:ext cx="51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50802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39" grpId="0"/>
      <p:bldP spid="40" grpId="0" animBg="1"/>
      <p:bldP spid="42" grpId="0" animBg="1"/>
      <p:bldP spid="49" grpId="0"/>
      <p:bldP spid="51" grpId="0"/>
      <p:bldP spid="53" grpId="0"/>
      <p:bldP spid="23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05" y="121850"/>
            <a:ext cx="11093514" cy="757130"/>
          </a:xfrm>
        </p:spPr>
        <p:txBody>
          <a:bodyPr/>
          <a:lstStyle/>
          <a:p>
            <a:r>
              <a:rPr lang="en-IN" dirty="0" smtClean="0"/>
              <a:t>Entity selection commands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00364" y="1114817"/>
            <a:ext cx="1142239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By default, Abaqus uses ‘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getSequenceFromMask</a:t>
            </a:r>
            <a:r>
              <a:rPr lang="en-IN" dirty="0" smtClean="0">
                <a:solidFill>
                  <a:schemeClr val="bg1"/>
                </a:solidFill>
              </a:rPr>
              <a:t>’ command for entity selection.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These are internal commands and not human readable.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1133" y="2030332"/>
            <a:ext cx="9140723" cy="72327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allCells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mdb.models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N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'Model A</a:t>
            </a:r>
            <a:r>
              <a:rPr lang="en-IN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N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IN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rect_beam</a:t>
            </a:r>
            <a:r>
              <a:rPr lang="en-IN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</a:p>
          <a:p>
            <a:pPr>
              <a:spcAft>
                <a:spcPts val="600"/>
              </a:spcAft>
            </a:pPr>
            <a:r>
              <a:rPr lang="en-IN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Selected_cells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allCells</a:t>
            </a:r>
            <a:r>
              <a:rPr lang="en-IN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getSequenceFromMask</a:t>
            </a:r>
            <a:r>
              <a:rPr lang="en-IN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IN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'[#1 ]'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IN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364" y="4004459"/>
            <a:ext cx="4897303" cy="36933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session.journalOptions.setValues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364" y="3549097"/>
            <a:ext cx="1142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To do this, we must change the journaling options: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5365" y="4373791"/>
            <a:ext cx="6012903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i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replayGeometry</a:t>
            </a:r>
            <a:r>
              <a:rPr lang="en-IN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&amp; </a:t>
            </a:r>
            <a:r>
              <a:rPr lang="en-IN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recoverGeometry</a:t>
            </a:r>
            <a:endParaRPr lang="en-IN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Values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COORDINATE, INDEX &amp; COMPRESSEDINDEX.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5556" y="3830747"/>
            <a:ext cx="253146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COORDINATE</a:t>
            </a:r>
          </a:p>
          <a:p>
            <a:pPr>
              <a:spcAft>
                <a:spcPts val="600"/>
              </a:spcAft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INDEX</a:t>
            </a:r>
          </a:p>
          <a:p>
            <a:pPr>
              <a:spcAft>
                <a:spcPts val="600"/>
              </a:spcAft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COMPRESSEDINDEX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88300" y="3830747"/>
            <a:ext cx="3071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findAt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() &amp; 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getClosest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algn="ctr">
              <a:spcAft>
                <a:spcPts val="600"/>
              </a:spcAft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Use entity index</a:t>
            </a:r>
          </a:p>
          <a:p>
            <a:pPr algn="ctr">
              <a:spcAft>
                <a:spcPts val="600"/>
              </a:spcAft>
            </a:pP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getSequenceFromMask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8536038" y="3978407"/>
            <a:ext cx="552262" cy="91552"/>
          </a:xfrm>
          <a:prstGeom prst="rightArrow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>
            <a:off x="8516677" y="4323687"/>
            <a:ext cx="552262" cy="91552"/>
          </a:xfrm>
          <a:prstGeom prst="rightArrow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>
            <a:off x="8827911" y="4676562"/>
            <a:ext cx="257635" cy="91552"/>
          </a:xfrm>
          <a:prstGeom prst="rightArrow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937746" y="5350794"/>
            <a:ext cx="8296582" cy="72327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session.journalOptions.setValues</a:t>
            </a:r>
            <a:r>
              <a:rPr lang="en-IN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replayGeometry</a:t>
            </a:r>
            <a:r>
              <a:rPr lang="en-IN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COORDINATE,</a:t>
            </a:r>
          </a:p>
          <a:p>
            <a:pPr algn="ctr">
              <a:spcAft>
                <a:spcPts val="600"/>
              </a:spcAft>
            </a:pPr>
            <a:r>
              <a:rPr lang="en-IN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recoverGeometry</a:t>
            </a:r>
            <a:r>
              <a:rPr lang="en-IN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COORDINATE</a:t>
            </a:r>
            <a:r>
              <a:rPr lang="en-IN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480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4467" y="108532"/>
            <a:ext cx="5523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 smtClean="0">
                <a:solidFill>
                  <a:srgbClr val="134251"/>
                </a:solidFill>
              </a:rPr>
              <a:t>Next Session</a:t>
            </a:r>
            <a:endParaRPr lang="en-IN" sz="4800" dirty="0">
              <a:solidFill>
                <a:srgbClr val="13425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450" y="1485549"/>
            <a:ext cx="11235847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Century Gothic" panose="020B0502020202020204" pitchFamily="34" charset="0"/>
              <a:buChar char="►"/>
            </a:pPr>
            <a:r>
              <a:rPr lang="en-IN" sz="2400" b="1" dirty="0" err="1" smtClean="0">
                <a:solidFill>
                  <a:schemeClr val="accent1"/>
                </a:solidFill>
              </a:rPr>
              <a:t>Lec</a:t>
            </a:r>
            <a:r>
              <a:rPr lang="en-IN" sz="2400" b="1" dirty="0" smtClean="0">
                <a:solidFill>
                  <a:schemeClr val="accent1"/>
                </a:solidFill>
              </a:rPr>
              <a:t> 4 – Abaqus Data Types</a:t>
            </a:r>
            <a:endParaRPr lang="en-IN" sz="2000" dirty="0" smtClean="0">
              <a:solidFill>
                <a:schemeClr val="accent1"/>
              </a:solidFill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accent1"/>
                </a:solidFill>
              </a:rPr>
              <a:t>Abaqus python scripting guide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accent1"/>
                </a:solidFill>
              </a:rPr>
              <a:t>Abaqus </a:t>
            </a:r>
            <a:r>
              <a:rPr lang="en-IN" sz="2000" dirty="0">
                <a:solidFill>
                  <a:schemeClr val="accent1"/>
                </a:solidFill>
              </a:rPr>
              <a:t>Scripting Interface data </a:t>
            </a:r>
            <a:r>
              <a:rPr lang="en-IN" sz="2000" dirty="0" smtClean="0">
                <a:solidFill>
                  <a:schemeClr val="accent1"/>
                </a:solidFill>
              </a:rPr>
              <a:t>types</a:t>
            </a:r>
          </a:p>
          <a:p>
            <a:pPr marL="1371600" lvl="2" indent="-457200">
              <a:spcAft>
                <a:spcPts val="600"/>
              </a:spcAft>
              <a:buFont typeface="+mj-lt"/>
              <a:buAutoNum type="alphaLcPeriod"/>
            </a:pPr>
            <a:r>
              <a:rPr lang="en-IN" sz="2000" dirty="0" err="1" smtClean="0">
                <a:solidFill>
                  <a:schemeClr val="accent1"/>
                </a:solidFill>
              </a:rPr>
              <a:t>SymbolicConstants</a:t>
            </a:r>
            <a:endParaRPr lang="en-IN" sz="2000" dirty="0" smtClean="0">
              <a:solidFill>
                <a:schemeClr val="accent1"/>
              </a:solidFill>
            </a:endParaRPr>
          </a:p>
          <a:p>
            <a:pPr marL="1371600" lvl="2" indent="-457200">
              <a:spcAft>
                <a:spcPts val="600"/>
              </a:spcAft>
              <a:buFont typeface="+mj-lt"/>
              <a:buAutoNum type="alphaLcPeriod"/>
            </a:pPr>
            <a:r>
              <a:rPr lang="en-IN" sz="2000" dirty="0" smtClean="0">
                <a:solidFill>
                  <a:schemeClr val="accent1"/>
                </a:solidFill>
              </a:rPr>
              <a:t>Boolean</a:t>
            </a:r>
          </a:p>
          <a:p>
            <a:pPr marL="1371600" lvl="2" indent="-457200">
              <a:spcAft>
                <a:spcPts val="600"/>
              </a:spcAft>
              <a:buFont typeface="+mj-lt"/>
              <a:buAutoNum type="alphaLcPeriod"/>
            </a:pPr>
            <a:r>
              <a:rPr lang="en-IN" sz="2000" dirty="0" smtClean="0">
                <a:solidFill>
                  <a:schemeClr val="accent1"/>
                </a:solidFill>
              </a:rPr>
              <a:t>Repositories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accent1"/>
                </a:solidFill>
              </a:rPr>
              <a:t>I</a:t>
            </a:r>
            <a:r>
              <a:rPr lang="en-IN" sz="2000" dirty="0" smtClean="0">
                <a:solidFill>
                  <a:schemeClr val="accent1"/>
                </a:solidFill>
              </a:rPr>
              <a:t>mporting modules</a:t>
            </a:r>
            <a:endParaRPr lang="en-IN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444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558" y="1551957"/>
            <a:ext cx="8157712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Abaqus/CAE Python Integration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Replay file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Journal file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Recovery file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Entity selection </a:t>
            </a: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commands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Abaqus </a:t>
            </a: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python scripting </a:t>
            </a: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guide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460" y="108532"/>
            <a:ext cx="11341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4800" dirty="0">
                <a:solidFill>
                  <a:schemeClr val="accent1">
                    <a:lumMod val="75000"/>
                  </a:schemeClr>
                </a:solidFill>
              </a:rPr>
              <a:t>Content:</a:t>
            </a:r>
          </a:p>
        </p:txBody>
      </p:sp>
    </p:spTree>
    <p:extLst>
      <p:ext uri="{BB962C8B-B14F-4D97-AF65-F5344CB8AC3E}">
        <p14:creationId xmlns:p14="http://schemas.microsoft.com/office/powerpoint/2010/main" val="3347583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3460" y="108532"/>
            <a:ext cx="11341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4800" dirty="0">
                <a:solidFill>
                  <a:schemeClr val="accent1">
                    <a:lumMod val="75000"/>
                  </a:schemeClr>
                </a:solidFill>
              </a:rPr>
              <a:t>Abaqus/CAE Python Integration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503987" y="1966719"/>
            <a:ext cx="720455" cy="84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2"/>
                </a:solidFill>
              </a:rPr>
              <a:t>GUI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05870" y="1989233"/>
            <a:ext cx="1913709" cy="84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2"/>
                </a:solidFill>
              </a:rPr>
              <a:t>Command Line Interface (CLI)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650068" y="1989233"/>
            <a:ext cx="915362" cy="84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2"/>
                </a:solidFill>
              </a:rPr>
              <a:t>Script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4526545" y="3500921"/>
            <a:ext cx="1883617" cy="9760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Python Interpreter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935638" y="3634366"/>
            <a:ext cx="1084218" cy="709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Replay files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517127" y="4982405"/>
            <a:ext cx="1913709" cy="84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solidFill>
                  <a:schemeClr val="bg2"/>
                </a:solidFill>
              </a:rPr>
              <a:t>Abaqus</a:t>
            </a:r>
            <a:r>
              <a:rPr lang="en-IN" b="1" dirty="0" smtClean="0">
                <a:solidFill>
                  <a:schemeClr val="bg2"/>
                </a:solidFill>
              </a:rPr>
              <a:t>/CAE kernel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93273" y="1703263"/>
            <a:ext cx="4748644" cy="4317611"/>
          </a:xfrm>
          <a:prstGeom prst="rect">
            <a:avLst/>
          </a:prstGeom>
          <a:noFill/>
          <a:ln>
            <a:solidFill>
              <a:srgbClr val="13425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30855" y="1533212"/>
            <a:ext cx="1473480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600" b="1" dirty="0" err="1">
                <a:solidFill>
                  <a:schemeClr val="bg2"/>
                </a:solidFill>
              </a:rPr>
              <a:t>Abaqus</a:t>
            </a:r>
            <a:r>
              <a:rPr lang="en-IN" sz="1600" b="1" dirty="0">
                <a:solidFill>
                  <a:schemeClr val="bg2"/>
                </a:solidFill>
              </a:rPr>
              <a:t>/CAE</a:t>
            </a:r>
            <a:endParaRPr lang="en-IN" sz="1600" dirty="0"/>
          </a:p>
        </p:txBody>
      </p:sp>
      <p:cxnSp>
        <p:nvCxnSpPr>
          <p:cNvPr id="59" name="Straight Arrow Connector 58"/>
          <p:cNvCxnSpPr>
            <a:stCxn id="47" idx="2"/>
          </p:cNvCxnSpPr>
          <p:nvPr/>
        </p:nvCxnSpPr>
        <p:spPr>
          <a:xfrm>
            <a:off x="3864215" y="2811003"/>
            <a:ext cx="1368021" cy="68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2"/>
            <a:endCxn id="54" idx="0"/>
          </p:cNvCxnSpPr>
          <p:nvPr/>
        </p:nvCxnSpPr>
        <p:spPr>
          <a:xfrm>
            <a:off x="5462725" y="2833517"/>
            <a:ext cx="5629" cy="66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9" idx="2"/>
          </p:cNvCxnSpPr>
          <p:nvPr/>
        </p:nvCxnSpPr>
        <p:spPr>
          <a:xfrm flipH="1">
            <a:off x="5738526" y="2833517"/>
            <a:ext cx="1369223" cy="66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878996" y="2950984"/>
            <a:ext cx="116745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bg2"/>
                </a:solidFill>
              </a:rPr>
              <a:t>commands</a:t>
            </a:r>
            <a:endParaRPr lang="en-IN" sz="1400" b="1" dirty="0">
              <a:solidFill>
                <a:schemeClr val="bg2"/>
              </a:solidFill>
            </a:endParaRPr>
          </a:p>
        </p:txBody>
      </p:sp>
      <p:cxnSp>
        <p:nvCxnSpPr>
          <p:cNvPr id="63" name="Straight Arrow Connector 62"/>
          <p:cNvCxnSpPr>
            <a:stCxn id="54" idx="6"/>
            <a:endCxn id="55" idx="1"/>
          </p:cNvCxnSpPr>
          <p:nvPr/>
        </p:nvCxnSpPr>
        <p:spPr>
          <a:xfrm>
            <a:off x="6410162" y="3988965"/>
            <a:ext cx="525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4"/>
            <a:endCxn id="56" idx="0"/>
          </p:cNvCxnSpPr>
          <p:nvPr/>
        </p:nvCxnSpPr>
        <p:spPr>
          <a:xfrm>
            <a:off x="5468354" y="4477009"/>
            <a:ext cx="5628" cy="50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23460" y="4982404"/>
            <a:ext cx="3700982" cy="707886"/>
            <a:chOff x="523460" y="5332673"/>
            <a:chExt cx="3700982" cy="707886"/>
          </a:xfrm>
        </p:grpSpPr>
        <p:sp>
          <p:nvSpPr>
            <p:cNvPr id="2" name="Right Arrow 1"/>
            <p:cNvSpPr/>
            <p:nvPr/>
          </p:nvSpPr>
          <p:spPr>
            <a:xfrm>
              <a:off x="3056351" y="5586608"/>
              <a:ext cx="1168091" cy="363255"/>
            </a:xfrm>
            <a:prstGeom prst="rightArrow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23460" y="5332673"/>
              <a:ext cx="21445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rgbClr val="095BFF"/>
                  </a:solidFill>
                </a:rPr>
                <a:t>Brain of Abaqus/CAE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2806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05" y="121850"/>
            <a:ext cx="11093514" cy="757130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Replay file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364" y="1189973"/>
            <a:ext cx="1142239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You can recreate the model using replay file.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When you start a session, Abaqus creates ‘</a:t>
            </a:r>
            <a:r>
              <a:rPr lang="en-IN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abaqus.rpy</a:t>
            </a:r>
            <a:r>
              <a:rPr lang="en-IN" dirty="0" smtClean="0">
                <a:solidFill>
                  <a:schemeClr val="bg1"/>
                </a:solidFill>
              </a:rPr>
              <a:t>’ file.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365" y="3674458"/>
            <a:ext cx="11422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All Abaqus/CAE actions are recorded in replay file in the form of Abaqus Scripting Interface commands.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6568" y="3092298"/>
            <a:ext cx="315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Abaqus/CAE or Viewer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605524" y="2372762"/>
            <a:ext cx="814192" cy="404186"/>
          </a:xfrm>
          <a:prstGeom prst="rightArrow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9025" b="19220"/>
          <a:stretch/>
        </p:blipFill>
        <p:spPr>
          <a:xfrm>
            <a:off x="7227513" y="2116316"/>
            <a:ext cx="1086883" cy="9274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14363" y="2970830"/>
            <a:ext cx="16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>
                <a:solidFill>
                  <a:schemeClr val="bg1"/>
                </a:solidFill>
              </a:rPr>
              <a:t>a</a:t>
            </a:r>
            <a:r>
              <a:rPr lang="en-IN" b="1" dirty="0" err="1" smtClean="0">
                <a:solidFill>
                  <a:schemeClr val="bg1"/>
                </a:solidFill>
              </a:rPr>
              <a:t>baqus.rpy</a:t>
            </a:r>
            <a:endParaRPr lang="en-IN" b="1" dirty="0" smtClean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821031" y="1997093"/>
            <a:ext cx="1198652" cy="1091447"/>
            <a:chOff x="1578877" y="1821729"/>
            <a:chExt cx="1198652" cy="1091447"/>
          </a:xfrm>
        </p:grpSpPr>
        <p:grpSp>
          <p:nvGrpSpPr>
            <p:cNvPr id="18" name="Group 17"/>
            <p:cNvGrpSpPr/>
            <p:nvPr/>
          </p:nvGrpSpPr>
          <p:grpSpPr>
            <a:xfrm>
              <a:off x="1628384" y="1868074"/>
              <a:ext cx="939847" cy="998448"/>
              <a:chOff x="1628384" y="1868074"/>
              <a:chExt cx="939847" cy="998448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1816407" y="1868074"/>
                <a:ext cx="751824" cy="975915"/>
              </a:xfrm>
              <a:custGeom>
                <a:avLst/>
                <a:gdLst>
                  <a:gd name="connsiteX0" fmla="*/ 0 w 2838992"/>
                  <a:gd name="connsiteY0" fmla="*/ 2016477 h 3685193"/>
                  <a:gd name="connsiteX1" fmla="*/ 2838992 w 2838992"/>
                  <a:gd name="connsiteY1" fmla="*/ 2016477 h 3685193"/>
                  <a:gd name="connsiteX2" fmla="*/ 2837391 w 2838992"/>
                  <a:gd name="connsiteY2" fmla="*/ 2026527 h 3685193"/>
                  <a:gd name="connsiteX3" fmla="*/ 1846903 w 2838992"/>
                  <a:gd name="connsiteY3" fmla="*/ 2909285 h 3685193"/>
                  <a:gd name="connsiteX4" fmla="*/ 1813386 w 2838992"/>
                  <a:gd name="connsiteY4" fmla="*/ 2915982 h 3685193"/>
                  <a:gd name="connsiteX5" fmla="*/ 1813386 w 2838992"/>
                  <a:gd name="connsiteY5" fmla="*/ 3685193 h 3685193"/>
                  <a:gd name="connsiteX6" fmla="*/ 1025605 w 2838992"/>
                  <a:gd name="connsiteY6" fmla="*/ 3685193 h 3685193"/>
                  <a:gd name="connsiteX7" fmla="*/ 1025605 w 2838992"/>
                  <a:gd name="connsiteY7" fmla="*/ 2915982 h 3685193"/>
                  <a:gd name="connsiteX8" fmla="*/ 992090 w 2838992"/>
                  <a:gd name="connsiteY8" fmla="*/ 2909285 h 3685193"/>
                  <a:gd name="connsiteX9" fmla="*/ 1602 w 2838992"/>
                  <a:gd name="connsiteY9" fmla="*/ 2026527 h 3685193"/>
                  <a:gd name="connsiteX10" fmla="*/ 1025605 w 2838992"/>
                  <a:gd name="connsiteY10" fmla="*/ 0 h 3685193"/>
                  <a:gd name="connsiteX11" fmla="*/ 1813386 w 2838992"/>
                  <a:gd name="connsiteY11" fmla="*/ 0 h 3685193"/>
                  <a:gd name="connsiteX12" fmla="*/ 1813386 w 2838992"/>
                  <a:gd name="connsiteY12" fmla="*/ 769212 h 3685193"/>
                  <a:gd name="connsiteX13" fmla="*/ 1846903 w 2838992"/>
                  <a:gd name="connsiteY13" fmla="*/ 775909 h 3685193"/>
                  <a:gd name="connsiteX14" fmla="*/ 2837391 w 2838992"/>
                  <a:gd name="connsiteY14" fmla="*/ 1658667 h 3685193"/>
                  <a:gd name="connsiteX15" fmla="*/ 2838992 w 2838992"/>
                  <a:gd name="connsiteY15" fmla="*/ 1668716 h 3685193"/>
                  <a:gd name="connsiteX16" fmla="*/ 1 w 2838992"/>
                  <a:gd name="connsiteY16" fmla="*/ 1668716 h 3685193"/>
                  <a:gd name="connsiteX17" fmla="*/ 1602 w 2838992"/>
                  <a:gd name="connsiteY17" fmla="*/ 1658667 h 3685193"/>
                  <a:gd name="connsiteX18" fmla="*/ 992090 w 2838992"/>
                  <a:gd name="connsiteY18" fmla="*/ 775909 h 3685193"/>
                  <a:gd name="connsiteX19" fmla="*/ 1025605 w 2838992"/>
                  <a:gd name="connsiteY19" fmla="*/ 769212 h 3685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838992" h="3685193">
                    <a:moveTo>
                      <a:pt x="0" y="2016477"/>
                    </a:moveTo>
                    <a:lnTo>
                      <a:pt x="2838992" y="2016477"/>
                    </a:lnTo>
                    <a:lnTo>
                      <a:pt x="2837391" y="2026527"/>
                    </a:lnTo>
                    <a:cubicBezTo>
                      <a:pt x="2748081" y="2445391"/>
                      <a:pt x="2358844" y="2785550"/>
                      <a:pt x="1846903" y="2909285"/>
                    </a:cubicBezTo>
                    <a:lnTo>
                      <a:pt x="1813386" y="2915982"/>
                    </a:lnTo>
                    <a:lnTo>
                      <a:pt x="1813386" y="3685193"/>
                    </a:lnTo>
                    <a:lnTo>
                      <a:pt x="1025605" y="3685193"/>
                    </a:lnTo>
                    <a:lnTo>
                      <a:pt x="1025605" y="2915982"/>
                    </a:lnTo>
                    <a:lnTo>
                      <a:pt x="992090" y="2909285"/>
                    </a:lnTo>
                    <a:cubicBezTo>
                      <a:pt x="480149" y="2785550"/>
                      <a:pt x="90912" y="2445391"/>
                      <a:pt x="1602" y="2026527"/>
                    </a:cubicBezTo>
                    <a:close/>
                    <a:moveTo>
                      <a:pt x="1025605" y="0"/>
                    </a:moveTo>
                    <a:lnTo>
                      <a:pt x="1813386" y="0"/>
                    </a:lnTo>
                    <a:lnTo>
                      <a:pt x="1813386" y="769212"/>
                    </a:lnTo>
                    <a:lnTo>
                      <a:pt x="1846903" y="775909"/>
                    </a:lnTo>
                    <a:cubicBezTo>
                      <a:pt x="2358844" y="899645"/>
                      <a:pt x="2748081" y="1239803"/>
                      <a:pt x="2837391" y="1658667"/>
                    </a:cubicBezTo>
                    <a:lnTo>
                      <a:pt x="2838992" y="1668716"/>
                    </a:lnTo>
                    <a:lnTo>
                      <a:pt x="1" y="1668716"/>
                    </a:lnTo>
                    <a:lnTo>
                      <a:pt x="1602" y="1658667"/>
                    </a:lnTo>
                    <a:cubicBezTo>
                      <a:pt x="90912" y="1239803"/>
                      <a:pt x="480149" y="899645"/>
                      <a:pt x="992090" y="775909"/>
                    </a:cubicBezTo>
                    <a:lnTo>
                      <a:pt x="1025605" y="769212"/>
                    </a:lnTo>
                    <a:close/>
                  </a:path>
                </a:pathLst>
              </a:custGeom>
              <a:solidFill>
                <a:srgbClr val="9696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3"/>
              <a:srcRect r="49284" b="26831"/>
              <a:stretch/>
            </p:blipFill>
            <p:spPr>
              <a:xfrm>
                <a:off x="1628384" y="2541690"/>
                <a:ext cx="320104" cy="324832"/>
              </a:xfrm>
              <a:prstGeom prst="rect">
                <a:avLst/>
              </a:prstGeom>
              <a:solidFill>
                <a:schemeClr val="tx1"/>
              </a:solidFill>
            </p:spPr>
          </p:pic>
        </p:grpSp>
        <p:sp>
          <p:nvSpPr>
            <p:cNvPr id="19" name="Rectangle 18"/>
            <p:cNvSpPr/>
            <p:nvPr/>
          </p:nvSpPr>
          <p:spPr>
            <a:xfrm>
              <a:off x="1578877" y="1821729"/>
              <a:ext cx="1198652" cy="1091447"/>
            </a:xfrm>
            <a:prstGeom prst="rect">
              <a:avLst/>
            </a:prstGeom>
            <a:noFill/>
            <a:ln w="3175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08358" y="4377478"/>
            <a:ext cx="10622061" cy="656960"/>
            <a:chOff x="805333" y="4323377"/>
            <a:chExt cx="10622061" cy="656960"/>
          </a:xfrm>
        </p:grpSpPr>
        <p:sp>
          <p:nvSpPr>
            <p:cNvPr id="21" name="TextBox 20"/>
            <p:cNvSpPr txBox="1"/>
            <p:nvPr/>
          </p:nvSpPr>
          <p:spPr>
            <a:xfrm>
              <a:off x="805333" y="4334006"/>
              <a:ext cx="1390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Modify model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59300" y="4329204"/>
              <a:ext cx="1390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Rotate the model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13267" y="4329204"/>
              <a:ext cx="2429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Change viewport background colour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06302" y="4334006"/>
              <a:ext cx="1947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Change ODB display contour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817480" y="4323377"/>
              <a:ext cx="1609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Modify ODB data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300364" y="5781764"/>
            <a:ext cx="6408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ONLY </a:t>
            </a:r>
            <a:r>
              <a:rPr lang="en-IN" dirty="0">
                <a:solidFill>
                  <a:schemeClr val="bg1"/>
                </a:solidFill>
              </a:rPr>
              <a:t>5 recent </a:t>
            </a:r>
            <a:r>
              <a:rPr lang="en-IN" dirty="0" smtClean="0">
                <a:solidFill>
                  <a:schemeClr val="bg1"/>
                </a:solidFill>
              </a:rPr>
              <a:t>versions of replay file will be retained.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3242" y="5196238"/>
            <a:ext cx="2078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dirty="0" err="1" smtClean="0">
                <a:solidFill>
                  <a:srgbClr val="8F45C7"/>
                </a:solidFill>
              </a:rPr>
              <a:t>abaqus.rpy</a:t>
            </a:r>
            <a:endParaRPr lang="en-IN" dirty="0" smtClean="0">
              <a:solidFill>
                <a:srgbClr val="8F45C7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dirty="0" smtClean="0">
                <a:solidFill>
                  <a:srgbClr val="8F45C7"/>
                </a:solidFill>
              </a:rPr>
              <a:t>abaqus.rpy.4</a:t>
            </a:r>
          </a:p>
          <a:p>
            <a:pPr marL="342900" indent="-342900">
              <a:buFont typeface="+mj-lt"/>
              <a:buAutoNum type="arabicParenR"/>
            </a:pPr>
            <a:r>
              <a:rPr lang="en-IN" dirty="0" smtClean="0">
                <a:solidFill>
                  <a:srgbClr val="8F45C7"/>
                </a:solidFill>
              </a:rPr>
              <a:t>abaqus.rpy.3</a:t>
            </a:r>
            <a:endParaRPr lang="en-IN" dirty="0">
              <a:solidFill>
                <a:srgbClr val="8F45C7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dirty="0" smtClean="0">
                <a:solidFill>
                  <a:srgbClr val="8F45C7"/>
                </a:solidFill>
              </a:rPr>
              <a:t>abaqus.rpy.2</a:t>
            </a:r>
            <a:endParaRPr lang="en-IN" dirty="0">
              <a:solidFill>
                <a:srgbClr val="8F45C7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dirty="0" smtClean="0">
                <a:solidFill>
                  <a:srgbClr val="8F45C7"/>
                </a:solidFill>
              </a:rPr>
              <a:t>abaqus.rpy.1</a:t>
            </a:r>
            <a:endParaRPr lang="en-IN" dirty="0">
              <a:solidFill>
                <a:srgbClr val="8F45C7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55884" y="5130101"/>
            <a:ext cx="2087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dirty="0" err="1">
                <a:solidFill>
                  <a:schemeClr val="accent3">
                    <a:lumMod val="50000"/>
                  </a:schemeClr>
                </a:solidFill>
              </a:rPr>
              <a:t>abaqus.rpy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abaqus.rpy.5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abaqus.rpy.4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abaqus.rpy.3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abaqus.rpy.2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9036184" y="5762654"/>
            <a:ext cx="695489" cy="344495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78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10" grpId="0"/>
      <p:bldP spid="6" grpId="0"/>
      <p:bldP spid="28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05" y="121850"/>
            <a:ext cx="11093514" cy="757130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Replay file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364" y="1277655"/>
            <a:ext cx="1142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You </a:t>
            </a:r>
            <a:r>
              <a:rPr lang="en-IN" dirty="0" smtClean="0">
                <a:solidFill>
                  <a:schemeClr val="bg1"/>
                </a:solidFill>
              </a:rPr>
              <a:t>can execute </a:t>
            </a:r>
            <a:r>
              <a:rPr lang="en-IN" dirty="0">
                <a:solidFill>
                  <a:schemeClr val="bg1"/>
                </a:solidFill>
              </a:rPr>
              <a:t>the commands in a replay </a:t>
            </a:r>
            <a:r>
              <a:rPr lang="en-IN" dirty="0" smtClean="0">
                <a:solidFill>
                  <a:schemeClr val="bg1"/>
                </a:solidFill>
              </a:rPr>
              <a:t>file as follows: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57781"/>
          <a:stretch/>
        </p:blipFill>
        <p:spPr>
          <a:xfrm>
            <a:off x="464805" y="1918819"/>
            <a:ext cx="6869902" cy="1768545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541503" y="4889304"/>
            <a:ext cx="274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File </a:t>
            </a:r>
            <a:r>
              <a:rPr lang="en-IN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Run Script </a:t>
            </a:r>
            <a:endParaRPr lang="en-IN" sz="2400" b="1" dirty="0" smtClean="0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981781" y="1656506"/>
            <a:ext cx="1888252" cy="1265129"/>
            <a:chOff x="8229600" y="1954060"/>
            <a:chExt cx="1888252" cy="1265129"/>
          </a:xfrm>
        </p:grpSpPr>
        <p:sp>
          <p:nvSpPr>
            <p:cNvPr id="13" name="Flowchart: Decision 12"/>
            <p:cNvSpPr/>
            <p:nvPr/>
          </p:nvSpPr>
          <p:spPr>
            <a:xfrm>
              <a:off x="8229600" y="1954060"/>
              <a:ext cx="1888252" cy="1265129"/>
            </a:xfrm>
            <a:prstGeom prst="flowChartDecision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76209" y="2216373"/>
              <a:ext cx="13950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Is error </a:t>
              </a:r>
              <a:r>
                <a:rPr lang="en-IN" dirty="0" smtClean="0">
                  <a:solidFill>
                    <a:schemeClr val="bg1"/>
                  </a:solidFill>
                </a:rPr>
                <a:t>occurred?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442573" y="2104404"/>
            <a:ext cx="98635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ignore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56484" y="3444875"/>
            <a:ext cx="134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Continue</a:t>
            </a:r>
          </a:p>
        </p:txBody>
      </p:sp>
      <p:cxnSp>
        <p:nvCxnSpPr>
          <p:cNvPr id="32" name="Straight Arrow Connector 31"/>
          <p:cNvCxnSpPr>
            <a:stCxn id="13" idx="2"/>
            <a:endCxn id="16" idx="0"/>
          </p:cNvCxnSpPr>
          <p:nvPr/>
        </p:nvCxnSpPr>
        <p:spPr>
          <a:xfrm>
            <a:off x="8925907" y="2921635"/>
            <a:ext cx="1521" cy="523240"/>
          </a:xfrm>
          <a:prstGeom prst="straightConnector1">
            <a:avLst/>
          </a:prstGeom>
          <a:ln w="63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3"/>
            <a:endCxn id="15" idx="1"/>
          </p:cNvCxnSpPr>
          <p:nvPr/>
        </p:nvCxnSpPr>
        <p:spPr>
          <a:xfrm flipV="1">
            <a:off x="9870033" y="2289070"/>
            <a:ext cx="572540" cy="1"/>
          </a:xfrm>
          <a:prstGeom prst="straightConnector1">
            <a:avLst/>
          </a:prstGeom>
          <a:ln w="63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2"/>
            <a:endCxn id="16" idx="0"/>
          </p:cNvCxnSpPr>
          <p:nvPr/>
        </p:nvCxnSpPr>
        <p:spPr>
          <a:xfrm rot="5400000">
            <a:off x="9446020" y="1955145"/>
            <a:ext cx="971139" cy="2008321"/>
          </a:xfrm>
          <a:prstGeom prst="bentConnector3">
            <a:avLst>
              <a:gd name="adj1" fmla="val 66768"/>
            </a:avLst>
          </a:prstGeom>
          <a:ln w="63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886447" y="1985986"/>
            <a:ext cx="619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06875" y="3029366"/>
            <a:ext cx="619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9" name="Oval 68"/>
          <p:cNvSpPr/>
          <p:nvPr/>
        </p:nvSpPr>
        <p:spPr>
          <a:xfrm>
            <a:off x="1114816" y="1950867"/>
            <a:ext cx="400833" cy="4008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rgbClr val="FF0000"/>
                </a:solidFill>
              </a:rPr>
              <a:t>1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1114815" y="4925084"/>
            <a:ext cx="400833" cy="4008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7488255" y="2458425"/>
            <a:ext cx="430927" cy="213450"/>
          </a:xfrm>
          <a:prstGeom prst="rightArrow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ight Arrow 73"/>
          <p:cNvSpPr/>
          <p:nvPr/>
        </p:nvSpPr>
        <p:spPr>
          <a:xfrm>
            <a:off x="5702315" y="5053875"/>
            <a:ext cx="430927" cy="213450"/>
          </a:xfrm>
          <a:prstGeom prst="rightArrow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5" name="Group 84"/>
          <p:cNvGrpSpPr/>
          <p:nvPr/>
        </p:nvGrpSpPr>
        <p:grpSpPr>
          <a:xfrm>
            <a:off x="7529654" y="4262105"/>
            <a:ext cx="1888252" cy="1265129"/>
            <a:chOff x="8229600" y="1954060"/>
            <a:chExt cx="1888252" cy="1265129"/>
          </a:xfrm>
        </p:grpSpPr>
        <p:sp>
          <p:nvSpPr>
            <p:cNvPr id="86" name="Flowchart: Decision 85"/>
            <p:cNvSpPr/>
            <p:nvPr/>
          </p:nvSpPr>
          <p:spPr>
            <a:xfrm>
              <a:off x="8229600" y="1954060"/>
              <a:ext cx="1888252" cy="1265129"/>
            </a:xfrm>
            <a:prstGeom prst="flowChartDecision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476209" y="2216373"/>
              <a:ext cx="13950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Is error </a:t>
              </a:r>
              <a:r>
                <a:rPr lang="en-IN" dirty="0" smtClean="0">
                  <a:solidFill>
                    <a:schemeClr val="bg1"/>
                  </a:solidFill>
                </a:rPr>
                <a:t>occurred?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0067886" y="4710003"/>
            <a:ext cx="186925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STOP Execution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804357" y="6050474"/>
            <a:ext cx="134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Continue</a:t>
            </a:r>
          </a:p>
        </p:txBody>
      </p:sp>
      <p:cxnSp>
        <p:nvCxnSpPr>
          <p:cNvPr id="90" name="Straight Arrow Connector 89"/>
          <p:cNvCxnSpPr>
            <a:stCxn id="86" idx="2"/>
            <a:endCxn id="89" idx="0"/>
          </p:cNvCxnSpPr>
          <p:nvPr/>
        </p:nvCxnSpPr>
        <p:spPr>
          <a:xfrm>
            <a:off x="8473780" y="5527234"/>
            <a:ext cx="1521" cy="523240"/>
          </a:xfrm>
          <a:prstGeom prst="straightConnector1">
            <a:avLst/>
          </a:prstGeom>
          <a:ln w="63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6" idx="3"/>
            <a:endCxn id="88" idx="1"/>
          </p:cNvCxnSpPr>
          <p:nvPr/>
        </p:nvCxnSpPr>
        <p:spPr>
          <a:xfrm flipV="1">
            <a:off x="9417906" y="4894669"/>
            <a:ext cx="649980" cy="1"/>
          </a:xfrm>
          <a:prstGeom prst="straightConnector1">
            <a:avLst/>
          </a:prstGeom>
          <a:ln w="63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434320" y="4591585"/>
            <a:ext cx="619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54748" y="5634965"/>
            <a:ext cx="619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98065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5" grpId="0" animBg="1"/>
      <p:bldP spid="16" grpId="0"/>
      <p:bldP spid="54" grpId="0"/>
      <p:bldP spid="55" grpId="0"/>
      <p:bldP spid="69" grpId="0" animBg="1"/>
      <p:bldP spid="72" grpId="0" animBg="1"/>
      <p:bldP spid="73" grpId="0" animBg="1"/>
      <p:bldP spid="74" grpId="0" animBg="1"/>
      <p:bldP spid="88" grpId="0" animBg="1"/>
      <p:bldP spid="89" grpId="0"/>
      <p:bldP spid="93" grpId="0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05" y="121850"/>
            <a:ext cx="11093514" cy="757130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Journal file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38" y="2716115"/>
            <a:ext cx="2178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File </a:t>
            </a:r>
            <a:r>
              <a:rPr lang="en-IN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Save as</a:t>
            </a:r>
            <a:endParaRPr lang="en-IN" sz="2000" b="1" dirty="0" smtClean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607496" y="2716115"/>
            <a:ext cx="814192" cy="404186"/>
          </a:xfrm>
          <a:prstGeom prst="rightArrow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025" b="19220"/>
          <a:stretch/>
        </p:blipFill>
        <p:spPr>
          <a:xfrm>
            <a:off x="5699343" y="2223183"/>
            <a:ext cx="1352811" cy="11543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96428" y="3326973"/>
            <a:ext cx="37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&lt;</a:t>
            </a:r>
            <a:r>
              <a:rPr lang="en-IN" b="1" dirty="0" err="1" smtClean="0">
                <a:solidFill>
                  <a:schemeClr val="bg1"/>
                </a:solidFill>
              </a:rPr>
              <a:t>model_database_name</a:t>
            </a:r>
            <a:r>
              <a:rPr lang="en-IN" b="1" dirty="0" smtClean="0">
                <a:solidFill>
                  <a:schemeClr val="bg1"/>
                </a:solidFill>
              </a:rPr>
              <a:t>&gt;.</a:t>
            </a:r>
            <a:r>
              <a:rPr lang="en-IN" b="1" dirty="0" err="1" smtClean="0">
                <a:solidFill>
                  <a:schemeClr val="bg1"/>
                </a:solidFill>
              </a:rPr>
              <a:t>jnl</a:t>
            </a:r>
            <a:endParaRPr lang="en-IN" b="1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364" y="1277655"/>
            <a:ext cx="1142239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If </a:t>
            </a:r>
            <a:r>
              <a:rPr lang="en-IN" dirty="0">
                <a:solidFill>
                  <a:schemeClr val="bg1"/>
                </a:solidFill>
              </a:rPr>
              <a:t>the model database becomes </a:t>
            </a:r>
            <a:r>
              <a:rPr lang="en-IN" dirty="0" smtClean="0">
                <a:solidFill>
                  <a:schemeClr val="bg1"/>
                </a:solidFill>
              </a:rPr>
              <a:t>corrupted, you </a:t>
            </a:r>
            <a:r>
              <a:rPr lang="en-IN" dirty="0">
                <a:solidFill>
                  <a:schemeClr val="bg1"/>
                </a:solidFill>
              </a:rPr>
              <a:t>can recreate the model using </a:t>
            </a:r>
            <a:r>
              <a:rPr lang="en-IN" dirty="0" smtClean="0">
                <a:solidFill>
                  <a:schemeClr val="bg1"/>
                </a:solidFill>
              </a:rPr>
              <a:t>journal file.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When you save the model database, Abaqus/CAE saves the journal file.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363" y="4008282"/>
            <a:ext cx="114223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The model database journal file contains only the commands that change </a:t>
            </a:r>
            <a:r>
              <a:rPr lang="en-IN" dirty="0" smtClean="0">
                <a:solidFill>
                  <a:schemeClr val="bg1"/>
                </a:solidFill>
              </a:rPr>
              <a:t>the saved </a:t>
            </a:r>
            <a:r>
              <a:rPr lang="en-IN" dirty="0">
                <a:solidFill>
                  <a:schemeClr val="bg1"/>
                </a:solidFill>
              </a:rPr>
              <a:t>model </a:t>
            </a:r>
            <a:r>
              <a:rPr lang="en-IN" dirty="0" smtClean="0">
                <a:solidFill>
                  <a:schemeClr val="bg1"/>
                </a:solidFill>
              </a:rPr>
              <a:t>database.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0364" y="4893079"/>
            <a:ext cx="10822748" cy="663454"/>
            <a:chOff x="300364" y="4316883"/>
            <a:chExt cx="10822748" cy="663454"/>
          </a:xfrm>
        </p:grpSpPr>
        <p:sp>
          <p:nvSpPr>
            <p:cNvPr id="15" name="TextBox 14"/>
            <p:cNvSpPr txBox="1"/>
            <p:nvPr/>
          </p:nvSpPr>
          <p:spPr>
            <a:xfrm>
              <a:off x="300364" y="4334006"/>
              <a:ext cx="1390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Modify model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81382" y="4329204"/>
              <a:ext cx="1390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Rotate the model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49644" y="4332316"/>
              <a:ext cx="2429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Change viewport background colour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175117" y="4316883"/>
              <a:ext cx="1947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</a:rPr>
                <a:t>Change ODB display contour </a:t>
              </a:r>
            </a:p>
          </p:txBody>
        </p:sp>
      </p:grpSp>
      <p:sp>
        <p:nvSpPr>
          <p:cNvPr id="22" name="Cross 21"/>
          <p:cNvSpPr/>
          <p:nvPr/>
        </p:nvSpPr>
        <p:spPr>
          <a:xfrm rot="2700000">
            <a:off x="3079759" y="4763683"/>
            <a:ext cx="987168" cy="987168"/>
          </a:xfrm>
          <a:prstGeom prst="plus">
            <a:avLst>
              <a:gd name="adj" fmla="val 49684"/>
            </a:avLst>
          </a:prstGeom>
          <a:solidFill>
            <a:schemeClr val="accent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ross 22"/>
          <p:cNvSpPr/>
          <p:nvPr/>
        </p:nvSpPr>
        <p:spPr>
          <a:xfrm rot="2700000">
            <a:off x="6558570" y="4734981"/>
            <a:ext cx="987168" cy="987168"/>
          </a:xfrm>
          <a:prstGeom prst="plus">
            <a:avLst>
              <a:gd name="adj" fmla="val 49684"/>
            </a:avLst>
          </a:prstGeom>
          <a:solidFill>
            <a:schemeClr val="accent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ross 23"/>
          <p:cNvSpPr/>
          <p:nvPr/>
        </p:nvSpPr>
        <p:spPr>
          <a:xfrm rot="2700000">
            <a:off x="9767866" y="4734982"/>
            <a:ext cx="987168" cy="987168"/>
          </a:xfrm>
          <a:prstGeom prst="plus">
            <a:avLst>
              <a:gd name="adj" fmla="val 49684"/>
            </a:avLst>
          </a:prstGeom>
          <a:solidFill>
            <a:schemeClr val="accent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088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13" grpId="0" build="p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05" y="121850"/>
            <a:ext cx="11093514" cy="757130"/>
          </a:xfrm>
        </p:spPr>
        <p:txBody>
          <a:bodyPr/>
          <a:lstStyle/>
          <a:p>
            <a:r>
              <a:rPr lang="en-IN" dirty="0" smtClean="0"/>
              <a:t>Journal file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0364" y="1277655"/>
            <a:ext cx="1142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You </a:t>
            </a:r>
            <a:r>
              <a:rPr lang="en-IN" dirty="0" smtClean="0">
                <a:solidFill>
                  <a:schemeClr val="bg1"/>
                </a:solidFill>
              </a:rPr>
              <a:t>can execute </a:t>
            </a:r>
            <a:r>
              <a:rPr lang="en-IN" dirty="0">
                <a:solidFill>
                  <a:schemeClr val="bg1"/>
                </a:solidFill>
              </a:rPr>
              <a:t>the commands in a </a:t>
            </a:r>
            <a:r>
              <a:rPr lang="en-IN" dirty="0" smtClean="0">
                <a:solidFill>
                  <a:schemeClr val="bg1"/>
                </a:solidFill>
              </a:rPr>
              <a:t>journal file as follows: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7198"/>
          <a:stretch/>
        </p:blipFill>
        <p:spPr>
          <a:xfrm>
            <a:off x="464805" y="2045662"/>
            <a:ext cx="6833886" cy="164951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15939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05" y="121850"/>
            <a:ext cx="11093514" cy="757130"/>
          </a:xfrm>
        </p:spPr>
        <p:txBody>
          <a:bodyPr/>
          <a:lstStyle/>
          <a:p>
            <a:r>
              <a:rPr lang="en-IN" dirty="0" smtClean="0"/>
              <a:t>Recovery file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70517" y="2186635"/>
            <a:ext cx="1844743" cy="734737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0000"/>
                </a:solidFill>
              </a:rPr>
              <a:t>Create and make changes</a:t>
            </a:r>
            <a:endParaRPr lang="en-IN" sz="1600" b="1" dirty="0">
              <a:solidFill>
                <a:srgbClr val="0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858843" y="2062003"/>
            <a:ext cx="3367846" cy="723275"/>
            <a:chOff x="3984103" y="1362605"/>
            <a:chExt cx="3367846" cy="723275"/>
          </a:xfrm>
        </p:grpSpPr>
        <p:sp>
          <p:nvSpPr>
            <p:cNvPr id="6" name="Right Arrow 5"/>
            <p:cNvSpPr/>
            <p:nvPr/>
          </p:nvSpPr>
          <p:spPr>
            <a:xfrm>
              <a:off x="3984103" y="1677223"/>
              <a:ext cx="424231" cy="210133"/>
            </a:xfrm>
            <a:prstGeom prst="rightArrow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7030A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08332" y="1362605"/>
              <a:ext cx="2943617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IN" dirty="0" smtClean="0">
                  <a:solidFill>
                    <a:schemeClr val="accent1">
                      <a:lumMod val="75000"/>
                    </a:schemeClr>
                  </a:solidFill>
                </a:rPr>
                <a:t>Recovery file created:</a:t>
              </a:r>
            </a:p>
            <a:p>
              <a:pPr algn="ctr">
                <a:spcAft>
                  <a:spcPts val="600"/>
                </a:spcAft>
              </a:pPr>
              <a:r>
                <a:rPr lang="en-IN" b="1" dirty="0" smtClean="0">
                  <a:solidFill>
                    <a:schemeClr val="accent1">
                      <a:lumMod val="75000"/>
                    </a:schemeClr>
                  </a:solidFill>
                </a:rPr>
                <a:t>abaqus1.rec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670517" y="3337625"/>
            <a:ext cx="1844743" cy="734737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0000"/>
                </a:solidFill>
              </a:rPr>
              <a:t>Save model </a:t>
            </a:r>
            <a:r>
              <a:rPr lang="en-IN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beam.cae</a:t>
            </a:r>
            <a:endParaRPr lang="en-IN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>
            <a:off x="2592889" y="2921372"/>
            <a:ext cx="0" cy="41625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858842" y="3337625"/>
            <a:ext cx="3367846" cy="646331"/>
            <a:chOff x="3984102" y="2638227"/>
            <a:chExt cx="3367846" cy="646331"/>
          </a:xfrm>
        </p:grpSpPr>
        <p:sp>
          <p:nvSpPr>
            <p:cNvPr id="11" name="Right Arrow 10"/>
            <p:cNvSpPr/>
            <p:nvPr/>
          </p:nvSpPr>
          <p:spPr>
            <a:xfrm>
              <a:off x="3984102" y="2912140"/>
              <a:ext cx="424231" cy="210133"/>
            </a:xfrm>
            <a:prstGeom prst="rightArrow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7030A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08331" y="2638227"/>
              <a:ext cx="2943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IN" dirty="0" smtClean="0">
                  <a:solidFill>
                    <a:schemeClr val="accent1">
                      <a:lumMod val="75000"/>
                    </a:schemeClr>
                  </a:solidFill>
                </a:rPr>
                <a:t>Create </a:t>
              </a:r>
              <a:r>
                <a:rPr lang="en-IN" b="1" dirty="0" err="1">
                  <a:solidFill>
                    <a:schemeClr val="accent1">
                      <a:lumMod val="75000"/>
                    </a:schemeClr>
                  </a:solidFill>
                </a:rPr>
                <a:t>beam.cae</a:t>
              </a:r>
              <a:r>
                <a:rPr lang="en-IN" dirty="0" smtClean="0">
                  <a:solidFill>
                    <a:schemeClr val="accent1">
                      <a:lumMod val="75000"/>
                    </a:schemeClr>
                  </a:solidFill>
                </a:rPr>
                <a:t> and </a:t>
              </a:r>
              <a:r>
                <a:rPr lang="en-IN" b="1" dirty="0" err="1">
                  <a:solidFill>
                    <a:schemeClr val="accent1">
                      <a:lumMod val="75000"/>
                    </a:schemeClr>
                  </a:solidFill>
                </a:rPr>
                <a:t>beam.jnl</a:t>
              </a:r>
              <a:endParaRPr lang="en-IN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994499" y="3480854"/>
            <a:ext cx="294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Delete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abaqus1.rec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670517" y="4488615"/>
            <a:ext cx="1844743" cy="734737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rgbClr val="000000"/>
                </a:solidFill>
              </a:rPr>
              <a:t>make </a:t>
            </a:r>
            <a:r>
              <a:rPr lang="en-IN" sz="1600" b="1" dirty="0" smtClean="0">
                <a:solidFill>
                  <a:srgbClr val="000000"/>
                </a:solidFill>
              </a:rPr>
              <a:t>further changes</a:t>
            </a:r>
            <a:endParaRPr lang="en-IN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5" idx="0"/>
          </p:cNvCxnSpPr>
          <p:nvPr/>
        </p:nvCxnSpPr>
        <p:spPr>
          <a:xfrm>
            <a:off x="2592889" y="4072362"/>
            <a:ext cx="0" cy="41625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858841" y="4639408"/>
            <a:ext cx="3367846" cy="369332"/>
            <a:chOff x="3984101" y="3940010"/>
            <a:chExt cx="3367846" cy="369332"/>
          </a:xfrm>
        </p:grpSpPr>
        <p:sp>
          <p:nvSpPr>
            <p:cNvPr id="16" name="Right Arrow 15"/>
            <p:cNvSpPr/>
            <p:nvPr/>
          </p:nvSpPr>
          <p:spPr>
            <a:xfrm>
              <a:off x="3984101" y="4051518"/>
              <a:ext cx="424231" cy="210133"/>
            </a:xfrm>
            <a:prstGeom prst="rightArrow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7030A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8330" y="3940010"/>
              <a:ext cx="2943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IN" dirty="0" smtClean="0">
                  <a:solidFill>
                    <a:schemeClr val="accent1">
                      <a:lumMod val="75000"/>
                    </a:schemeClr>
                  </a:solidFill>
                </a:rPr>
                <a:t>Create </a:t>
              </a:r>
              <a:r>
                <a:rPr lang="en-IN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beam.rec</a:t>
              </a:r>
              <a:endParaRPr lang="en-IN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1670517" y="5639605"/>
            <a:ext cx="1844743" cy="734737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0000"/>
                </a:solidFill>
              </a:rPr>
              <a:t>Save model </a:t>
            </a:r>
            <a:r>
              <a:rPr lang="en-IN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beam.cae</a:t>
            </a:r>
            <a:endParaRPr lang="en-IN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stCxn id="15" idx="2"/>
            <a:endCxn id="27" idx="0"/>
          </p:cNvCxnSpPr>
          <p:nvPr/>
        </p:nvCxnSpPr>
        <p:spPr>
          <a:xfrm>
            <a:off x="2592889" y="5223352"/>
            <a:ext cx="0" cy="41625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858842" y="5639605"/>
            <a:ext cx="3367846" cy="646331"/>
            <a:chOff x="3984102" y="4940207"/>
            <a:chExt cx="3367846" cy="646331"/>
          </a:xfrm>
        </p:grpSpPr>
        <p:sp>
          <p:nvSpPr>
            <p:cNvPr id="29" name="Right Arrow 28"/>
            <p:cNvSpPr/>
            <p:nvPr/>
          </p:nvSpPr>
          <p:spPr>
            <a:xfrm>
              <a:off x="3984102" y="5214120"/>
              <a:ext cx="424231" cy="210133"/>
            </a:xfrm>
            <a:prstGeom prst="rightArrow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7030A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08331" y="4940207"/>
              <a:ext cx="2943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IN" dirty="0" smtClean="0">
                  <a:solidFill>
                    <a:schemeClr val="accent1">
                      <a:lumMod val="75000"/>
                    </a:schemeClr>
                  </a:solidFill>
                </a:rPr>
                <a:t>Append data from </a:t>
              </a:r>
              <a:r>
                <a:rPr lang="en-IN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beam.rec</a:t>
              </a:r>
              <a:r>
                <a:rPr lang="en-IN" b="1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IN" dirty="0" smtClean="0">
                  <a:solidFill>
                    <a:schemeClr val="accent1">
                      <a:lumMod val="75000"/>
                    </a:schemeClr>
                  </a:solidFill>
                </a:rPr>
                <a:t>to </a:t>
              </a:r>
              <a:r>
                <a:rPr lang="en-IN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beam.jnl</a:t>
              </a:r>
              <a:endParaRPr lang="en-IN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994499" y="5718376"/>
            <a:ext cx="294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Delete 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beam.rec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364" y="1277655"/>
            <a:ext cx="1142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The recovery file stores the </a:t>
            </a:r>
            <a:r>
              <a:rPr lang="en-IN" b="1" i="1" dirty="0" smtClean="0">
                <a:solidFill>
                  <a:schemeClr val="bg1"/>
                </a:solidFill>
              </a:rPr>
              <a:t>unsaved</a:t>
            </a:r>
            <a:r>
              <a:rPr lang="en-IN" dirty="0" smtClean="0">
                <a:solidFill>
                  <a:schemeClr val="bg1"/>
                </a:solidFill>
              </a:rPr>
              <a:t> model database commands.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57490" y="3360409"/>
            <a:ext cx="5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&amp;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07645" y="5599867"/>
            <a:ext cx="5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880936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3" grpId="0"/>
      <p:bldP spid="15" grpId="0" animBg="1"/>
      <p:bldP spid="27" grpId="0" animBg="1"/>
      <p:bldP spid="32" grpId="0"/>
      <p:bldP spid="24" grpId="0"/>
      <p:bldP spid="3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05" y="121850"/>
            <a:ext cx="11093514" cy="757130"/>
          </a:xfrm>
        </p:spPr>
        <p:txBody>
          <a:bodyPr/>
          <a:lstStyle/>
          <a:p>
            <a:r>
              <a:rPr lang="en-IN" dirty="0" smtClean="0"/>
              <a:t>Recovery file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77027" y="2017428"/>
            <a:ext cx="1844743" cy="734737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0000"/>
                </a:solidFill>
              </a:rPr>
              <a:t>Create and make changes</a:t>
            </a:r>
            <a:endParaRPr lang="en-IN" sz="1600" b="1" dirty="0">
              <a:solidFill>
                <a:srgbClr val="0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665353" y="1892796"/>
            <a:ext cx="3367846" cy="723275"/>
            <a:chOff x="3984103" y="1362605"/>
            <a:chExt cx="3367846" cy="723275"/>
          </a:xfrm>
        </p:grpSpPr>
        <p:sp>
          <p:nvSpPr>
            <p:cNvPr id="6" name="Right Arrow 5"/>
            <p:cNvSpPr/>
            <p:nvPr/>
          </p:nvSpPr>
          <p:spPr>
            <a:xfrm>
              <a:off x="3984103" y="1677223"/>
              <a:ext cx="424231" cy="210133"/>
            </a:xfrm>
            <a:prstGeom prst="rightArrow">
              <a:avLst/>
            </a:prstGeom>
            <a:solidFill>
              <a:srgbClr val="7030A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7030A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08332" y="1362605"/>
              <a:ext cx="2943617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IN" dirty="0" smtClean="0">
                  <a:solidFill>
                    <a:schemeClr val="accent1">
                      <a:lumMod val="75000"/>
                    </a:schemeClr>
                  </a:solidFill>
                </a:rPr>
                <a:t>Recovery file created:</a:t>
              </a:r>
            </a:p>
            <a:p>
              <a:pPr algn="ctr">
                <a:spcAft>
                  <a:spcPts val="600"/>
                </a:spcAft>
              </a:pPr>
              <a:r>
                <a:rPr lang="en-IN" b="1" dirty="0" smtClean="0">
                  <a:solidFill>
                    <a:schemeClr val="accent1">
                      <a:lumMod val="75000"/>
                    </a:schemeClr>
                  </a:solidFill>
                </a:rPr>
                <a:t>abaqus1.rec</a:t>
              </a:r>
            </a:p>
          </p:txBody>
        </p:sp>
      </p:grp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2399399" y="2752165"/>
            <a:ext cx="0" cy="41625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0364" y="1277655"/>
            <a:ext cx="1142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Consider </a:t>
            </a:r>
            <a:r>
              <a:rPr lang="en-IN" dirty="0" smtClean="0">
                <a:solidFill>
                  <a:schemeClr val="bg1"/>
                </a:solidFill>
              </a:rPr>
              <a:t>your </a:t>
            </a:r>
            <a:r>
              <a:rPr lang="en-IN" dirty="0">
                <a:solidFill>
                  <a:schemeClr val="bg1"/>
                </a:solidFill>
              </a:rPr>
              <a:t>Abaqus/CAE session aborts </a:t>
            </a:r>
            <a:r>
              <a:rPr lang="en-IN" dirty="0" smtClean="0">
                <a:solidFill>
                  <a:schemeClr val="bg1"/>
                </a:solidFill>
              </a:rPr>
              <a:t>unexpectedly!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33851" y="3168418"/>
            <a:ext cx="2943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b="1" dirty="0" smtClean="0">
                <a:solidFill>
                  <a:srgbClr val="C00000"/>
                </a:solidFill>
              </a:rPr>
              <a:t>Abaqus/CAE closed abruptly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522254" y="1864127"/>
            <a:ext cx="1844743" cy="734737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0000"/>
                </a:solidFill>
              </a:rPr>
              <a:t>Session opened again</a:t>
            </a:r>
            <a:endParaRPr lang="en-IN" sz="1600" b="1" dirty="0">
              <a:solidFill>
                <a:srgbClr val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7602566" y="2100939"/>
            <a:ext cx="424231" cy="210133"/>
          </a:xfrm>
          <a:prstGeom prst="rightArrow">
            <a:avLst/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cxnSp>
        <p:nvCxnSpPr>
          <p:cNvPr id="45" name="Straight Arrow Connector 44"/>
          <p:cNvCxnSpPr>
            <a:stCxn id="40" idx="2"/>
            <a:endCxn id="47" idx="0"/>
          </p:cNvCxnSpPr>
          <p:nvPr/>
        </p:nvCxnSpPr>
        <p:spPr>
          <a:xfrm flipH="1">
            <a:off x="9444625" y="2598864"/>
            <a:ext cx="1" cy="322784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500499" y="2921648"/>
            <a:ext cx="1888252" cy="1265129"/>
            <a:chOff x="8229600" y="1954060"/>
            <a:chExt cx="1888252" cy="1265129"/>
          </a:xfrm>
        </p:grpSpPr>
        <p:sp>
          <p:nvSpPr>
            <p:cNvPr id="47" name="Flowchart: Decision 46"/>
            <p:cNvSpPr/>
            <p:nvPr/>
          </p:nvSpPr>
          <p:spPr>
            <a:xfrm>
              <a:off x="8229600" y="1954060"/>
              <a:ext cx="1888252" cy="1265129"/>
            </a:xfrm>
            <a:prstGeom prst="flowChartDecision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476209" y="2304055"/>
              <a:ext cx="13950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</a:rPr>
                <a:t>Is recovery file exists?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773680" y="4509561"/>
            <a:ext cx="134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Continue</a:t>
            </a:r>
          </a:p>
        </p:txBody>
      </p:sp>
      <p:cxnSp>
        <p:nvCxnSpPr>
          <p:cNvPr id="50" name="Straight Arrow Connector 49"/>
          <p:cNvCxnSpPr>
            <a:stCxn id="47" idx="2"/>
            <a:endCxn id="49" idx="0"/>
          </p:cNvCxnSpPr>
          <p:nvPr/>
        </p:nvCxnSpPr>
        <p:spPr>
          <a:xfrm flipH="1">
            <a:off x="9444624" y="4186777"/>
            <a:ext cx="1" cy="322784"/>
          </a:xfrm>
          <a:prstGeom prst="straightConnector1">
            <a:avLst/>
          </a:prstGeom>
          <a:ln w="63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460763" y="4174287"/>
            <a:ext cx="51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52" name="Straight Arrow Connector 51"/>
          <p:cNvCxnSpPr>
            <a:stCxn id="47" idx="1"/>
            <a:endCxn id="53" idx="3"/>
          </p:cNvCxnSpPr>
          <p:nvPr/>
        </p:nvCxnSpPr>
        <p:spPr>
          <a:xfrm flipH="1" flipV="1">
            <a:off x="8025358" y="3550430"/>
            <a:ext cx="475141" cy="3783"/>
          </a:xfrm>
          <a:prstGeom prst="straightConnector1">
            <a:avLst/>
          </a:prstGeom>
          <a:ln w="63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28466" y="3258042"/>
            <a:ext cx="1196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</a:rPr>
              <a:t>Prompt to user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r="2748"/>
          <a:stretch/>
        </p:blipFill>
        <p:spPr>
          <a:xfrm>
            <a:off x="2634018" y="4023316"/>
            <a:ext cx="4742789" cy="239333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43968" y="3230746"/>
            <a:ext cx="51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38956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39" grpId="0"/>
      <p:bldP spid="40" grpId="0" animBg="1"/>
      <p:bldP spid="42" grpId="0" animBg="1"/>
      <p:bldP spid="49" grpId="0"/>
      <p:bldP spid="51" grpId="0"/>
      <p:bldP spid="53" grpId="0"/>
      <p:bldP spid="23" grpId="0"/>
    </p:bldLst>
  </p:timing>
</p:sld>
</file>

<file path=ppt/theme/theme1.xml><?xml version="1.0" encoding="utf-8"?>
<a:theme xmlns:a="http://schemas.openxmlformats.org/drawingml/2006/main" name="Ocean Waves 16x9">
  <a:themeElements>
    <a:clrScheme name="Custom 2">
      <a:dk1>
        <a:srgbClr val="267577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571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cean waves nature presentation (widescreen).potx" id="{1FE9163D-5548-432F-82B6-65BFDB1BFAF3}" vid="{2D48191D-94F2-482B-9433-3810ECBC61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488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Courier New</vt:lpstr>
      <vt:lpstr>Times New Roman</vt:lpstr>
      <vt:lpstr>Wingdings</vt:lpstr>
      <vt:lpstr>Ocean Waves 16x9</vt:lpstr>
      <vt:lpstr>PowerPoint Presentation</vt:lpstr>
      <vt:lpstr>PowerPoint Presentation</vt:lpstr>
      <vt:lpstr>PowerPoint Presentation</vt:lpstr>
      <vt:lpstr>Replay file</vt:lpstr>
      <vt:lpstr>Replay file</vt:lpstr>
      <vt:lpstr>Journal file</vt:lpstr>
      <vt:lpstr>Journal file</vt:lpstr>
      <vt:lpstr>Recovery file</vt:lpstr>
      <vt:lpstr>Recovery file</vt:lpstr>
      <vt:lpstr>Recovery file</vt:lpstr>
      <vt:lpstr>Entity selection commands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cortexsat@gmail.com</dc:creator>
  <cp:lastModifiedBy>cortexsat@gmail.com</cp:lastModifiedBy>
  <cp:revision>406</cp:revision>
  <dcterms:created xsi:type="dcterms:W3CDTF">2021-09-19T07:31:00Z</dcterms:created>
  <dcterms:modified xsi:type="dcterms:W3CDTF">2021-10-23T14:18:34Z</dcterms:modified>
</cp:coreProperties>
</file>