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3" r:id="rId3"/>
    <p:sldId id="3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577"/>
    <a:srgbClr val="5EC9CC"/>
    <a:srgbClr val="FF33CC"/>
    <a:srgbClr val="000000"/>
    <a:srgbClr val="095BFF"/>
    <a:srgbClr val="C52C0D"/>
    <a:srgbClr val="F7DA57"/>
    <a:srgbClr val="FBFBFB"/>
    <a:srgbClr val="F0EEE8"/>
    <a:srgbClr val="E3E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8/20/2023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8/20/2023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Insert</a:t>
            </a:r>
            <a:r>
              <a:rPr lang="en-US" sz="4800" baseline="0" dirty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8/20/2023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288759"/>
            <a:ext cx="121690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3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3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8 – Create an ODB</a:t>
            </a:r>
            <a:endParaRPr lang="en-IN" sz="63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 advTm="38102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BAC540-22B5-4068-C8BC-E32E6A9C989D}"/>
              </a:ext>
            </a:extLst>
          </p:cNvPr>
          <p:cNvSpPr/>
          <p:nvPr/>
        </p:nvSpPr>
        <p:spPr>
          <a:xfrm rot="16200000">
            <a:off x="-5338354" y="1823638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DFCC-F023-4A94-622B-B22F9C38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8" y="2122769"/>
            <a:ext cx="917028" cy="91702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AA017BA-AFBC-A930-B576-5CE87F8BFFEB}"/>
              </a:ext>
            </a:extLst>
          </p:cNvPr>
          <p:cNvGrpSpPr/>
          <p:nvPr/>
        </p:nvGrpSpPr>
        <p:grpSpPr>
          <a:xfrm>
            <a:off x="301235" y="3877196"/>
            <a:ext cx="912821" cy="912821"/>
            <a:chOff x="3457556" y="4403730"/>
            <a:chExt cx="1323450" cy="13234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B9004E-526B-B2F8-0AB5-328295947A64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Graphic 32" descr="Direction with solid fill">
              <a:extLst>
                <a:ext uri="{FF2B5EF4-FFF2-40B4-BE49-F238E27FC236}">
                  <a16:creationId xmlns:a16="http://schemas.microsoft.com/office/drawing/2014/main" id="{193CC4B5-EA1F-5F5C-C81C-A9F9EBD4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6EC2A686-5FE5-FE1B-A0DF-DDB25E27D2BE}"/>
              </a:ext>
            </a:extLst>
          </p:cNvPr>
          <p:cNvSpPr txBox="1">
            <a:spLocks/>
          </p:cNvSpPr>
          <p:nvPr/>
        </p:nvSpPr>
        <p:spPr>
          <a:xfrm>
            <a:off x="2396692" y="562129"/>
            <a:ext cx="8880608" cy="752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5C3E-0100-A2FC-8379-68F44E13E329}"/>
              </a:ext>
            </a:extLst>
          </p:cNvPr>
          <p:cNvGrpSpPr/>
          <p:nvPr/>
        </p:nvGrpSpPr>
        <p:grpSpPr>
          <a:xfrm>
            <a:off x="-943704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7C9BB2-3004-33B2-85D9-0B8D45EBA8B1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A7A27955-C02B-9975-B1B3-0FC32EC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7D549C20-2E6B-F478-20FD-94617BE43BE7}"/>
              </a:ext>
            </a:extLst>
          </p:cNvPr>
          <p:cNvSpPr/>
          <p:nvPr/>
        </p:nvSpPr>
        <p:spPr>
          <a:xfrm>
            <a:off x="-911916" y="1328267"/>
            <a:ext cx="4908800" cy="5117127"/>
          </a:xfrm>
          <a:prstGeom prst="blockArc">
            <a:avLst>
              <a:gd name="adj1" fmla="val 17527788"/>
              <a:gd name="adj2" fmla="val 4118232"/>
              <a:gd name="adj3" fmla="val 4207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F00D3C-7694-2B29-40A2-390D6609AEA2}"/>
              </a:ext>
            </a:extLst>
          </p:cNvPr>
          <p:cNvSpPr/>
          <p:nvPr/>
        </p:nvSpPr>
        <p:spPr>
          <a:xfrm>
            <a:off x="2956916" y="1991185"/>
            <a:ext cx="715990" cy="716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3A7116-A4B9-27D9-E066-ACCD6047926A}"/>
              </a:ext>
            </a:extLst>
          </p:cNvPr>
          <p:cNvSpPr/>
          <p:nvPr/>
        </p:nvSpPr>
        <p:spPr>
          <a:xfrm>
            <a:off x="3510151" y="3420605"/>
            <a:ext cx="715990" cy="716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F62DB6-6364-9E1B-1232-4EAA767886D9}"/>
              </a:ext>
            </a:extLst>
          </p:cNvPr>
          <p:cNvSpPr/>
          <p:nvPr/>
        </p:nvSpPr>
        <p:spPr>
          <a:xfrm>
            <a:off x="2915211" y="5085459"/>
            <a:ext cx="715990" cy="716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3DE0D-6D29-6A26-B8D8-4464F635B10B}"/>
              </a:ext>
            </a:extLst>
          </p:cNvPr>
          <p:cNvSpPr txBox="1"/>
          <p:nvPr/>
        </p:nvSpPr>
        <p:spPr>
          <a:xfrm>
            <a:off x="3814291" y="1972836"/>
            <a:ext cx="260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an ODB?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2C0472-4960-3A34-9EA1-0E12014E6451}"/>
              </a:ext>
            </a:extLst>
          </p:cNvPr>
          <p:cNvSpPr txBox="1"/>
          <p:nvPr/>
        </p:nvSpPr>
        <p:spPr>
          <a:xfrm>
            <a:off x="4250487" y="3601325"/>
            <a:ext cx="311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data is stored?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7959E-645E-2B8E-D465-CDA62C881EAB}"/>
              </a:ext>
            </a:extLst>
          </p:cNvPr>
          <p:cNvSpPr txBox="1"/>
          <p:nvPr/>
        </p:nvSpPr>
        <p:spPr>
          <a:xfrm>
            <a:off x="3649459" y="5320392"/>
            <a:ext cx="3721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to create an ODB?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6D95F-0BF6-9896-1706-BC496AB6BD33}"/>
              </a:ext>
            </a:extLst>
          </p:cNvPr>
          <p:cNvSpPr txBox="1"/>
          <p:nvPr/>
        </p:nvSpPr>
        <p:spPr>
          <a:xfrm>
            <a:off x="6556154" y="1880502"/>
            <a:ext cx="3721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Output database is called ODB.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from the analysis.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92C48-740A-2031-7505-1CED429866D0}"/>
              </a:ext>
            </a:extLst>
          </p:cNvPr>
          <p:cNvSpPr txBox="1"/>
          <p:nvPr/>
        </p:nvSpPr>
        <p:spPr>
          <a:xfrm>
            <a:off x="7367182" y="3556598"/>
            <a:ext cx="3906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Analysis result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Model related information: Nodes, elements, surfaces and sets.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F7FC7-1CEE-BC7F-6ED9-9714343C3D47}"/>
              </a:ext>
            </a:extLst>
          </p:cNvPr>
          <p:cNvSpPr txBox="1"/>
          <p:nvPr/>
        </p:nvSpPr>
        <p:spPr>
          <a:xfrm>
            <a:off x="7210427" y="5266862"/>
            <a:ext cx="3906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Reduce ODB file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View any analytical results.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93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9" grpId="0" animBg="1"/>
      <p:bldP spid="1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BAC540-22B5-4068-C8BC-E32E6A9C989D}"/>
              </a:ext>
            </a:extLst>
          </p:cNvPr>
          <p:cNvSpPr/>
          <p:nvPr/>
        </p:nvSpPr>
        <p:spPr>
          <a:xfrm rot="16200000">
            <a:off x="-5338354" y="3575959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DFCC-F023-4A94-622B-B22F9C38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700000">
            <a:off x="-917028" y="2122769"/>
            <a:ext cx="917028" cy="91702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5C3E-0100-A2FC-8379-68F44E13E329}"/>
              </a:ext>
            </a:extLst>
          </p:cNvPr>
          <p:cNvGrpSpPr/>
          <p:nvPr/>
        </p:nvGrpSpPr>
        <p:grpSpPr>
          <a:xfrm rot="2700000">
            <a:off x="1058052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7C9BB2-3004-33B2-85D9-0B8D45EBA8B1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A7A27955-C02B-9975-B1B3-0FC32EC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DAAB24-F409-6571-FACC-F344F1571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06" y="2131414"/>
            <a:ext cx="914479" cy="9083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B7E1E3-4039-C9BC-75F6-C78E0D3C021B}"/>
              </a:ext>
            </a:extLst>
          </p:cNvPr>
          <p:cNvSpPr txBox="1">
            <a:spLocks/>
          </p:cNvSpPr>
          <p:nvPr/>
        </p:nvSpPr>
        <p:spPr>
          <a:xfrm>
            <a:off x="2396692" y="562129"/>
            <a:ext cx="8880608" cy="752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data: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7FCAF-BFC9-D71A-49FA-DF41E57ACC3F}"/>
              </a:ext>
            </a:extLst>
          </p:cNvPr>
          <p:cNvSpPr txBox="1"/>
          <p:nvPr/>
        </p:nvSpPr>
        <p:spPr>
          <a:xfrm>
            <a:off x="2396692" y="3685126"/>
            <a:ext cx="420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 structure of Abaqus:</a:t>
            </a:r>
            <a:endParaRPr lang="en-IN" sz="24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FB5AAD-5506-8A89-F296-69726080F221}"/>
              </a:ext>
            </a:extLst>
          </p:cNvPr>
          <p:cNvGrpSpPr/>
          <p:nvPr/>
        </p:nvGrpSpPr>
        <p:grpSpPr>
          <a:xfrm>
            <a:off x="3278300" y="4861985"/>
            <a:ext cx="1037064" cy="1232181"/>
            <a:chOff x="2638281" y="4566318"/>
            <a:chExt cx="1037064" cy="12321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66BD3F-144D-6EF3-992A-927B873F6A0E}"/>
                </a:ext>
              </a:extLst>
            </p:cNvPr>
            <p:cNvSpPr txBox="1"/>
            <p:nvPr/>
          </p:nvSpPr>
          <p:spPr>
            <a:xfrm>
              <a:off x="2638281" y="4566318"/>
              <a:ext cx="103706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Bush</a:t>
              </a:r>
              <a:endPara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E9CAF2-A165-497A-5833-602054AE9F17}"/>
                </a:ext>
              </a:extLst>
            </p:cNvPr>
            <p:cNvSpPr txBox="1"/>
            <p:nvPr/>
          </p:nvSpPr>
          <p:spPr>
            <a:xfrm>
              <a:off x="2638281" y="5336834"/>
              <a:ext cx="1037064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Shaft</a:t>
              </a:r>
              <a:endParaRPr lang="en-IN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98E4B6-F462-A10E-1E44-75F033D69C86}"/>
              </a:ext>
            </a:extLst>
          </p:cNvPr>
          <p:cNvSpPr txBox="1"/>
          <p:nvPr/>
        </p:nvSpPr>
        <p:spPr>
          <a:xfrm>
            <a:off x="3203857" y="4316658"/>
            <a:ext cx="118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CD19C-6C11-7072-767C-C8EB98556EC9}"/>
              </a:ext>
            </a:extLst>
          </p:cNvPr>
          <p:cNvSpPr/>
          <p:nvPr/>
        </p:nvSpPr>
        <p:spPr>
          <a:xfrm>
            <a:off x="8033277" y="4958654"/>
            <a:ext cx="1773043" cy="1022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2F71B3-4355-3791-A4A9-1014792ABDA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15364" y="5092818"/>
            <a:ext cx="3717913" cy="13849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2C468D-2DED-B4E9-55F0-17ADC61DB44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15364" y="5092818"/>
            <a:ext cx="3717913" cy="4991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9DFEED-3980-8FEE-2403-D395E57BEB3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315364" y="5776644"/>
            <a:ext cx="3717913" cy="8669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9E039F-84C2-4F66-7E78-BFFB9DF42072}"/>
              </a:ext>
            </a:extLst>
          </p:cNvPr>
          <p:cNvSpPr txBox="1"/>
          <p:nvPr/>
        </p:nvSpPr>
        <p:spPr>
          <a:xfrm>
            <a:off x="8082475" y="4324686"/>
            <a:ext cx="148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11F34-E9AA-21DF-0D31-DA49E9ADE303}"/>
              </a:ext>
            </a:extLst>
          </p:cNvPr>
          <p:cNvSpPr txBox="1"/>
          <p:nvPr/>
        </p:nvSpPr>
        <p:spPr>
          <a:xfrm>
            <a:off x="5908867" y="4312323"/>
            <a:ext cx="137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endParaRPr lang="en-I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BD237C-A2DB-2B3A-DA06-F40F4F67E5C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908867" y="4773988"/>
            <a:ext cx="688640" cy="364996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985A5C-7EC5-502F-2354-72BB84E29B5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501843" y="4773988"/>
            <a:ext cx="95664" cy="60545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DF043-6EE8-7E22-437B-07C410385C6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597507" y="4773988"/>
            <a:ext cx="472944" cy="102291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93F2BD-80B2-8741-293A-DBA5C5B815D8}"/>
              </a:ext>
            </a:extLst>
          </p:cNvPr>
          <p:cNvSpPr txBox="1"/>
          <p:nvPr/>
        </p:nvSpPr>
        <p:spPr>
          <a:xfrm>
            <a:off x="9945794" y="4897899"/>
            <a:ext cx="119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Bush</a:t>
            </a:r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</a:p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Bush-2</a:t>
            </a:r>
          </a:p>
          <a:p>
            <a:r>
              <a:rPr lang="en-IN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Shaft-1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917FF-A099-4B1E-5098-7D938B122AC4}"/>
              </a:ext>
            </a:extLst>
          </p:cNvPr>
          <p:cNvSpPr txBox="1"/>
          <p:nvPr/>
        </p:nvSpPr>
        <p:spPr>
          <a:xfrm>
            <a:off x="2383949" y="3077329"/>
            <a:ext cx="93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data is written at instance level.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75CA6C-08C3-B5A4-E523-9CA3EE629877}"/>
              </a:ext>
            </a:extLst>
          </p:cNvPr>
          <p:cNvSpPr txBox="1"/>
          <p:nvPr/>
        </p:nvSpPr>
        <p:spPr>
          <a:xfrm>
            <a:off x="2584296" y="2153053"/>
            <a:ext cx="1037064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32BB5-8857-EE39-76E4-B0ADBCCDC191}"/>
              </a:ext>
            </a:extLst>
          </p:cNvPr>
          <p:cNvSpPr txBox="1"/>
          <p:nvPr/>
        </p:nvSpPr>
        <p:spPr>
          <a:xfrm>
            <a:off x="4029429" y="2153053"/>
            <a:ext cx="151529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9509E3-1B57-B548-A406-52C8ED42BBAA}"/>
              </a:ext>
            </a:extLst>
          </p:cNvPr>
          <p:cNvSpPr txBox="1"/>
          <p:nvPr/>
        </p:nvSpPr>
        <p:spPr>
          <a:xfrm>
            <a:off x="2988089" y="1450920"/>
            <a:ext cx="169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data</a:t>
            </a:r>
            <a:endParaRPr lang="en-IN" sz="24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91ADA-4366-B195-7D4C-0F3EE18D669A}"/>
              </a:ext>
            </a:extLst>
          </p:cNvPr>
          <p:cNvSpPr txBox="1"/>
          <p:nvPr/>
        </p:nvSpPr>
        <p:spPr>
          <a:xfrm>
            <a:off x="6553064" y="2153053"/>
            <a:ext cx="1445133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BECA5-074C-04B5-CED0-1FA8A9B3374E}"/>
              </a:ext>
            </a:extLst>
          </p:cNvPr>
          <p:cNvSpPr txBox="1"/>
          <p:nvPr/>
        </p:nvSpPr>
        <p:spPr>
          <a:xfrm>
            <a:off x="8253691" y="2153053"/>
            <a:ext cx="1515291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BEB50-16D0-3287-AD3F-42E7E3FA4170}"/>
              </a:ext>
            </a:extLst>
          </p:cNvPr>
          <p:cNvSpPr txBox="1"/>
          <p:nvPr/>
        </p:nvSpPr>
        <p:spPr>
          <a:xfrm>
            <a:off x="7093838" y="1437128"/>
            <a:ext cx="204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 data</a:t>
            </a:r>
            <a:endParaRPr lang="en-IN" sz="24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00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3" grpId="0"/>
      <p:bldP spid="14" grpId="0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.4|1.8|5.3|36.8|1.3|1.2|56.6|2.9|6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6|3.6|21.5|1.4|43.1|25.1|11.4|3.2|5|23.1|3.1|2.7|34.4|0.9|15.2|12.9"/>
</p:tagLst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104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Ocean Waves 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Satish Thorat</cp:lastModifiedBy>
  <cp:revision>563</cp:revision>
  <dcterms:created xsi:type="dcterms:W3CDTF">2021-09-19T07:31:00Z</dcterms:created>
  <dcterms:modified xsi:type="dcterms:W3CDTF">2023-08-20T16:38:40Z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0-bc88714345d2_Enabled">
    <vt:lpwstr>true</vt:lpwstr>
  </property>
  <property fmtid="{D5CDD505-2E9C-101B-9397-08002B2CF9AE}" pid="3" name="MSIP_Label_defa4170-0d19-0005-0000-bc88714345d2_SetDate">
    <vt:lpwstr>2023-08-18T13:45:55Z</vt:lpwstr>
  </property>
  <property fmtid="{D5CDD505-2E9C-101B-9397-08002B2CF9AE}" pid="4" name="MSIP_Label_defa4170-0d19-0005-0000-bc88714345d2_Method">
    <vt:lpwstr>Privileged</vt:lpwstr>
  </property>
  <property fmtid="{D5CDD505-2E9C-101B-9397-08002B2CF9AE}" pid="5" name="MSIP_Label_defa4170-0d19-0005-0000-bc88714345d2_Name">
    <vt:lpwstr>defa4170-0d19-0005-0000-bc88714345d2</vt:lpwstr>
  </property>
  <property fmtid="{D5CDD505-2E9C-101B-9397-08002B2CF9AE}" pid="6" name="MSIP_Label_defa4170-0d19-0005-0000-bc88714345d2_SiteId">
    <vt:lpwstr>6235c986-99ac-42e0-ac3d-03d7bf8d33b2</vt:lpwstr>
  </property>
  <property fmtid="{D5CDD505-2E9C-101B-9397-08002B2CF9AE}" pid="7" name="MSIP_Label_defa4170-0d19-0005-0000-bc88714345d2_ActionId">
    <vt:lpwstr>10144f47-df26-4d42-bb82-089d68467abe</vt:lpwstr>
  </property>
  <property fmtid="{D5CDD505-2E9C-101B-9397-08002B2CF9AE}" pid="8" name="MSIP_Label_defa4170-0d19-0005-0000-bc88714345d2_ContentBits">
    <vt:lpwstr>0</vt:lpwstr>
  </property>
</Properties>
</file>