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9" r:id="rId5"/>
    <p:sldId id="258" r:id="rId6"/>
    <p:sldId id="267" r:id="rId7"/>
    <p:sldId id="268" r:id="rId8"/>
    <p:sldId id="259" r:id="rId9"/>
    <p:sldId id="273" r:id="rId10"/>
    <p:sldId id="260" r:id="rId11"/>
    <p:sldId id="261" r:id="rId12"/>
    <p:sldId id="262" r:id="rId13"/>
    <p:sldId id="263" r:id="rId14"/>
    <p:sldId id="272" r:id="rId15"/>
    <p:sldId id="264" r:id="rId16"/>
    <p:sldId id="266" r:id="rId17"/>
    <p:sldId id="271" r:id="rId18"/>
    <p:sldId id="27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3EEE7C-380C-4B25-ACAF-0300B610AF87}"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405434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3EEE7C-380C-4B25-ACAF-0300B610AF87}"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371228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3EEE7C-380C-4B25-ACAF-0300B610AF87}"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71274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3EEE7C-380C-4B25-ACAF-0300B610AF87}"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112280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3EEE7C-380C-4B25-ACAF-0300B610AF87}"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323238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3EEE7C-380C-4B25-ACAF-0300B610AF87}"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288024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3EEE7C-380C-4B25-ACAF-0300B610AF87}"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272501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3EEE7C-380C-4B25-ACAF-0300B610AF87}"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113604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EEE7C-380C-4B25-ACAF-0300B610AF87}" type="datetimeFigureOut">
              <a:rPr lang="en-IN" smtClean="0"/>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2995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3EEE7C-380C-4B25-ACAF-0300B610AF87}"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9997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3EEE7C-380C-4B25-ACAF-0300B610AF87}"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F216C-DF0F-4E0D-AAF5-E95E75084E2E}" type="slidenum">
              <a:rPr lang="en-IN" smtClean="0"/>
              <a:t>‹#›</a:t>
            </a:fld>
            <a:endParaRPr lang="en-IN"/>
          </a:p>
        </p:txBody>
      </p:sp>
    </p:spTree>
    <p:extLst>
      <p:ext uri="{BB962C8B-B14F-4D97-AF65-F5344CB8AC3E}">
        <p14:creationId xmlns:p14="http://schemas.microsoft.com/office/powerpoint/2010/main" val="60971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EEE7C-380C-4B25-ACAF-0300B610AF87}" type="datetimeFigureOut">
              <a:rPr lang="en-IN" smtClean="0"/>
              <a:t>07-01-2023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F216C-DF0F-4E0D-AAF5-E95E75084E2E}" type="slidenum">
              <a:rPr lang="en-IN" smtClean="0"/>
              <a:t>‹#›</a:t>
            </a:fld>
            <a:endParaRPr lang="en-IN"/>
          </a:p>
        </p:txBody>
      </p:sp>
    </p:spTree>
    <p:extLst>
      <p:ext uri="{BB962C8B-B14F-4D97-AF65-F5344CB8AC3E}">
        <p14:creationId xmlns:p14="http://schemas.microsoft.com/office/powerpoint/2010/main" val="301709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277" y="517922"/>
            <a:ext cx="8155858" cy="766763"/>
          </a:xfrm>
        </p:spPr>
        <p:txBody>
          <a:bodyPr>
            <a:normAutofit/>
          </a:bodyPr>
          <a:lstStyle/>
          <a:p>
            <a:pPr algn="l"/>
            <a:r>
              <a:rPr lang="en-US" sz="4400" b="1" dirty="0" smtClean="0">
                <a:latin typeface="Gabriola" panose="04040605051002020D02" pitchFamily="82" charset="0"/>
              </a:rPr>
              <a:t>MAM College of Engineering and Technology</a:t>
            </a:r>
            <a:endParaRPr lang="en-IN" sz="4400" b="1" dirty="0">
              <a:latin typeface="Gabriola" panose="04040605051002020D02" pitchFamily="82" charset="0"/>
            </a:endParaRPr>
          </a:p>
        </p:txBody>
      </p:sp>
      <p:sp>
        <p:nvSpPr>
          <p:cNvPr id="3" name="Subtitle 2"/>
          <p:cNvSpPr>
            <a:spLocks noGrp="1"/>
          </p:cNvSpPr>
          <p:nvPr>
            <p:ph type="subTitle" idx="1"/>
          </p:nvPr>
        </p:nvSpPr>
        <p:spPr>
          <a:xfrm>
            <a:off x="3642852" y="1356852"/>
            <a:ext cx="3817374" cy="700548"/>
          </a:xfrm>
        </p:spPr>
        <p:txBody>
          <a:bodyPr>
            <a:normAutofit/>
          </a:bodyPr>
          <a:lstStyle/>
          <a:p>
            <a:r>
              <a:rPr lang="en-US" sz="2800" b="1" dirty="0" err="1" smtClean="0">
                <a:latin typeface="Gabriola" panose="04040605051002020D02" pitchFamily="82" charset="0"/>
              </a:rPr>
              <a:t>Siruganur</a:t>
            </a:r>
            <a:r>
              <a:rPr lang="en-US" sz="2800" b="1" dirty="0" smtClean="0">
                <a:latin typeface="Gabriola" panose="04040605051002020D02" pitchFamily="82" charset="0"/>
              </a:rPr>
              <a:t> , Trichy 621105</a:t>
            </a:r>
            <a:endParaRPr lang="en-IN" sz="2800" b="1" dirty="0">
              <a:latin typeface="Gabriola" panose="04040605051002020D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314" y="0"/>
            <a:ext cx="1855686" cy="18026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848311" cy="184831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3119290"/>
              </p:ext>
            </p:extLst>
          </p:nvPr>
        </p:nvGraphicFramePr>
        <p:xfrm>
          <a:off x="1848311" y="3831576"/>
          <a:ext cx="8128000" cy="201615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01635702"/>
                    </a:ext>
                  </a:extLst>
                </a:gridCol>
                <a:gridCol w="4064000">
                  <a:extLst>
                    <a:ext uri="{9D8B030D-6E8A-4147-A177-3AD203B41FA5}">
                      <a16:colId xmlns:a16="http://schemas.microsoft.com/office/drawing/2014/main" val="1047659683"/>
                    </a:ext>
                  </a:extLst>
                </a:gridCol>
              </a:tblGrid>
              <a:tr h="672053">
                <a:tc>
                  <a:txBody>
                    <a:bodyPr/>
                    <a:lstStyle/>
                    <a:p>
                      <a:pPr algn="ctr"/>
                      <a:r>
                        <a:rPr lang="en-US" sz="2800" dirty="0" smtClean="0">
                          <a:solidFill>
                            <a:schemeClr val="tx1"/>
                          </a:solidFill>
                          <a:latin typeface="Gabriola" panose="04040605051002020D02" pitchFamily="82" charset="0"/>
                        </a:rPr>
                        <a:t>Register No</a:t>
                      </a:r>
                      <a:endParaRPr lang="en-IN" sz="2800" dirty="0">
                        <a:solidFill>
                          <a:schemeClr val="tx1"/>
                        </a:solidFill>
                        <a:latin typeface="Gabriola" panose="04040605051002020D02" pitchFamily="82" charset="0"/>
                      </a:endParaRPr>
                    </a:p>
                  </a:txBody>
                  <a:tcPr/>
                </a:tc>
                <a:tc>
                  <a:txBody>
                    <a:bodyPr/>
                    <a:lstStyle/>
                    <a:p>
                      <a:pPr algn="ctr"/>
                      <a:r>
                        <a:rPr lang="en-US" sz="2800" dirty="0" smtClean="0">
                          <a:solidFill>
                            <a:schemeClr val="tx1"/>
                          </a:solidFill>
                          <a:latin typeface="Gabriola" panose="04040605051002020D02" pitchFamily="82" charset="0"/>
                        </a:rPr>
                        <a:t>Names</a:t>
                      </a:r>
                      <a:endParaRPr lang="en-IN" sz="2800" dirty="0">
                        <a:solidFill>
                          <a:schemeClr val="tx1"/>
                        </a:solidFill>
                        <a:latin typeface="Gabriola" panose="04040605051002020D02" pitchFamily="82" charset="0"/>
                      </a:endParaRPr>
                    </a:p>
                  </a:txBody>
                  <a:tcPr/>
                </a:tc>
                <a:extLst>
                  <a:ext uri="{0D108BD9-81ED-4DB2-BD59-A6C34878D82A}">
                    <a16:rowId xmlns:a16="http://schemas.microsoft.com/office/drawing/2014/main" val="3258522287"/>
                  </a:ext>
                </a:extLst>
              </a:tr>
              <a:tr h="672053">
                <a:tc>
                  <a:txBody>
                    <a:bodyPr/>
                    <a:lstStyle/>
                    <a:p>
                      <a:pPr algn="ctr"/>
                      <a:r>
                        <a:rPr lang="en-US" sz="3600" dirty="0" smtClean="0">
                          <a:latin typeface="Gabriola" panose="04040605051002020D02" pitchFamily="82" charset="0"/>
                        </a:rPr>
                        <a:t>1</a:t>
                      </a:r>
                      <a:endParaRPr lang="en-IN" sz="3600" dirty="0">
                        <a:latin typeface="Gabriola" panose="04040605051002020D02" pitchFamily="82" charset="0"/>
                      </a:endParaRPr>
                    </a:p>
                  </a:txBody>
                  <a:tcPr/>
                </a:tc>
                <a:tc>
                  <a:txBody>
                    <a:bodyPr/>
                    <a:lstStyle/>
                    <a:p>
                      <a:pPr algn="ctr"/>
                      <a:r>
                        <a:rPr lang="en-US" sz="2800" dirty="0" smtClean="0">
                          <a:latin typeface="Gabriola" panose="04040605051002020D02" pitchFamily="82" charset="0"/>
                        </a:rPr>
                        <a:t>SABARIBALA  P</a:t>
                      </a:r>
                      <a:endParaRPr lang="en-IN" sz="2800" dirty="0">
                        <a:latin typeface="Gabriola" panose="04040605051002020D02" pitchFamily="82" charset="0"/>
                      </a:endParaRPr>
                    </a:p>
                  </a:txBody>
                  <a:tcPr/>
                </a:tc>
                <a:extLst>
                  <a:ext uri="{0D108BD9-81ED-4DB2-BD59-A6C34878D82A}">
                    <a16:rowId xmlns:a16="http://schemas.microsoft.com/office/drawing/2014/main" val="455865700"/>
                  </a:ext>
                </a:extLst>
              </a:tr>
              <a:tr h="672053">
                <a:tc>
                  <a:txBody>
                    <a:bodyPr/>
                    <a:lstStyle/>
                    <a:p>
                      <a:pPr algn="ctr"/>
                      <a:r>
                        <a:rPr lang="en-US" sz="3200" dirty="0" smtClean="0">
                          <a:latin typeface="Gabriola" panose="04040605051002020D02" pitchFamily="82" charset="0"/>
                        </a:rPr>
                        <a:t>2</a:t>
                      </a:r>
                      <a:endParaRPr lang="en-IN" sz="3200" dirty="0">
                        <a:latin typeface="Gabriola" panose="04040605051002020D02" pitchFamily="82" charset="0"/>
                      </a:endParaRPr>
                    </a:p>
                  </a:txBody>
                  <a:tcPr/>
                </a:tc>
                <a:tc>
                  <a:txBody>
                    <a:bodyPr/>
                    <a:lstStyle/>
                    <a:p>
                      <a:pPr algn="ctr"/>
                      <a:r>
                        <a:rPr lang="en-US" sz="2800" dirty="0" smtClean="0">
                          <a:latin typeface="Gabriola" panose="04040605051002020D02" pitchFamily="82" charset="0"/>
                        </a:rPr>
                        <a:t>JAYAPRAKASH  S</a:t>
                      </a:r>
                      <a:endParaRPr lang="en-IN" sz="2800" dirty="0">
                        <a:latin typeface="Gabriola" panose="04040605051002020D02" pitchFamily="82" charset="0"/>
                      </a:endParaRPr>
                    </a:p>
                  </a:txBody>
                  <a:tcPr/>
                </a:tc>
                <a:extLst>
                  <a:ext uri="{0D108BD9-81ED-4DB2-BD59-A6C34878D82A}">
                    <a16:rowId xmlns:a16="http://schemas.microsoft.com/office/drawing/2014/main" val="334066693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25084231"/>
              </p:ext>
            </p:extLst>
          </p:nvPr>
        </p:nvGraphicFramePr>
        <p:xfrm>
          <a:off x="3067665" y="2283683"/>
          <a:ext cx="5147187" cy="775178"/>
        </p:xfrm>
        <a:graphic>
          <a:graphicData uri="http://schemas.openxmlformats.org/drawingml/2006/table">
            <a:tbl>
              <a:tblPr firstRow="1" bandRow="1">
                <a:tableStyleId>{5C22544A-7EE6-4342-B048-85BDC9FD1C3A}</a:tableStyleId>
              </a:tblPr>
              <a:tblGrid>
                <a:gridCol w="5147187">
                  <a:extLst>
                    <a:ext uri="{9D8B030D-6E8A-4147-A177-3AD203B41FA5}">
                      <a16:colId xmlns:a16="http://schemas.microsoft.com/office/drawing/2014/main" val="1040021424"/>
                    </a:ext>
                  </a:extLst>
                </a:gridCol>
              </a:tblGrid>
              <a:tr h="775178">
                <a:tc>
                  <a:txBody>
                    <a:bodyPr/>
                    <a:lstStyle/>
                    <a:p>
                      <a:pPr algn="ctr"/>
                      <a:r>
                        <a:rPr lang="en-US" sz="4000" dirty="0" smtClean="0">
                          <a:solidFill>
                            <a:srgbClr val="FF0000"/>
                          </a:solidFill>
                          <a:latin typeface="Gabriola" panose="04040605051002020D02" pitchFamily="82" charset="0"/>
                        </a:rPr>
                        <a:t>IQ – based App</a:t>
                      </a:r>
                      <a:endParaRPr lang="en-IN" sz="4000" dirty="0">
                        <a:solidFill>
                          <a:srgbClr val="FF0000"/>
                        </a:solidFill>
                        <a:latin typeface="Gabriola" panose="04040605051002020D02" pitchFamily="82" charset="0"/>
                      </a:endParaRPr>
                    </a:p>
                  </a:txBody>
                  <a:tcPr>
                    <a:solidFill>
                      <a:schemeClr val="bg1"/>
                    </a:solidFill>
                  </a:tcPr>
                </a:tc>
                <a:extLst>
                  <a:ext uri="{0D108BD9-81ED-4DB2-BD59-A6C34878D82A}">
                    <a16:rowId xmlns:a16="http://schemas.microsoft.com/office/drawing/2014/main" val="1842484462"/>
                  </a:ext>
                </a:extLst>
              </a:tr>
            </a:tbl>
          </a:graphicData>
        </a:graphic>
      </p:graphicFrame>
    </p:spTree>
    <p:extLst>
      <p:ext uri="{BB962C8B-B14F-4D97-AF65-F5344CB8AC3E}">
        <p14:creationId xmlns:p14="http://schemas.microsoft.com/office/powerpoint/2010/main" val="1062802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587" y="287594"/>
            <a:ext cx="4286865" cy="1056507"/>
          </a:xfrm>
        </p:spPr>
        <p:txBody>
          <a:bodyPr>
            <a:normAutofit/>
          </a:bodyPr>
          <a:lstStyle/>
          <a:p>
            <a:r>
              <a:rPr lang="en-US" sz="4800" b="1" smtClean="0">
                <a:latin typeface="Gabriola" panose="04040605051002020D02" pitchFamily="82" charset="0"/>
              </a:rPr>
              <a:t>INTRODUCTION</a:t>
            </a:r>
            <a:endParaRPr lang="en-IN" sz="4800">
              <a:latin typeface="Gabriola" panose="04040605051002020D02" pitchFamily="82" charset="0"/>
            </a:endParaRPr>
          </a:p>
        </p:txBody>
      </p:sp>
      <p:sp>
        <p:nvSpPr>
          <p:cNvPr id="3" name="Content Placeholder 2"/>
          <p:cNvSpPr>
            <a:spLocks noGrp="1"/>
          </p:cNvSpPr>
          <p:nvPr>
            <p:ph idx="1"/>
          </p:nvPr>
        </p:nvSpPr>
        <p:spPr>
          <a:xfrm>
            <a:off x="816078" y="1452716"/>
            <a:ext cx="10515600" cy="4672627"/>
          </a:xfrm>
        </p:spPr>
        <p:txBody>
          <a:bodyPr>
            <a:normAutofit/>
          </a:bodyPr>
          <a:lstStyle/>
          <a:p>
            <a:pPr lvl="0"/>
            <a:endParaRPr lang="en-US" sz="4000" dirty="0" smtClean="0">
              <a:latin typeface="Gabriola" panose="04040605051002020D02" pitchFamily="82" charset="0"/>
            </a:endParaRPr>
          </a:p>
          <a:p>
            <a:pPr lvl="0"/>
            <a:r>
              <a:rPr lang="en-US" sz="4000" dirty="0" smtClean="0">
                <a:latin typeface="Gabriola" panose="04040605051002020D02" pitchFamily="82" charset="0"/>
              </a:rPr>
              <a:t>This  </a:t>
            </a:r>
            <a:r>
              <a:rPr lang="en-US" sz="4000" dirty="0">
                <a:latin typeface="Gabriola" panose="04040605051002020D02" pitchFamily="82" charset="0"/>
              </a:rPr>
              <a:t>is  the  app  which  helps  the  </a:t>
            </a:r>
            <a:r>
              <a:rPr lang="en-US" sz="4000" dirty="0" smtClean="0">
                <a:latin typeface="Gabriola" panose="04040605051002020D02" pitchFamily="82" charset="0"/>
              </a:rPr>
              <a:t>people  </a:t>
            </a:r>
            <a:r>
              <a:rPr lang="en-US" sz="4000" dirty="0">
                <a:latin typeface="Gabriola" panose="04040605051002020D02" pitchFamily="82" charset="0"/>
              </a:rPr>
              <a:t>to  know  there own  IQ level </a:t>
            </a:r>
            <a:r>
              <a:rPr lang="en-US" sz="4000" dirty="0" smtClean="0">
                <a:latin typeface="Gabriola" panose="04040605051002020D02" pitchFamily="82" charset="0"/>
              </a:rPr>
              <a:t> </a:t>
            </a:r>
            <a:r>
              <a:rPr lang="en-US" sz="4000" dirty="0">
                <a:latin typeface="Gabriola" panose="04040605051002020D02" pitchFamily="82" charset="0"/>
              </a:rPr>
              <a:t>and there  known  knowledge .</a:t>
            </a:r>
            <a:endParaRPr lang="en-IN" sz="4000" dirty="0">
              <a:latin typeface="Gabriola" panose="04040605051002020D02" pitchFamily="82" charset="0"/>
            </a:endParaRPr>
          </a:p>
          <a:p>
            <a:pPr lvl="0"/>
            <a:r>
              <a:rPr lang="en-US" sz="4000" dirty="0">
                <a:latin typeface="Gabriola" panose="04040605051002020D02" pitchFamily="82" charset="0"/>
              </a:rPr>
              <a:t>This  app  make  people  to  learn  more , quickly and  interesting </a:t>
            </a:r>
            <a:endParaRPr lang="en-IN" sz="4000" dirty="0">
              <a:latin typeface="Gabriola" panose="04040605051002020D02" pitchFamily="82" charset="0"/>
            </a:endParaRPr>
          </a:p>
          <a:p>
            <a:pPr lvl="0"/>
            <a:r>
              <a:rPr lang="en-US" sz="4000" dirty="0">
                <a:latin typeface="Gabriola" panose="04040605051002020D02" pitchFamily="82" charset="0"/>
              </a:rPr>
              <a:t>People  Improve  there  knowledge  through  their  points  they  achieved.</a:t>
            </a:r>
            <a:endParaRPr lang="en-IN" sz="4000" dirty="0">
              <a:latin typeface="Gabriola" panose="04040605051002020D02" pitchFamily="82" charset="0"/>
            </a:endParaRPr>
          </a:p>
          <a:p>
            <a:pPr marL="0" indent="0">
              <a:buNone/>
            </a:pPr>
            <a:endParaRPr lang="en-IN" sz="4000" dirty="0">
              <a:latin typeface="Gabriola" panose="04040605051002020D02" pitchFamily="82" charset="0"/>
            </a:endParaRPr>
          </a:p>
        </p:txBody>
      </p:sp>
    </p:spTree>
    <p:extLst>
      <p:ext uri="{BB962C8B-B14F-4D97-AF65-F5344CB8AC3E}">
        <p14:creationId xmlns:p14="http://schemas.microsoft.com/office/powerpoint/2010/main" val="32406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81" y="265471"/>
            <a:ext cx="3770671" cy="1108127"/>
          </a:xfrm>
        </p:spPr>
        <p:txBody>
          <a:bodyPr/>
          <a:lstStyle/>
          <a:p>
            <a:r>
              <a:rPr lang="en-US" b="1">
                <a:latin typeface="Gabriola" panose="04040605051002020D02" pitchFamily="82" charset="0"/>
              </a:rPr>
              <a:t>HOW IT WORKS </a:t>
            </a:r>
            <a:r>
              <a:rPr lang="en-US" b="1" smtClean="0">
                <a:latin typeface="Gabriola" panose="04040605051002020D02" pitchFamily="82" charset="0"/>
              </a:rPr>
              <a:t>?</a:t>
            </a:r>
            <a:endParaRPr lang="en-IN">
              <a:latin typeface="Gabriola" panose="04040605051002020D02" pitchFamily="82" charset="0"/>
            </a:endParaRPr>
          </a:p>
        </p:txBody>
      </p:sp>
      <p:sp>
        <p:nvSpPr>
          <p:cNvPr id="3" name="Content Placeholder 2"/>
          <p:cNvSpPr>
            <a:spLocks noGrp="1"/>
          </p:cNvSpPr>
          <p:nvPr>
            <p:ph idx="1"/>
          </p:nvPr>
        </p:nvSpPr>
        <p:spPr>
          <a:xfrm>
            <a:off x="530942" y="1555955"/>
            <a:ext cx="10822858" cy="4948084"/>
          </a:xfrm>
        </p:spPr>
        <p:txBody>
          <a:bodyPr>
            <a:noAutofit/>
          </a:bodyPr>
          <a:lstStyle/>
          <a:p>
            <a:pPr lvl="0"/>
            <a:r>
              <a:rPr lang="en-US" sz="3600" dirty="0">
                <a:latin typeface="Gabriola" panose="04040605051002020D02" pitchFamily="82" charset="0"/>
              </a:rPr>
              <a:t>Get  the  user data  from users  and store  the  data  in database  for  fetching  </a:t>
            </a:r>
            <a:r>
              <a:rPr lang="en-US" sz="3600" dirty="0" smtClean="0">
                <a:latin typeface="Gabriola" panose="04040605051002020D02" pitchFamily="82" charset="0"/>
              </a:rPr>
              <a:t>questions  for   </a:t>
            </a:r>
            <a:r>
              <a:rPr lang="en-US" sz="3600" dirty="0">
                <a:latin typeface="Gabriola" panose="04040605051002020D02" pitchFamily="82" charset="0"/>
              </a:rPr>
              <a:t>there  IQ  level.</a:t>
            </a:r>
            <a:endParaRPr lang="en-IN" sz="3600" dirty="0">
              <a:latin typeface="Gabriola" panose="04040605051002020D02" pitchFamily="82" charset="0"/>
            </a:endParaRPr>
          </a:p>
          <a:p>
            <a:pPr lvl="0"/>
            <a:r>
              <a:rPr lang="en-US" sz="3600" dirty="0">
                <a:latin typeface="Gabriola" panose="04040605051002020D02" pitchFamily="82" charset="0"/>
              </a:rPr>
              <a:t>Now  we  are  able  to  categories  the  users  with  there  info  they  entered.</a:t>
            </a:r>
            <a:endParaRPr lang="en-IN" sz="3600" dirty="0">
              <a:latin typeface="Gabriola" panose="04040605051002020D02" pitchFamily="82" charset="0"/>
            </a:endParaRPr>
          </a:p>
          <a:p>
            <a:pPr lvl="0"/>
            <a:r>
              <a:rPr lang="en-US" sz="3600" dirty="0">
                <a:latin typeface="Gabriola" panose="04040605051002020D02" pitchFamily="82" charset="0"/>
              </a:rPr>
              <a:t>After  login  to  the  app  some  general  questions  are  asked  to  check  the  user IQ  and  it  helps  to  categories  the  user  by  there  IQ  level.</a:t>
            </a:r>
            <a:endParaRPr lang="en-IN" sz="3600" dirty="0">
              <a:latin typeface="Gabriola" panose="04040605051002020D02" pitchFamily="82" charset="0"/>
            </a:endParaRPr>
          </a:p>
          <a:p>
            <a:r>
              <a:rPr lang="en-US" sz="3600" dirty="0">
                <a:latin typeface="Gabriola" panose="04040605051002020D02" pitchFamily="82" charset="0"/>
              </a:rPr>
              <a:t>And  now , we  know  the  user  IQ  level  with  that  data  we  ask  some  related  questions  to  improve  the  user  IQ  and  more  and  more  user  can  gain  knowledge </a:t>
            </a:r>
            <a:endParaRPr lang="en-IN" sz="3600" dirty="0">
              <a:latin typeface="Gabriola" panose="04040605051002020D02" pitchFamily="82" charset="0"/>
            </a:endParaRPr>
          </a:p>
        </p:txBody>
      </p:sp>
    </p:spTree>
    <p:extLst>
      <p:ext uri="{BB962C8B-B14F-4D97-AF65-F5344CB8AC3E}">
        <p14:creationId xmlns:p14="http://schemas.microsoft.com/office/powerpoint/2010/main" val="3783201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722" y="154858"/>
            <a:ext cx="6145161" cy="1240862"/>
          </a:xfrm>
        </p:spPr>
        <p:txBody>
          <a:bodyPr/>
          <a:lstStyle/>
          <a:p>
            <a:r>
              <a:rPr lang="en-US" b="1">
                <a:latin typeface="Gabriola" panose="04040605051002020D02" pitchFamily="82" charset="0"/>
              </a:rPr>
              <a:t>How users  develop  there  IQ  </a:t>
            </a:r>
            <a:r>
              <a:rPr lang="en-US" b="1" smtClean="0">
                <a:latin typeface="Gabriola" panose="04040605051002020D02" pitchFamily="82" charset="0"/>
              </a:rPr>
              <a:t>?</a:t>
            </a:r>
            <a:endParaRPr lang="en-IN">
              <a:latin typeface="Gabriola" panose="04040605051002020D02" pitchFamily="82" charset="0"/>
            </a:endParaRPr>
          </a:p>
        </p:txBody>
      </p:sp>
      <p:sp>
        <p:nvSpPr>
          <p:cNvPr id="3" name="Content Placeholder 2"/>
          <p:cNvSpPr>
            <a:spLocks noGrp="1"/>
          </p:cNvSpPr>
          <p:nvPr>
            <p:ph idx="1"/>
          </p:nvPr>
        </p:nvSpPr>
        <p:spPr>
          <a:xfrm>
            <a:off x="830825" y="1395719"/>
            <a:ext cx="10515600" cy="4909215"/>
          </a:xfrm>
        </p:spPr>
        <p:txBody>
          <a:bodyPr>
            <a:normAutofit/>
          </a:bodyPr>
          <a:lstStyle/>
          <a:p>
            <a:pPr lvl="0"/>
            <a:r>
              <a:rPr lang="en-US" sz="3200" dirty="0">
                <a:latin typeface="Gabriola" panose="04040605051002020D02" pitchFamily="82" charset="0"/>
              </a:rPr>
              <a:t>There  are  many  questions  asked  to  the  user  if they  unable  to  answer  we  give  some  tips  to  the user  to  find  out  answer .</a:t>
            </a:r>
            <a:endParaRPr lang="en-IN" sz="3200">
              <a:latin typeface="Gabriola" panose="04040605051002020D02" pitchFamily="82" charset="0"/>
            </a:endParaRPr>
          </a:p>
          <a:p>
            <a:pPr lvl="0"/>
            <a:r>
              <a:rPr lang="en-US" sz="3200">
                <a:latin typeface="Gabriola" panose="04040605051002020D02" pitchFamily="82" charset="0"/>
              </a:rPr>
              <a:t>If  the  user answered  correctly  then  some points  are  added  to  user  account </a:t>
            </a:r>
            <a:endParaRPr lang="en-IN" sz="3200">
              <a:latin typeface="Gabriola" panose="04040605051002020D02" pitchFamily="82" charset="0"/>
            </a:endParaRPr>
          </a:p>
          <a:p>
            <a:pPr lvl="0"/>
            <a:r>
              <a:rPr lang="en-US" sz="3200">
                <a:latin typeface="Gabriola" panose="04040605051002020D02" pitchFamily="82" charset="0"/>
              </a:rPr>
              <a:t>Points  are  used  to  participate  in  online  Quiz  tournament  and  user  can  convert  the  points  into money.</a:t>
            </a:r>
            <a:endParaRPr lang="en-IN" sz="3200">
              <a:latin typeface="Gabriola" panose="04040605051002020D02" pitchFamily="82" charset="0"/>
            </a:endParaRPr>
          </a:p>
          <a:p>
            <a:pPr lvl="0"/>
            <a:r>
              <a:rPr lang="en-US" sz="3200">
                <a:latin typeface="Gabriola" panose="04040605051002020D02" pitchFamily="82" charset="0"/>
              </a:rPr>
              <a:t>If  the  user  had  win  the  online  Quiz  then  the  allotted  points  will  be  added  to  the  user  account  and  user  will  be  awarded  with  certificate .</a:t>
            </a:r>
            <a:endParaRPr lang="en-IN" sz="3200">
              <a:latin typeface="Gabriola" panose="04040605051002020D02" pitchFamily="82" charset="0"/>
            </a:endParaRPr>
          </a:p>
          <a:p>
            <a:r>
              <a:rPr lang="en-US" sz="3200">
                <a:latin typeface="Gabriola" panose="04040605051002020D02" pitchFamily="82" charset="0"/>
              </a:rPr>
              <a:t>It  is  usefull to  find  out  the  people  who  are  tallentted  and  have  more  skill  in  there  domain</a:t>
            </a:r>
            <a:endParaRPr lang="en-IN" sz="3200" dirty="0">
              <a:latin typeface="Gabriola" panose="04040605051002020D02" pitchFamily="82" charset="0"/>
            </a:endParaRPr>
          </a:p>
        </p:txBody>
      </p:sp>
    </p:spTree>
    <p:extLst>
      <p:ext uri="{BB962C8B-B14F-4D97-AF65-F5344CB8AC3E}">
        <p14:creationId xmlns:p14="http://schemas.microsoft.com/office/powerpoint/2010/main" val="2773119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471" y="272845"/>
            <a:ext cx="3999271" cy="1049133"/>
          </a:xfrm>
        </p:spPr>
        <p:txBody>
          <a:bodyPr>
            <a:normAutofit/>
          </a:bodyPr>
          <a:lstStyle/>
          <a:p>
            <a:r>
              <a:rPr lang="en-US" sz="4800" b="1">
                <a:latin typeface="Gabriola" panose="04040605051002020D02" pitchFamily="82" charset="0"/>
              </a:rPr>
              <a:t>Quiz  </a:t>
            </a:r>
            <a:r>
              <a:rPr lang="en-US" sz="4800" b="1" smtClean="0">
                <a:latin typeface="Gabriola" panose="04040605051002020D02" pitchFamily="82" charset="0"/>
              </a:rPr>
              <a:t>Tournament</a:t>
            </a:r>
            <a:endParaRPr lang="en-IN" sz="4800">
              <a:latin typeface="Gabriola" panose="04040605051002020D02" pitchFamily="82" charset="0"/>
            </a:endParaRPr>
          </a:p>
        </p:txBody>
      </p:sp>
      <p:sp>
        <p:nvSpPr>
          <p:cNvPr id="3" name="Content Placeholder 2"/>
          <p:cNvSpPr>
            <a:spLocks noGrp="1"/>
          </p:cNvSpPr>
          <p:nvPr>
            <p:ph idx="1"/>
          </p:nvPr>
        </p:nvSpPr>
        <p:spPr>
          <a:xfrm>
            <a:off x="442451" y="1321978"/>
            <a:ext cx="10881852" cy="5248429"/>
          </a:xfrm>
        </p:spPr>
        <p:txBody>
          <a:bodyPr>
            <a:normAutofit/>
          </a:bodyPr>
          <a:lstStyle/>
          <a:p>
            <a:pPr marL="0" lvl="0" indent="0">
              <a:buNone/>
            </a:pPr>
            <a:r>
              <a:rPr lang="en-US" sz="3600" dirty="0">
                <a:latin typeface="Gabriola" panose="04040605051002020D02" pitchFamily="82" charset="0"/>
              </a:rPr>
              <a:t>There  is  a global tournament  will  be  conducted  once in  year </a:t>
            </a:r>
            <a:r>
              <a:rPr lang="en-US" sz="3600" dirty="0" smtClean="0">
                <a:latin typeface="Gabriola" panose="04040605051002020D02" pitchFamily="82" charset="0"/>
              </a:rPr>
              <a:t>.</a:t>
            </a:r>
          </a:p>
          <a:p>
            <a:pPr marL="0" lvl="0" indent="0">
              <a:buNone/>
            </a:pPr>
            <a:endParaRPr lang="en-IN" sz="3600" dirty="0">
              <a:latin typeface="Gabriola" panose="04040605051002020D02" pitchFamily="82" charset="0"/>
            </a:endParaRPr>
          </a:p>
          <a:p>
            <a:pPr lvl="0"/>
            <a:r>
              <a:rPr lang="en-US" sz="3600" b="1" dirty="0">
                <a:latin typeface="Gabriola" panose="04040605051002020D02" pitchFamily="82" charset="0"/>
              </a:rPr>
              <a:t>Global Tournament</a:t>
            </a:r>
            <a:r>
              <a:rPr lang="en-US" sz="3600" dirty="0">
                <a:latin typeface="Gabriola" panose="04040605051002020D02" pitchFamily="82" charset="0"/>
              </a:rPr>
              <a:t> -  is  created  to  find  out  </a:t>
            </a:r>
            <a:r>
              <a:rPr lang="en-US" sz="3600" dirty="0" err="1">
                <a:latin typeface="Gabriola" panose="04040605051002020D02" pitchFamily="82" charset="0"/>
              </a:rPr>
              <a:t>highlevel</a:t>
            </a:r>
            <a:r>
              <a:rPr lang="en-US" sz="3600" dirty="0">
                <a:latin typeface="Gabriola" panose="04040605051002020D02" pitchFamily="82" charset="0"/>
              </a:rPr>
              <a:t>  IQ  person  and   the  person  will  reward  grand  prize with certificate</a:t>
            </a:r>
            <a:endParaRPr lang="en-IN" sz="3600" dirty="0">
              <a:latin typeface="Gabriola" panose="04040605051002020D02" pitchFamily="82" charset="0"/>
            </a:endParaRPr>
          </a:p>
          <a:p>
            <a:pPr lvl="0"/>
            <a:r>
              <a:rPr lang="en-US" sz="3600" b="1" dirty="0">
                <a:latin typeface="Gabriola" panose="04040605051002020D02" pitchFamily="82" charset="0"/>
              </a:rPr>
              <a:t>National  Tournament</a:t>
            </a:r>
            <a:r>
              <a:rPr lang="en-US" sz="3600" dirty="0">
                <a:latin typeface="Gabriola" panose="04040605051002020D02" pitchFamily="82" charset="0"/>
              </a:rPr>
              <a:t> - is created  for  undergraduate students  to  find  out  there  IQ  level  and   to  improve there  knowledge  for  future </a:t>
            </a:r>
            <a:endParaRPr lang="en-IN" sz="3600" dirty="0">
              <a:latin typeface="Gabriola" panose="04040605051002020D02" pitchFamily="82" charset="0"/>
            </a:endParaRPr>
          </a:p>
          <a:p>
            <a:r>
              <a:rPr lang="en-US" sz="3600" b="1" dirty="0">
                <a:latin typeface="Gabriola" panose="04040605051002020D02" pitchFamily="82" charset="0"/>
              </a:rPr>
              <a:t>Local  Tournament</a:t>
            </a:r>
            <a:r>
              <a:rPr lang="en-US" sz="3600" dirty="0">
                <a:latin typeface="Gabriola" panose="04040605051002020D02" pitchFamily="82" charset="0"/>
              </a:rPr>
              <a:t> - is created  for  mainly  schooling  students  to  gain  more  </a:t>
            </a:r>
            <a:r>
              <a:rPr lang="en-US" sz="3600" dirty="0" err="1">
                <a:latin typeface="Gabriola" panose="04040605051002020D02" pitchFamily="82" charset="0"/>
              </a:rPr>
              <a:t>advanvced</a:t>
            </a:r>
            <a:r>
              <a:rPr lang="en-US" sz="3600" dirty="0">
                <a:latin typeface="Gabriola" panose="04040605051002020D02" pitchFamily="82" charset="0"/>
              </a:rPr>
              <a:t>  knowledge  and  improve  their  skill .</a:t>
            </a:r>
            <a:endParaRPr lang="en-IN" sz="3600" dirty="0">
              <a:latin typeface="Gabriola" panose="04040605051002020D02" pitchFamily="82" charset="0"/>
            </a:endParaRPr>
          </a:p>
        </p:txBody>
      </p:sp>
    </p:spTree>
    <p:extLst>
      <p:ext uri="{BB962C8B-B14F-4D97-AF65-F5344CB8AC3E}">
        <p14:creationId xmlns:p14="http://schemas.microsoft.com/office/powerpoint/2010/main" val="1149239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25" y="58994"/>
            <a:ext cx="3239729" cy="835282"/>
          </a:xfrm>
        </p:spPr>
        <p:txBody>
          <a:bodyPr>
            <a:normAutofit/>
          </a:bodyPr>
          <a:lstStyle/>
          <a:p>
            <a:r>
              <a:rPr lang="en-US" sz="4800" b="1" dirty="0" smtClean="0">
                <a:latin typeface="Gabriola" panose="04040605051002020D02" pitchFamily="82" charset="0"/>
              </a:rPr>
              <a:t>Permissions </a:t>
            </a:r>
            <a:endParaRPr lang="en-IN" sz="4800" b="1" dirty="0">
              <a:latin typeface="Gabriola" panose="04040605051002020D02" pitchFamily="82" charset="0"/>
            </a:endParaRPr>
          </a:p>
        </p:txBody>
      </p:sp>
      <p:sp>
        <p:nvSpPr>
          <p:cNvPr id="3" name="Content Placeholder 2"/>
          <p:cNvSpPr>
            <a:spLocks noGrp="1"/>
          </p:cNvSpPr>
          <p:nvPr>
            <p:ph idx="1"/>
          </p:nvPr>
        </p:nvSpPr>
        <p:spPr>
          <a:xfrm>
            <a:off x="243348" y="894276"/>
            <a:ext cx="11570110" cy="5595014"/>
          </a:xfrm>
        </p:spPr>
        <p:txBody>
          <a:bodyPr>
            <a:normAutofit/>
          </a:bodyPr>
          <a:lstStyle/>
          <a:p>
            <a:pPr marL="0" indent="0">
              <a:buNone/>
            </a:pPr>
            <a:r>
              <a:rPr lang="en-US" b="1" dirty="0" smtClean="0">
                <a:latin typeface="Gabriola" panose="04040605051002020D02" pitchFamily="82" charset="0"/>
              </a:rPr>
              <a:t>Storage </a:t>
            </a:r>
          </a:p>
          <a:p>
            <a:pPr marL="0" indent="0">
              <a:buNone/>
            </a:pPr>
            <a:r>
              <a:rPr lang="en-US" dirty="0">
                <a:latin typeface="Gabriola" panose="04040605051002020D02" pitchFamily="82" charset="0"/>
              </a:rPr>
              <a:t>	</a:t>
            </a:r>
            <a:r>
              <a:rPr lang="en-US" dirty="0" smtClean="0">
                <a:latin typeface="Gabriola" panose="04040605051002020D02" pitchFamily="82" charset="0"/>
              </a:rPr>
              <a:t>- helps  to  store  the  data  in  user  device  and  they  backup   whenever  the  user  reinstall  it </a:t>
            </a:r>
          </a:p>
          <a:p>
            <a:pPr marL="0" indent="0">
              <a:buNone/>
            </a:pPr>
            <a:r>
              <a:rPr lang="en-US" b="1" dirty="0" smtClean="0">
                <a:latin typeface="Gabriola" panose="04040605051002020D02" pitchFamily="82" charset="0"/>
              </a:rPr>
              <a:t>Camera  </a:t>
            </a:r>
          </a:p>
          <a:p>
            <a:pPr marL="0" indent="0">
              <a:buNone/>
            </a:pPr>
            <a:r>
              <a:rPr lang="en-US" dirty="0">
                <a:latin typeface="Gabriola" panose="04040605051002020D02" pitchFamily="82" charset="0"/>
              </a:rPr>
              <a:t>	</a:t>
            </a:r>
            <a:r>
              <a:rPr lang="en-US" dirty="0" smtClean="0">
                <a:latin typeface="Gabriola" panose="04040605051002020D02" pitchFamily="82" charset="0"/>
              </a:rPr>
              <a:t>-  access  to  observe  or  monitor  user  face  when   he  participating  in  tournament  </a:t>
            </a:r>
          </a:p>
          <a:p>
            <a:pPr marL="0" indent="0">
              <a:buNone/>
            </a:pPr>
            <a:r>
              <a:rPr lang="en-US" dirty="0">
                <a:latin typeface="Gabriola" panose="04040605051002020D02" pitchFamily="82" charset="0"/>
              </a:rPr>
              <a:t>	</a:t>
            </a:r>
            <a:r>
              <a:rPr lang="en-US" dirty="0" smtClean="0">
                <a:latin typeface="Gabriola" panose="04040605051002020D02" pitchFamily="82" charset="0"/>
              </a:rPr>
              <a:t>-  access  to  video  while  global  conference  </a:t>
            </a:r>
          </a:p>
          <a:p>
            <a:pPr marL="0" indent="0">
              <a:buNone/>
            </a:pPr>
            <a:r>
              <a:rPr lang="en-US" b="1" dirty="0" smtClean="0">
                <a:latin typeface="Gabriola" panose="04040605051002020D02" pitchFamily="82" charset="0"/>
              </a:rPr>
              <a:t>Mic </a:t>
            </a:r>
            <a:r>
              <a:rPr lang="en-US" dirty="0" smtClean="0">
                <a:latin typeface="Gabriola" panose="04040605051002020D02" pitchFamily="82" charset="0"/>
              </a:rPr>
              <a:t> </a:t>
            </a:r>
          </a:p>
          <a:p>
            <a:pPr marL="0" indent="0">
              <a:buNone/>
            </a:pPr>
            <a:r>
              <a:rPr lang="en-US" dirty="0">
                <a:latin typeface="Gabriola" panose="04040605051002020D02" pitchFamily="82" charset="0"/>
              </a:rPr>
              <a:t>	</a:t>
            </a:r>
            <a:r>
              <a:rPr lang="en-US" dirty="0" smtClean="0">
                <a:latin typeface="Gabriola" panose="04040605051002020D02" pitchFamily="82" charset="0"/>
              </a:rPr>
              <a:t>- access  to  conference  and  asking  questions  manually </a:t>
            </a:r>
          </a:p>
          <a:p>
            <a:pPr marL="0" indent="0">
              <a:buNone/>
            </a:pPr>
            <a:r>
              <a:rPr lang="en-US" b="1" dirty="0" smtClean="0">
                <a:latin typeface="Gabriola" panose="04040605051002020D02" pitchFamily="82" charset="0"/>
              </a:rPr>
              <a:t>Location </a:t>
            </a:r>
          </a:p>
          <a:p>
            <a:pPr marL="0" indent="0">
              <a:buNone/>
            </a:pPr>
            <a:r>
              <a:rPr lang="en-US" dirty="0">
                <a:latin typeface="Gabriola" panose="04040605051002020D02" pitchFamily="82" charset="0"/>
              </a:rPr>
              <a:t>	</a:t>
            </a:r>
            <a:r>
              <a:rPr lang="en-US" dirty="0" smtClean="0">
                <a:latin typeface="Gabriola" panose="04040605051002020D02" pitchFamily="82" charset="0"/>
              </a:rPr>
              <a:t>- it  is  easy  to   find  questions  within  the  user  location  like [like  language  ,  culture , etc….]</a:t>
            </a:r>
          </a:p>
          <a:p>
            <a:pPr marL="0" indent="0">
              <a:buNone/>
            </a:pPr>
            <a:r>
              <a:rPr lang="en-US" b="1" dirty="0" smtClean="0">
                <a:latin typeface="Gabriola" panose="04040605051002020D02" pitchFamily="82" charset="0"/>
              </a:rPr>
              <a:t>Recent activities </a:t>
            </a:r>
            <a:r>
              <a:rPr lang="en-US" dirty="0" smtClean="0">
                <a:latin typeface="Gabriola" panose="04040605051002020D02" pitchFamily="82" charset="0"/>
              </a:rPr>
              <a:t> </a:t>
            </a:r>
          </a:p>
          <a:p>
            <a:pPr marL="0" indent="0">
              <a:buNone/>
            </a:pPr>
            <a:r>
              <a:rPr lang="en-US" dirty="0">
                <a:latin typeface="Gabriola" panose="04040605051002020D02" pitchFamily="82" charset="0"/>
              </a:rPr>
              <a:t>	</a:t>
            </a:r>
            <a:r>
              <a:rPr lang="en-US" dirty="0" smtClean="0">
                <a:latin typeface="Gabriola" panose="04040605051002020D02" pitchFamily="82" charset="0"/>
              </a:rPr>
              <a:t>-  to  fetching  questions  easily     </a:t>
            </a:r>
            <a:endParaRPr lang="en-IN" dirty="0">
              <a:latin typeface="Gabriola" panose="04040605051002020D02" pitchFamily="82" charset="0"/>
            </a:endParaRPr>
          </a:p>
        </p:txBody>
      </p:sp>
    </p:spTree>
    <p:extLst>
      <p:ext uri="{BB962C8B-B14F-4D97-AF65-F5344CB8AC3E}">
        <p14:creationId xmlns:p14="http://schemas.microsoft.com/office/powerpoint/2010/main" val="377112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41390" t="5267" r="13156"/>
          <a:stretch/>
        </p:blipFill>
        <p:spPr>
          <a:xfrm>
            <a:off x="7086600" y="818535"/>
            <a:ext cx="4026309" cy="4253099"/>
          </a:xfrm>
          <a:prstGeom prst="rect">
            <a:avLst/>
          </a:prstGeom>
        </p:spPr>
      </p:pic>
      <p:sp>
        <p:nvSpPr>
          <p:cNvPr id="2" name="Title 1"/>
          <p:cNvSpPr>
            <a:spLocks noGrp="1"/>
          </p:cNvSpPr>
          <p:nvPr>
            <p:ph type="title"/>
          </p:nvPr>
        </p:nvSpPr>
        <p:spPr>
          <a:xfrm>
            <a:off x="838200" y="346587"/>
            <a:ext cx="2775155" cy="1108127"/>
          </a:xfrm>
        </p:spPr>
        <p:txBody>
          <a:bodyPr>
            <a:normAutofit/>
          </a:bodyPr>
          <a:lstStyle/>
          <a:p>
            <a:r>
              <a:rPr lang="en-US" sz="4800" b="1" smtClean="0">
                <a:latin typeface="Gabriola" panose="04040605051002020D02" pitchFamily="82" charset="0"/>
              </a:rPr>
              <a:t>Benefits</a:t>
            </a:r>
            <a:endParaRPr lang="en-IN" sz="4800">
              <a:latin typeface="Gabriola" panose="04040605051002020D02" pitchFamily="82" charset="0"/>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4000" dirty="0">
                <a:latin typeface="Gabriola" panose="04040605051002020D02" pitchFamily="82" charset="0"/>
              </a:rPr>
              <a:t>Understanding  Quickly </a:t>
            </a:r>
            <a:endParaRPr lang="en-IN" sz="4000" dirty="0" smtClean="0">
              <a:latin typeface="Gabriola" panose="04040605051002020D02" pitchFamily="82" charset="0"/>
            </a:endParaRPr>
          </a:p>
          <a:p>
            <a:pPr lvl="0">
              <a:buFont typeface="Wingdings" panose="05000000000000000000" pitchFamily="2" charset="2"/>
              <a:buChar char="ü"/>
            </a:pPr>
            <a:r>
              <a:rPr lang="en-US" sz="4000" dirty="0" smtClean="0">
                <a:latin typeface="Gabriola" panose="04040605051002020D02" pitchFamily="82" charset="0"/>
              </a:rPr>
              <a:t>Improve  </a:t>
            </a:r>
            <a:r>
              <a:rPr lang="en-US" sz="4000" dirty="0">
                <a:latin typeface="Gabriola" panose="04040605051002020D02" pitchFamily="82" charset="0"/>
              </a:rPr>
              <a:t>IQ  Level </a:t>
            </a:r>
            <a:endParaRPr lang="en-IN" sz="4000" dirty="0" smtClean="0">
              <a:latin typeface="Gabriola" panose="04040605051002020D02" pitchFamily="82" charset="0"/>
            </a:endParaRPr>
          </a:p>
          <a:p>
            <a:pPr lvl="0">
              <a:buFont typeface="Wingdings" panose="05000000000000000000" pitchFamily="2" charset="2"/>
              <a:buChar char="ü"/>
            </a:pPr>
            <a:r>
              <a:rPr lang="en-US" sz="4000" dirty="0" smtClean="0">
                <a:latin typeface="Gabriola" panose="04040605051002020D02" pitchFamily="82" charset="0"/>
              </a:rPr>
              <a:t>Gain  </a:t>
            </a:r>
            <a:r>
              <a:rPr lang="en-US" sz="4000" dirty="0">
                <a:latin typeface="Gabriola" panose="04040605051002020D02" pitchFamily="82" charset="0"/>
              </a:rPr>
              <a:t>more  and  more knowledge  </a:t>
            </a:r>
            <a:endParaRPr lang="en-IN" sz="4000" dirty="0" smtClean="0">
              <a:latin typeface="Gabriola" panose="04040605051002020D02" pitchFamily="82" charset="0"/>
            </a:endParaRPr>
          </a:p>
          <a:p>
            <a:pPr lvl="0">
              <a:buFont typeface="Wingdings" panose="05000000000000000000" pitchFamily="2" charset="2"/>
              <a:buChar char="ü"/>
            </a:pPr>
            <a:r>
              <a:rPr lang="en-US" sz="4000" dirty="0" smtClean="0">
                <a:latin typeface="Gabriola" panose="04040605051002020D02" pitchFamily="82" charset="0"/>
              </a:rPr>
              <a:t>Gain  </a:t>
            </a:r>
            <a:r>
              <a:rPr lang="en-US" sz="4000" dirty="0">
                <a:latin typeface="Gabriola" panose="04040605051002020D02" pitchFamily="82" charset="0"/>
              </a:rPr>
              <a:t>Money </a:t>
            </a:r>
            <a:endParaRPr lang="en-IN" sz="4000" dirty="0">
              <a:latin typeface="Gabriola" panose="04040605051002020D02" pitchFamily="82" charset="0"/>
            </a:endParaRPr>
          </a:p>
          <a:p>
            <a:pPr lvl="0">
              <a:buFont typeface="Wingdings" panose="05000000000000000000" pitchFamily="2" charset="2"/>
              <a:buChar char="ü"/>
            </a:pPr>
            <a:r>
              <a:rPr lang="en-US" sz="4000" dirty="0" smtClean="0">
                <a:latin typeface="Gabriola" panose="04040605051002020D02" pitchFamily="82" charset="0"/>
              </a:rPr>
              <a:t>Interview  </a:t>
            </a:r>
            <a:r>
              <a:rPr lang="en-US" sz="4000" dirty="0">
                <a:latin typeface="Gabriola" panose="04040605051002020D02" pitchFamily="82" charset="0"/>
              </a:rPr>
              <a:t>Skill  Improved </a:t>
            </a:r>
            <a:endParaRPr lang="en-IN" sz="4000" dirty="0" smtClean="0">
              <a:latin typeface="Gabriola" panose="04040605051002020D02" pitchFamily="82" charset="0"/>
            </a:endParaRPr>
          </a:p>
          <a:p>
            <a:pPr lvl="0">
              <a:buFont typeface="Wingdings" panose="05000000000000000000" pitchFamily="2" charset="2"/>
              <a:buChar char="ü"/>
            </a:pPr>
            <a:r>
              <a:rPr lang="en-US" sz="4000" dirty="0" smtClean="0">
                <a:latin typeface="Gabriola" panose="04040605051002020D02" pitchFamily="82" charset="0"/>
              </a:rPr>
              <a:t>People  </a:t>
            </a:r>
            <a:r>
              <a:rPr lang="en-US" sz="4000" dirty="0">
                <a:latin typeface="Gabriola" panose="04040605051002020D02" pitchFamily="82" charset="0"/>
              </a:rPr>
              <a:t>will  known  there  domain  by  answering </a:t>
            </a:r>
            <a:endParaRPr lang="en-IN" sz="4000" dirty="0">
              <a:latin typeface="Gabriola" panose="04040605051002020D02" pitchFamily="82" charset="0"/>
            </a:endParaRPr>
          </a:p>
          <a:p>
            <a:endParaRPr lang="en-IN" sz="4000" dirty="0">
              <a:latin typeface="Gabriola" panose="04040605051002020D02" pitchFamily="82" charset="0"/>
            </a:endParaRPr>
          </a:p>
        </p:txBody>
      </p:sp>
    </p:spTree>
    <p:extLst>
      <p:ext uri="{BB962C8B-B14F-4D97-AF65-F5344CB8AC3E}">
        <p14:creationId xmlns:p14="http://schemas.microsoft.com/office/powerpoint/2010/main" val="2942327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smtClean="0">
                <a:latin typeface="Gabriola" panose="04040605051002020D02" pitchFamily="82" charset="0"/>
              </a:rPr>
              <a:t>Motive </a:t>
            </a:r>
            <a:endParaRPr lang="en-IN" sz="5400">
              <a:latin typeface="Gabriola" panose="04040605051002020D02" pitchFamily="82" charset="0"/>
            </a:endParaRPr>
          </a:p>
        </p:txBody>
      </p:sp>
      <p:sp>
        <p:nvSpPr>
          <p:cNvPr id="3" name="Content Placeholder 2"/>
          <p:cNvSpPr>
            <a:spLocks noGrp="1"/>
          </p:cNvSpPr>
          <p:nvPr>
            <p:ph idx="1"/>
          </p:nvPr>
        </p:nvSpPr>
        <p:spPr>
          <a:xfrm>
            <a:off x="838200" y="1489586"/>
            <a:ext cx="10515600" cy="4896465"/>
          </a:xfrm>
        </p:spPr>
        <p:txBody>
          <a:bodyPr>
            <a:normAutofit fontScale="92500"/>
          </a:bodyPr>
          <a:lstStyle/>
          <a:p>
            <a:endParaRPr lang="en-US" sz="4000" dirty="0" smtClean="0">
              <a:latin typeface="Gabriola" panose="04040605051002020D02" pitchFamily="82" charset="0"/>
            </a:endParaRPr>
          </a:p>
          <a:p>
            <a:pPr>
              <a:buFont typeface="Wingdings" panose="05000000000000000000" pitchFamily="2" charset="2"/>
              <a:buChar char="ü"/>
            </a:pPr>
            <a:r>
              <a:rPr lang="en-US" sz="4000" dirty="0" smtClean="0">
                <a:latin typeface="Gabriola" panose="04040605051002020D02" pitchFamily="82" charset="0"/>
              </a:rPr>
              <a:t>Make   students  to  gain  more  advanced  knowledge  in  all  domain </a:t>
            </a:r>
          </a:p>
          <a:p>
            <a:pPr>
              <a:buFont typeface="Wingdings" panose="05000000000000000000" pitchFamily="2" charset="2"/>
              <a:buChar char="ü"/>
            </a:pPr>
            <a:r>
              <a:rPr lang="en-US" sz="4000" dirty="0" err="1" smtClean="0">
                <a:latin typeface="Gabriola" panose="04040605051002020D02" pitchFamily="82" charset="0"/>
              </a:rPr>
              <a:t>Comman</a:t>
            </a:r>
            <a:r>
              <a:rPr lang="en-US" sz="4000" dirty="0">
                <a:latin typeface="Gabriola" panose="04040605051002020D02" pitchFamily="82" charset="0"/>
              </a:rPr>
              <a:t> </a:t>
            </a:r>
            <a:r>
              <a:rPr lang="en-US" sz="4000" dirty="0" smtClean="0">
                <a:latin typeface="Gabriola" panose="04040605051002020D02" pitchFamily="82" charset="0"/>
              </a:rPr>
              <a:t> people  to  know  </a:t>
            </a:r>
            <a:r>
              <a:rPr lang="en-US" sz="4000" dirty="0" smtClean="0">
                <a:latin typeface="Gabriola" panose="04040605051002020D02" pitchFamily="82" charset="0"/>
              </a:rPr>
              <a:t>about  the  </a:t>
            </a:r>
            <a:r>
              <a:rPr lang="en-US" sz="4000" dirty="0" smtClean="0">
                <a:latin typeface="Gabriola" panose="04040605051002020D02" pitchFamily="82" charset="0"/>
              </a:rPr>
              <a:t>basic  of  all  domain </a:t>
            </a:r>
            <a:endParaRPr lang="en-IN" sz="4000" dirty="0" smtClean="0">
              <a:latin typeface="Gabriola" panose="04040605051002020D02" pitchFamily="82" charset="0"/>
            </a:endParaRPr>
          </a:p>
          <a:p>
            <a:pPr>
              <a:buFont typeface="Wingdings" panose="05000000000000000000" pitchFamily="2" charset="2"/>
              <a:buChar char="ü"/>
            </a:pPr>
            <a:r>
              <a:rPr lang="en-IN" sz="4000" dirty="0" smtClean="0">
                <a:latin typeface="Gabriola" panose="04040605051002020D02" pitchFamily="82" charset="0"/>
              </a:rPr>
              <a:t>To  find  </a:t>
            </a:r>
            <a:r>
              <a:rPr lang="en-IN" sz="4000" dirty="0">
                <a:latin typeface="Gabriola" panose="04040605051002020D02" pitchFamily="82" charset="0"/>
              </a:rPr>
              <a:t>out </a:t>
            </a:r>
            <a:r>
              <a:rPr lang="en-IN" sz="4000" dirty="0" smtClean="0">
                <a:latin typeface="Gabriola" panose="04040605051002020D02" pitchFamily="82" charset="0"/>
              </a:rPr>
              <a:t> the  people  </a:t>
            </a:r>
            <a:r>
              <a:rPr lang="en-IN" sz="4000" dirty="0">
                <a:latin typeface="Gabriola" panose="04040605051002020D02" pitchFamily="82" charset="0"/>
              </a:rPr>
              <a:t>who </a:t>
            </a:r>
            <a:r>
              <a:rPr lang="en-IN" sz="4000" dirty="0" smtClean="0">
                <a:latin typeface="Gabriola" panose="04040605051002020D02" pitchFamily="82" charset="0"/>
              </a:rPr>
              <a:t> are  better  </a:t>
            </a:r>
            <a:r>
              <a:rPr lang="en-IN" sz="4000" dirty="0">
                <a:latin typeface="Gabriola" panose="04040605051002020D02" pitchFamily="82" charset="0"/>
              </a:rPr>
              <a:t>in </a:t>
            </a:r>
            <a:r>
              <a:rPr lang="en-IN" sz="4000" dirty="0" smtClean="0">
                <a:latin typeface="Gabriola" panose="04040605051002020D02" pitchFamily="82" charset="0"/>
              </a:rPr>
              <a:t> their  domain</a:t>
            </a:r>
          </a:p>
          <a:p>
            <a:pPr>
              <a:buFont typeface="Wingdings" panose="05000000000000000000" pitchFamily="2" charset="2"/>
              <a:buChar char="ü"/>
            </a:pPr>
            <a:r>
              <a:rPr lang="en-IN" sz="4000" dirty="0" smtClean="0">
                <a:latin typeface="Gabriola" panose="04040605051002020D02" pitchFamily="82" charset="0"/>
              </a:rPr>
              <a:t>It  helps  to  move  the  human  future  to </a:t>
            </a:r>
            <a:r>
              <a:rPr lang="en-IN" sz="4000" dirty="0" smtClean="0">
                <a:latin typeface="Gabriola" panose="04040605051002020D02" pitchFamily="82" charset="0"/>
              </a:rPr>
              <a:t> the  </a:t>
            </a:r>
            <a:r>
              <a:rPr lang="en-IN" sz="4000" dirty="0" smtClean="0">
                <a:latin typeface="Gabriola" panose="04040605051002020D02" pitchFamily="82" charset="0"/>
              </a:rPr>
              <a:t>next  level </a:t>
            </a:r>
          </a:p>
          <a:p>
            <a:pPr>
              <a:buFont typeface="Wingdings" panose="05000000000000000000" pitchFamily="2" charset="2"/>
              <a:buChar char="ü"/>
            </a:pPr>
            <a:r>
              <a:rPr lang="en-IN" sz="4000" dirty="0" smtClean="0">
                <a:latin typeface="Gabriola" panose="04040605051002020D02" pitchFamily="82" charset="0"/>
              </a:rPr>
              <a:t>It  helps  to   select  the  person  without  the  interview</a:t>
            </a:r>
          </a:p>
          <a:p>
            <a:pPr>
              <a:buFont typeface="Wingdings" panose="05000000000000000000" pitchFamily="2" charset="2"/>
              <a:buChar char="ü"/>
            </a:pPr>
            <a:r>
              <a:rPr lang="en-US" sz="4000" dirty="0" smtClean="0">
                <a:latin typeface="Gabriola" panose="04040605051002020D02" pitchFamily="82" charset="0"/>
              </a:rPr>
              <a:t>May  be  an  Advanced  AI  can be  made  by  the  high IQ innovators.</a:t>
            </a:r>
            <a:endParaRPr lang="en-IN" sz="4000" dirty="0" smtClean="0">
              <a:latin typeface="Gabriola" panose="04040605051002020D02" pitchFamily="82" charset="0"/>
            </a:endParaRPr>
          </a:p>
          <a:p>
            <a:pPr marL="0" indent="0">
              <a:buNone/>
            </a:pPr>
            <a:endParaRPr lang="en-IN" sz="4000" dirty="0">
              <a:latin typeface="Gabriola" panose="04040605051002020D02" pitchFamily="82" charset="0"/>
            </a:endParaRPr>
          </a:p>
        </p:txBody>
      </p:sp>
    </p:spTree>
    <p:extLst>
      <p:ext uri="{BB962C8B-B14F-4D97-AF65-F5344CB8AC3E}">
        <p14:creationId xmlns:p14="http://schemas.microsoft.com/office/powerpoint/2010/main" val="881406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048" y="5198806"/>
            <a:ext cx="11196680" cy="1600199"/>
          </a:xfrm>
        </p:spPr>
        <p:txBody>
          <a:bodyPr>
            <a:normAutofit fontScale="90000"/>
          </a:bodyPr>
          <a:lstStyle/>
          <a:p>
            <a:r>
              <a:rPr lang="en-US" sz="4800" b="1" dirty="0" smtClean="0">
                <a:latin typeface="Gabriola" panose="04040605051002020D02" pitchFamily="82" charset="0"/>
              </a:rPr>
              <a:t>       Soon  with  our  innovators  we  could  make  advanced   AI </a:t>
            </a:r>
            <a:br>
              <a:rPr lang="en-US" sz="4800" b="1" dirty="0" smtClean="0">
                <a:latin typeface="Gabriola" panose="04040605051002020D02" pitchFamily="82" charset="0"/>
              </a:rPr>
            </a:br>
            <a:r>
              <a:rPr lang="en-US" sz="4800" b="1" dirty="0" smtClean="0">
                <a:latin typeface="Gabriola" panose="04040605051002020D02" pitchFamily="82" charset="0"/>
              </a:rPr>
              <a:t>            which  may  dominate  the   future  of  human </a:t>
            </a:r>
            <a:r>
              <a:rPr lang="en-US" sz="4800" b="1" dirty="0">
                <a:latin typeface="Gabriola" panose="04040605051002020D02" pitchFamily="82" charset="0"/>
              </a:rPr>
              <a:t> </a:t>
            </a:r>
            <a:r>
              <a:rPr lang="en-US" sz="4800" b="1" dirty="0" smtClean="0">
                <a:latin typeface="Gabriola" panose="04040605051002020D02" pitchFamily="82" charset="0"/>
              </a:rPr>
              <a:t>and  it  	       		      controlled  by  advanced  IQ  -  person</a:t>
            </a:r>
            <a:endParaRPr lang="en-IN" sz="4800" b="1" dirty="0">
              <a:latin typeface="Gabriola" panose="04040605051002020D02" pitchFamily="82"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1008" y="191730"/>
            <a:ext cx="10526760" cy="4825355"/>
          </a:xfrm>
        </p:spPr>
      </p:pic>
    </p:spTree>
    <p:extLst>
      <p:ext uri="{BB962C8B-B14F-4D97-AF65-F5344CB8AC3E}">
        <p14:creationId xmlns:p14="http://schemas.microsoft.com/office/powerpoint/2010/main" val="312636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5705" y="188555"/>
            <a:ext cx="11463502" cy="6448220"/>
          </a:xfrm>
        </p:spPr>
      </p:pic>
    </p:spTree>
    <p:extLst>
      <p:ext uri="{BB962C8B-B14F-4D97-AF65-F5344CB8AC3E}">
        <p14:creationId xmlns:p14="http://schemas.microsoft.com/office/powerpoint/2010/main" val="1781728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678" y="5803490"/>
            <a:ext cx="10515600" cy="746792"/>
          </a:xfrm>
        </p:spPr>
        <p:txBody>
          <a:bodyPr/>
          <a:lstStyle/>
          <a:p>
            <a:pPr algn="ctr"/>
            <a:r>
              <a:rPr lang="en-US" b="1" dirty="0" smtClean="0">
                <a:latin typeface="Gabriola" panose="04040605051002020D02" pitchFamily="82" charset="0"/>
              </a:rPr>
              <a:t>WE WILL  BECAUSE  WE  CAN </a:t>
            </a:r>
            <a:endParaRPr lang="en-IN" b="1" dirty="0">
              <a:latin typeface="Gabriola" panose="04040605051002020D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91" y="929148"/>
            <a:ext cx="11470668" cy="4586749"/>
          </a:xfrm>
          <a:prstGeom prst="rect">
            <a:avLst/>
          </a:prstGeom>
        </p:spPr>
      </p:pic>
    </p:spTree>
    <p:extLst>
      <p:ext uri="{BB962C8B-B14F-4D97-AF65-F5344CB8AC3E}">
        <p14:creationId xmlns:p14="http://schemas.microsoft.com/office/powerpoint/2010/main" val="4037492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700" y="6025050"/>
            <a:ext cx="6636775" cy="805784"/>
          </a:xfrm>
        </p:spPr>
        <p:txBody>
          <a:bodyPr/>
          <a:lstStyle/>
          <a:p>
            <a:r>
              <a:rPr lang="en-US" dirty="0" smtClean="0"/>
              <a:t>		</a:t>
            </a:r>
            <a:r>
              <a:rPr lang="en-US" sz="4800" dirty="0" smtClean="0">
                <a:latin typeface="Gabriola" panose="04040605051002020D02" pitchFamily="82" charset="0"/>
              </a:rPr>
              <a:t>IQ - based  App</a:t>
            </a:r>
            <a:endParaRPr lang="en-IN" sz="4800" dirty="0">
              <a:latin typeface="Gabriola" panose="04040605051002020D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654" y="380284"/>
            <a:ext cx="10035140" cy="5644766"/>
          </a:xfrm>
        </p:spPr>
      </p:pic>
    </p:spTree>
    <p:extLst>
      <p:ext uri="{BB962C8B-B14F-4D97-AF65-F5344CB8AC3E}">
        <p14:creationId xmlns:p14="http://schemas.microsoft.com/office/powerpoint/2010/main" val="3724811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Gabriola" panose="04040605051002020D02" pitchFamily="82" charset="0"/>
              </a:rPr>
              <a:t>IQ –(</a:t>
            </a:r>
            <a:r>
              <a:rPr lang="en-IN" dirty="0">
                <a:latin typeface="Gabriola" panose="04040605051002020D02" pitchFamily="82" charset="0"/>
              </a:rPr>
              <a:t> </a:t>
            </a:r>
            <a:r>
              <a:rPr lang="en-IN" b="1" dirty="0" smtClean="0">
                <a:latin typeface="Gabriola" panose="04040605051002020D02" pitchFamily="82" charset="0"/>
              </a:rPr>
              <a:t>Intelligence Quotient</a:t>
            </a:r>
            <a:r>
              <a:rPr lang="en-US" sz="4800" b="1" dirty="0" smtClean="0">
                <a:latin typeface="Gabriola" panose="04040605051002020D02" pitchFamily="82" charset="0"/>
              </a:rPr>
              <a:t> )</a:t>
            </a:r>
            <a:endParaRPr lang="en-IN" sz="4800" dirty="0">
              <a:latin typeface="Gabriola" panose="04040605051002020D02" pitchFamily="82" charset="0"/>
            </a:endParaRPr>
          </a:p>
        </p:txBody>
      </p:sp>
      <p:sp>
        <p:nvSpPr>
          <p:cNvPr id="3" name="Content Placeholder 2"/>
          <p:cNvSpPr>
            <a:spLocks noGrp="1"/>
          </p:cNvSpPr>
          <p:nvPr>
            <p:ph idx="1"/>
          </p:nvPr>
        </p:nvSpPr>
        <p:spPr>
          <a:xfrm>
            <a:off x="589935" y="1541206"/>
            <a:ext cx="11053917" cy="4977581"/>
          </a:xfrm>
        </p:spPr>
        <p:txBody>
          <a:bodyPr>
            <a:normAutofit/>
          </a:bodyPr>
          <a:lstStyle/>
          <a:p>
            <a:pPr marL="0" indent="0">
              <a:buNone/>
            </a:pPr>
            <a:r>
              <a:rPr lang="en-US" sz="3500" b="1" u="sng" dirty="0" smtClean="0">
                <a:latin typeface="Gabriola" panose="04040605051002020D02" pitchFamily="82" charset="0"/>
              </a:rPr>
              <a:t>Human </a:t>
            </a:r>
            <a:r>
              <a:rPr lang="en-US" sz="3500" b="1" u="sng" dirty="0">
                <a:latin typeface="Gabriola" panose="04040605051002020D02" pitchFamily="82" charset="0"/>
              </a:rPr>
              <a:t>IQ</a:t>
            </a:r>
            <a:endParaRPr lang="en-IN" sz="3500" dirty="0">
              <a:latin typeface="Gabriola" panose="04040605051002020D02" pitchFamily="82" charset="0"/>
            </a:endParaRPr>
          </a:p>
          <a:p>
            <a:pPr marL="0" indent="0">
              <a:buNone/>
            </a:pPr>
            <a:r>
              <a:rPr lang="en-IN" dirty="0" smtClean="0">
                <a:latin typeface="Gabriola" panose="04040605051002020D02" pitchFamily="82" charset="0"/>
              </a:rPr>
              <a:t>	IQ </a:t>
            </a:r>
            <a:r>
              <a:rPr lang="en-IN" dirty="0">
                <a:latin typeface="Gabriola" panose="04040605051002020D02" pitchFamily="82" charset="0"/>
              </a:rPr>
              <a:t>tests are made to have an average score of 100. Psychologists revise the test every few years in order to maintain 100 as the average. Most people (about 68 percent) have an IQ </a:t>
            </a:r>
            <a:r>
              <a:rPr lang="en-IN" b="1" dirty="0">
                <a:latin typeface="Gabriola" panose="04040605051002020D02" pitchFamily="82" charset="0"/>
              </a:rPr>
              <a:t>between </a:t>
            </a:r>
            <a:r>
              <a:rPr lang="en-IN" sz="2000" b="1" dirty="0"/>
              <a:t>85</a:t>
            </a:r>
            <a:r>
              <a:rPr lang="en-IN" b="1" dirty="0">
                <a:latin typeface="Gabriola" panose="04040605051002020D02" pitchFamily="82" charset="0"/>
              </a:rPr>
              <a:t> and </a:t>
            </a:r>
            <a:r>
              <a:rPr lang="en-IN" sz="2000" b="1" dirty="0"/>
              <a:t>115</a:t>
            </a:r>
            <a:r>
              <a:rPr lang="en-IN" dirty="0">
                <a:latin typeface="Gabriola" panose="04040605051002020D02" pitchFamily="82" charset="0"/>
              </a:rPr>
              <a:t>. Only a small fraction of people have a very low IQ (below 70) or a very high IQ (above 130).</a:t>
            </a:r>
          </a:p>
          <a:p>
            <a:pPr marL="0" indent="0">
              <a:buNone/>
            </a:pPr>
            <a:r>
              <a:rPr lang="en-IN" sz="3600" b="1" u="sng" dirty="0" smtClean="0">
                <a:latin typeface="Gabriola" panose="04040605051002020D02" pitchFamily="82" charset="0"/>
              </a:rPr>
              <a:t>AI </a:t>
            </a:r>
            <a:r>
              <a:rPr lang="en-IN" sz="3600" b="1" u="sng" dirty="0">
                <a:latin typeface="Gabriola" panose="04040605051002020D02" pitchFamily="82" charset="0"/>
              </a:rPr>
              <a:t>- IQ</a:t>
            </a:r>
            <a:endParaRPr lang="en-IN" sz="3600" b="1" dirty="0">
              <a:latin typeface="Gabriola" panose="04040605051002020D02" pitchFamily="82" charset="0"/>
            </a:endParaRPr>
          </a:p>
          <a:p>
            <a:r>
              <a:rPr lang="en-IN" dirty="0">
                <a:latin typeface="Gabriola" panose="04040605051002020D02" pitchFamily="82" charset="0"/>
              </a:rPr>
              <a:t>At the maximum, these AI reached an IQ value of </a:t>
            </a:r>
            <a:r>
              <a:rPr lang="en-IN" b="1" dirty="0">
                <a:latin typeface="Gabriola" panose="04040605051002020D02" pitchFamily="82" charset="0"/>
              </a:rPr>
              <a:t>about </a:t>
            </a:r>
            <a:r>
              <a:rPr lang="en-IN" sz="2000" b="1" dirty="0"/>
              <a:t>47</a:t>
            </a:r>
            <a:r>
              <a:rPr lang="en-IN" dirty="0">
                <a:latin typeface="Gabriola" panose="04040605051002020D02" pitchFamily="82" charset="0"/>
              </a:rPr>
              <a:t>, which corresponds approximately to a six-year-old child in first grade. An adult comes to about 100 on average.</a:t>
            </a:r>
          </a:p>
          <a:p>
            <a:r>
              <a:rPr lang="en-IN" dirty="0">
                <a:latin typeface="Gabriola" panose="04040605051002020D02" pitchFamily="82" charset="0"/>
              </a:rPr>
              <a:t>Usually, a 6–year–old human has an IQ of </a:t>
            </a:r>
            <a:r>
              <a:rPr lang="en-IN" sz="2000" b="1" dirty="0"/>
              <a:t>55.5</a:t>
            </a:r>
            <a:r>
              <a:rPr lang="en-IN" dirty="0">
                <a:latin typeface="Gabriola" panose="04040605051002020D02" pitchFamily="82" charset="0"/>
              </a:rPr>
              <a:t>, and as you can see, Google's is a little bit lower, but Siri's is twice as low – </a:t>
            </a:r>
            <a:r>
              <a:rPr lang="en-IN" sz="2000" b="1" dirty="0" smtClean="0"/>
              <a:t>23.9</a:t>
            </a:r>
            <a:endParaRPr lang="en-IN" sz="2000" dirty="0"/>
          </a:p>
          <a:p>
            <a:endParaRPr lang="en-IN" dirty="0"/>
          </a:p>
        </p:txBody>
      </p:sp>
    </p:spTree>
    <p:extLst>
      <p:ext uri="{BB962C8B-B14F-4D97-AF65-F5344CB8AC3E}">
        <p14:creationId xmlns:p14="http://schemas.microsoft.com/office/powerpoint/2010/main" val="634169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86232" y="519983"/>
            <a:ext cx="10097729" cy="785249"/>
          </a:xfrm>
        </p:spPr>
        <p:txBody>
          <a:bodyPr>
            <a:normAutofit/>
          </a:bodyPr>
          <a:lstStyle/>
          <a:p>
            <a:r>
              <a:rPr lang="en-US" sz="4800" b="1" dirty="0" smtClean="0">
                <a:latin typeface="Gabriola" panose="04040605051002020D02" pitchFamily="82" charset="0"/>
              </a:rPr>
              <a:t>HUMAN IQ 					AI - IQ</a:t>
            </a:r>
            <a:endParaRPr lang="en-IN" sz="4800" b="1" dirty="0">
              <a:latin typeface="Gabriola" panose="04040605051002020D02" pitchFamily="82" charset="0"/>
            </a:endParaRPr>
          </a:p>
        </p:txBody>
      </p:sp>
      <p:pic>
        <p:nvPicPr>
          <p:cNvPr id="5" name="Content Placeholder 4"/>
          <p:cNvPicPr>
            <a:picLocks noGrp="1" noChangeAspect="1"/>
          </p:cNvPicPr>
          <p:nvPr>
            <p:ph idx="4294967295"/>
          </p:nvPr>
        </p:nvPicPr>
        <p:blipFill rotWithShape="1">
          <a:blip r:embed="rId2" cstate="print">
            <a:extLst>
              <a:ext uri="{28A0092B-C50C-407E-A947-70E740481C1C}">
                <a14:useLocalDpi xmlns:a14="http://schemas.microsoft.com/office/drawing/2010/main" val="0"/>
              </a:ext>
            </a:extLst>
          </a:blip>
          <a:srcRect l="4912" r="8977" b="-34"/>
          <a:stretch/>
        </p:blipFill>
        <p:spPr>
          <a:xfrm>
            <a:off x="737420" y="1534962"/>
            <a:ext cx="4911214" cy="30728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942" y="1508564"/>
            <a:ext cx="5427406" cy="3099259"/>
          </a:xfrm>
          <a:prstGeom prst="roundRect">
            <a:avLst>
              <a:gd name="adj" fmla="val 8594"/>
            </a:avLst>
          </a:prstGeom>
          <a:solidFill>
            <a:srgbClr val="FFFFFF">
              <a:shade val="85000"/>
            </a:srgbClr>
          </a:solidFill>
          <a:ln>
            <a:solidFill>
              <a:schemeClr val="tx1">
                <a:lumMod val="95000"/>
                <a:lumOff val="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930675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859" y="346584"/>
            <a:ext cx="4692444" cy="1253615"/>
          </a:xfrm>
        </p:spPr>
        <p:txBody>
          <a:bodyPr>
            <a:normAutofit/>
          </a:bodyPr>
          <a:lstStyle/>
          <a:p>
            <a:r>
              <a:rPr lang="en-IN" sz="4800" b="1" dirty="0">
                <a:latin typeface="Gabriola" panose="04040605051002020D02" pitchFamily="82" charset="0"/>
              </a:rPr>
              <a:t>Highest  - </a:t>
            </a:r>
            <a:r>
              <a:rPr lang="en-IN" sz="4800" b="1" dirty="0" smtClean="0">
                <a:latin typeface="Gabriola" panose="04040605051002020D02" pitchFamily="82" charset="0"/>
              </a:rPr>
              <a:t>IQ</a:t>
            </a:r>
            <a:endParaRPr lang="en-IN" sz="4800" dirty="0">
              <a:latin typeface="Gabriola" panose="04040605051002020D02" pitchFamily="82" charset="0"/>
            </a:endParaRPr>
          </a:p>
        </p:txBody>
      </p:sp>
      <p:sp>
        <p:nvSpPr>
          <p:cNvPr id="3" name="Content Placeholder 2"/>
          <p:cNvSpPr>
            <a:spLocks noGrp="1"/>
          </p:cNvSpPr>
          <p:nvPr>
            <p:ph idx="1"/>
          </p:nvPr>
        </p:nvSpPr>
        <p:spPr>
          <a:xfrm>
            <a:off x="427703" y="1157747"/>
            <a:ext cx="11149781" cy="5368415"/>
          </a:xfrm>
        </p:spPr>
        <p:txBody>
          <a:bodyPr>
            <a:normAutofit/>
          </a:bodyPr>
          <a:lstStyle/>
          <a:p>
            <a:pPr marL="0" indent="0">
              <a:buNone/>
            </a:pPr>
            <a:endParaRPr lang="en-IN" sz="3200" b="1" dirty="0" smtClean="0">
              <a:latin typeface="Gabriola" panose="04040605051002020D02" pitchFamily="82" charset="0"/>
            </a:endParaRPr>
          </a:p>
          <a:p>
            <a:pPr marL="0" indent="0">
              <a:buNone/>
            </a:pPr>
            <a:endParaRPr lang="en-IN" sz="3200" b="1" dirty="0">
              <a:latin typeface="Gabriola" panose="04040605051002020D02" pitchFamily="82" charset="0"/>
            </a:endParaRPr>
          </a:p>
          <a:p>
            <a:pPr marL="0" indent="0">
              <a:buNone/>
            </a:pPr>
            <a:r>
              <a:rPr lang="en-IN" sz="3200" b="1" dirty="0" smtClean="0">
                <a:latin typeface="Gabriola" panose="04040605051002020D02" pitchFamily="82" charset="0"/>
              </a:rPr>
              <a:t>William </a:t>
            </a:r>
            <a:r>
              <a:rPr lang="en-IN" sz="3200" b="1" dirty="0">
                <a:latin typeface="Gabriola" panose="04040605051002020D02" pitchFamily="82" charset="0"/>
              </a:rPr>
              <a:t>James </a:t>
            </a:r>
            <a:r>
              <a:rPr lang="en-IN" sz="3200" b="1" dirty="0" err="1" smtClean="0">
                <a:latin typeface="Gabriola" panose="04040605051002020D02" pitchFamily="82" charset="0"/>
              </a:rPr>
              <a:t>Sidis</a:t>
            </a:r>
            <a:r>
              <a:rPr lang="en-IN" sz="3200" b="1" dirty="0" smtClean="0">
                <a:latin typeface="Gabriola" panose="04040605051002020D02" pitchFamily="82" charset="0"/>
              </a:rPr>
              <a:t> </a:t>
            </a:r>
            <a:r>
              <a:rPr lang="en-IN" sz="3200" b="1" dirty="0" smtClean="0">
                <a:latin typeface="Gabriola" panose="04040605051002020D02" pitchFamily="82" charset="0"/>
              </a:rPr>
              <a:t>–  </a:t>
            </a:r>
            <a:r>
              <a:rPr lang="en-IN" dirty="0">
                <a:latin typeface="Gabriola" panose="04040605051002020D02" pitchFamily="82" charset="0"/>
              </a:rPr>
              <a:t> </a:t>
            </a:r>
            <a:r>
              <a:rPr lang="en-IN" dirty="0" smtClean="0">
                <a:latin typeface="Gabriola" panose="04040605051002020D02" pitchFamily="82" charset="0"/>
              </a:rPr>
              <a:t>has </a:t>
            </a:r>
            <a:r>
              <a:rPr lang="en-IN" dirty="0">
                <a:latin typeface="Gabriola" panose="04040605051002020D02" pitchFamily="82" charset="0"/>
              </a:rPr>
              <a:t>the World's Highest IQ. </a:t>
            </a:r>
            <a:endParaRPr lang="en-IN" dirty="0" smtClean="0">
              <a:latin typeface="Gabriola" panose="04040605051002020D02" pitchFamily="82" charset="0"/>
            </a:endParaRPr>
          </a:p>
          <a:p>
            <a:r>
              <a:rPr lang="en-IN" dirty="0" smtClean="0">
                <a:latin typeface="Gabriola" panose="04040605051002020D02" pitchFamily="82" charset="0"/>
              </a:rPr>
              <a:t>Anywhere from </a:t>
            </a:r>
            <a:r>
              <a:rPr lang="en-IN" b="1" u="sng" dirty="0" smtClean="0"/>
              <a:t> </a:t>
            </a:r>
            <a:r>
              <a:rPr lang="en-IN" b="1" u="sng" dirty="0"/>
              <a:t>250 to 300 </a:t>
            </a:r>
            <a:r>
              <a:rPr lang="en-IN" dirty="0">
                <a:latin typeface="Gabriola" panose="04040605051002020D02" pitchFamily="82" charset="0"/>
              </a:rPr>
              <a:t>is his IQ score, </a:t>
            </a:r>
            <a:endParaRPr lang="en-IN" dirty="0" smtClean="0">
              <a:latin typeface="Gabriola" panose="04040605051002020D02" pitchFamily="82" charset="0"/>
            </a:endParaRPr>
          </a:p>
          <a:p>
            <a:pPr marL="0" indent="0">
              <a:buNone/>
            </a:pPr>
            <a:r>
              <a:rPr lang="en-IN" dirty="0" smtClean="0">
                <a:latin typeface="Gabriola" panose="04040605051002020D02" pitchFamily="82" charset="0"/>
              </a:rPr>
              <a:t>almost </a:t>
            </a:r>
            <a:r>
              <a:rPr lang="en-IN" dirty="0">
                <a:latin typeface="Gabriola" panose="04040605051002020D02" pitchFamily="82" charset="0"/>
              </a:rPr>
              <a:t>twice the score of Albert Einstein. </a:t>
            </a:r>
            <a:endParaRPr lang="en-IN" dirty="0">
              <a:latin typeface="Gabriola" panose="04040605051002020D02" pitchFamily="82" charset="0"/>
            </a:endParaRPr>
          </a:p>
          <a:p>
            <a:r>
              <a:rPr lang="en-IN" dirty="0" smtClean="0">
                <a:latin typeface="Gabriola" panose="04040605051002020D02" pitchFamily="82" charset="0"/>
              </a:rPr>
              <a:t>At </a:t>
            </a:r>
            <a:r>
              <a:rPr lang="en-IN" dirty="0">
                <a:latin typeface="Gabriola" panose="04040605051002020D02" pitchFamily="82" charset="0"/>
              </a:rPr>
              <a:t>the age of eleven, William famously entered Harvard University, </a:t>
            </a:r>
            <a:endParaRPr lang="en-IN" dirty="0" smtClean="0">
              <a:latin typeface="Gabriola" panose="04040605051002020D02" pitchFamily="82" charset="0"/>
            </a:endParaRPr>
          </a:p>
          <a:p>
            <a:pPr marL="0" indent="0">
              <a:buNone/>
            </a:pPr>
            <a:r>
              <a:rPr lang="en-IN" dirty="0" smtClean="0">
                <a:latin typeface="Gabriola" panose="04040605051002020D02" pitchFamily="82" charset="0"/>
              </a:rPr>
              <a:t>becoming </a:t>
            </a:r>
            <a:r>
              <a:rPr lang="en-IN" dirty="0">
                <a:latin typeface="Gabriola" panose="04040605051002020D02" pitchFamily="82" charset="0"/>
              </a:rPr>
              <a:t>the youngest person to enter</a:t>
            </a:r>
            <a:r>
              <a:rPr lang="en-IN" dirty="0" smtClean="0">
                <a:latin typeface="Gabriola" panose="04040605051002020D02" pitchFamily="82" charset="0"/>
              </a:rPr>
              <a:t>.</a:t>
            </a:r>
          </a:p>
          <a:p>
            <a:r>
              <a:rPr lang="en-IN" dirty="0" smtClean="0">
                <a:latin typeface="Gabriola" panose="04040605051002020D02" pitchFamily="82" charset="0"/>
              </a:rPr>
              <a:t> </a:t>
            </a:r>
            <a:r>
              <a:rPr lang="en-IN" dirty="0">
                <a:latin typeface="Gabriola" panose="04040605051002020D02" pitchFamily="82" charset="0"/>
              </a:rPr>
              <a:t>He also claimed to be conversant in 25 languages</a:t>
            </a:r>
          </a:p>
          <a:p>
            <a:pPr marL="0" indent="0">
              <a:buNone/>
            </a:pPr>
            <a:endParaRPr lang="en-IN" dirty="0" smtClean="0">
              <a:latin typeface="Gabriola" panose="04040605051002020D02" pitchFamily="82" charset="0"/>
            </a:endParaRPr>
          </a:p>
          <a:p>
            <a:pPr marL="0" indent="0">
              <a:buNone/>
            </a:pPr>
            <a:r>
              <a:rPr lang="en-IN" sz="3200" dirty="0">
                <a:latin typeface="Gabriola" panose="04040605051002020D02" pitchFamily="82" charset="0"/>
              </a:rPr>
              <a:t> </a:t>
            </a:r>
            <a:endParaRPr lang="en-IN" dirty="0">
              <a:latin typeface="Gabriola" panose="04040605051002020D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2980" y="1371601"/>
            <a:ext cx="2997808" cy="3806680"/>
          </a:xfrm>
          <a:prstGeom prst="rect">
            <a:avLst/>
          </a:prstGeom>
        </p:spPr>
      </p:pic>
    </p:spTree>
    <p:extLst>
      <p:ext uri="{BB962C8B-B14F-4D97-AF65-F5344CB8AC3E}">
        <p14:creationId xmlns:p14="http://schemas.microsoft.com/office/powerpoint/2010/main" val="2698029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071" y="368710"/>
            <a:ext cx="11194026" cy="6282813"/>
          </a:xfrm>
        </p:spPr>
        <p:txBody>
          <a:bodyPr>
            <a:normAutofit/>
          </a:bodyPr>
          <a:lstStyle/>
          <a:p>
            <a:pPr marL="0" indent="0">
              <a:buNone/>
            </a:pPr>
            <a:endParaRPr lang="en-IN" sz="3200" b="1" dirty="0" smtClean="0">
              <a:latin typeface="Gabriola" panose="04040605051002020D02" pitchFamily="82" charset="0"/>
            </a:endParaRPr>
          </a:p>
          <a:p>
            <a:pPr marL="0" indent="0">
              <a:buNone/>
            </a:pPr>
            <a:r>
              <a:rPr lang="en-IN" sz="3200" b="1" dirty="0" smtClean="0">
                <a:latin typeface="Gabriola" panose="04040605051002020D02" pitchFamily="82" charset="0"/>
              </a:rPr>
              <a:t>Marilyn </a:t>
            </a:r>
            <a:r>
              <a:rPr lang="en-IN" sz="3200" b="1" dirty="0" err="1">
                <a:latin typeface="Gabriola" panose="04040605051002020D02" pitchFamily="82" charset="0"/>
              </a:rPr>
              <a:t>Vos</a:t>
            </a:r>
            <a:r>
              <a:rPr lang="en-IN" sz="3200" b="1" dirty="0">
                <a:latin typeface="Gabriola" panose="04040605051002020D02" pitchFamily="82" charset="0"/>
              </a:rPr>
              <a:t> Savant</a:t>
            </a:r>
            <a:r>
              <a:rPr lang="en-IN" sz="3200" dirty="0">
                <a:latin typeface="Gabriola" panose="04040605051002020D02" pitchFamily="82" charset="0"/>
              </a:rPr>
              <a:t>  -</a:t>
            </a:r>
            <a:r>
              <a:rPr lang="en-IN" dirty="0">
                <a:latin typeface="Gabriola" panose="04040605051002020D02" pitchFamily="82" charset="0"/>
              </a:rPr>
              <a:t> </a:t>
            </a:r>
            <a:r>
              <a:rPr lang="en-IN" sz="3200" dirty="0">
                <a:latin typeface="Gabriola" panose="04040605051002020D02" pitchFamily="82" charset="0"/>
              </a:rPr>
              <a:t>may well be the smartest person alive today.</a:t>
            </a:r>
          </a:p>
          <a:p>
            <a:pPr marL="0" indent="0">
              <a:buNone/>
            </a:pPr>
            <a:r>
              <a:rPr lang="en-IN" sz="3200" dirty="0">
                <a:latin typeface="Gabriola" panose="04040605051002020D02" pitchFamily="82" charset="0"/>
              </a:rPr>
              <a:t> With an IQ of </a:t>
            </a:r>
            <a:r>
              <a:rPr lang="en-IN" sz="3200" dirty="0"/>
              <a:t> </a:t>
            </a:r>
            <a:r>
              <a:rPr lang="en-IN" sz="3200" u="sng" dirty="0" smtClean="0"/>
              <a:t>228 </a:t>
            </a:r>
            <a:r>
              <a:rPr lang="en-IN" sz="3200" dirty="0" smtClean="0">
                <a:latin typeface="Gabriola" panose="04040605051002020D02" pitchFamily="82" charset="0"/>
              </a:rPr>
              <a:t>, </a:t>
            </a:r>
            <a:r>
              <a:rPr lang="en-IN" sz="3200" dirty="0">
                <a:latin typeface="Gabriola" panose="04040605051002020D02" pitchFamily="82" charset="0"/>
              </a:rPr>
              <a:t>she holds the highest IQ in the world by the</a:t>
            </a:r>
          </a:p>
          <a:p>
            <a:pPr marL="0" indent="0">
              <a:buNone/>
            </a:pPr>
            <a:r>
              <a:rPr lang="en-IN" sz="3200" dirty="0">
                <a:latin typeface="Gabriola" panose="04040605051002020D02" pitchFamily="82" charset="0"/>
              </a:rPr>
              <a:t> Guinness World Records since </a:t>
            </a:r>
            <a:r>
              <a:rPr lang="en-IN" sz="3200" dirty="0" smtClean="0"/>
              <a:t>1990 .</a:t>
            </a:r>
            <a:endParaRPr lang="en-IN" sz="3200" dirty="0" smtClean="0">
              <a:latin typeface="Gabriola" panose="04040605051002020D02" pitchFamily="82" charset="0"/>
            </a:endParaRPr>
          </a:p>
          <a:p>
            <a:pPr marL="0" indent="0">
              <a:buNone/>
            </a:pPr>
            <a:endParaRPr lang="en-IN" sz="3200" b="1" dirty="0" smtClean="0">
              <a:latin typeface="Gabriola" panose="04040605051002020D02" pitchFamily="82" charset="0"/>
            </a:endParaRPr>
          </a:p>
          <a:p>
            <a:pPr marL="0" indent="0">
              <a:buNone/>
            </a:pPr>
            <a:r>
              <a:rPr lang="en-IN" sz="3200" b="1" dirty="0" smtClean="0">
                <a:latin typeface="Gabriola" panose="04040605051002020D02" pitchFamily="82" charset="0"/>
              </a:rPr>
              <a:t>					K. </a:t>
            </a:r>
            <a:r>
              <a:rPr lang="en-IN" sz="3200" b="1" dirty="0" err="1" smtClean="0">
                <a:latin typeface="Gabriola" panose="04040605051002020D02" pitchFamily="82" charset="0"/>
              </a:rPr>
              <a:t>Visalini</a:t>
            </a:r>
            <a:r>
              <a:rPr lang="en-IN" sz="3200" dirty="0" smtClean="0">
                <a:latin typeface="Gabriola" panose="04040605051002020D02" pitchFamily="82" charset="0"/>
              </a:rPr>
              <a:t> - is </a:t>
            </a:r>
            <a:r>
              <a:rPr lang="en-IN" sz="3200" dirty="0">
                <a:latin typeface="Gabriola" panose="04040605051002020D02" pitchFamily="82" charset="0"/>
              </a:rPr>
              <a:t>an Indian prodigy who is purported </a:t>
            </a:r>
            <a:endParaRPr lang="en-IN" sz="3200" dirty="0" smtClean="0">
              <a:latin typeface="Gabriola" panose="04040605051002020D02" pitchFamily="82" charset="0"/>
            </a:endParaRPr>
          </a:p>
          <a:p>
            <a:pPr marL="0" indent="0">
              <a:buNone/>
            </a:pPr>
            <a:r>
              <a:rPr lang="en-IN" dirty="0" smtClean="0">
                <a:latin typeface="Gabriola" panose="04040605051002020D02" pitchFamily="82" charset="0"/>
              </a:rPr>
              <a:t>					</a:t>
            </a:r>
            <a:r>
              <a:rPr lang="en-IN" sz="3200" dirty="0" smtClean="0">
                <a:latin typeface="Gabriola" panose="04040605051002020D02" pitchFamily="82" charset="0"/>
              </a:rPr>
              <a:t>to </a:t>
            </a:r>
            <a:r>
              <a:rPr lang="en-IN" sz="3200" dirty="0">
                <a:latin typeface="Gabriola" panose="04040605051002020D02" pitchFamily="82" charset="0"/>
              </a:rPr>
              <a:t>have an officially tested IQ of  </a:t>
            </a:r>
            <a:r>
              <a:rPr lang="en-IN" sz="3200" u="sng" dirty="0" smtClean="0"/>
              <a:t>225</a:t>
            </a:r>
            <a:r>
              <a:rPr lang="en-IN" sz="3200" dirty="0" smtClean="0"/>
              <a:t>.</a:t>
            </a:r>
            <a:endParaRPr lang="en-IN" sz="3200" dirty="0">
              <a:latin typeface="Gabriola" panose="04040605051002020D02" pitchFamily="82" charset="0"/>
            </a:endParaRPr>
          </a:p>
          <a:p>
            <a:pPr marL="0" indent="0">
              <a:buNone/>
            </a:pPr>
            <a:r>
              <a:rPr lang="en-IN" dirty="0" smtClean="0">
                <a:latin typeface="Gabriola" panose="04040605051002020D02" pitchFamily="82" charset="0"/>
              </a:rPr>
              <a:t>					</a:t>
            </a:r>
            <a:r>
              <a:rPr lang="en-IN" sz="3200" b="1" dirty="0" err="1" smtClean="0">
                <a:latin typeface="Gabriola" panose="04040605051002020D02" pitchFamily="82" charset="0"/>
              </a:rPr>
              <a:t>Visalini</a:t>
            </a:r>
            <a:r>
              <a:rPr lang="en-IN" sz="3200" dirty="0" smtClean="0">
                <a:latin typeface="Gabriola" panose="04040605051002020D02" pitchFamily="82" charset="0"/>
              </a:rPr>
              <a:t> </a:t>
            </a:r>
            <a:r>
              <a:rPr lang="en-IN" sz="3200" dirty="0">
                <a:latin typeface="Gabriola" panose="04040605051002020D02" pitchFamily="82" charset="0"/>
              </a:rPr>
              <a:t>also holds several other records including </a:t>
            </a:r>
            <a:r>
              <a:rPr lang="en-IN" dirty="0" smtClean="0">
                <a:latin typeface="Gabriola" panose="04040605051002020D02" pitchFamily="82" charset="0"/>
              </a:rPr>
              <a:t>					</a:t>
            </a:r>
            <a:r>
              <a:rPr lang="en-IN" sz="3200" dirty="0">
                <a:latin typeface="Gabriola" panose="04040605051002020D02" pitchFamily="82" charset="0"/>
              </a:rPr>
              <a:t> </a:t>
            </a:r>
            <a:r>
              <a:rPr lang="en-IN" sz="3200" dirty="0" smtClean="0">
                <a:latin typeface="Gabriola" panose="04040605051002020D02" pitchFamily="82" charset="0"/>
              </a:rPr>
              <a:t>	the youngest </a:t>
            </a:r>
            <a:r>
              <a:rPr lang="en-IN" sz="3200" dirty="0">
                <a:latin typeface="Gabriola" panose="04040605051002020D02" pitchFamily="82" charset="0"/>
              </a:rPr>
              <a:t>person to </a:t>
            </a:r>
            <a:r>
              <a:rPr lang="en-IN" sz="3200" dirty="0" smtClean="0">
                <a:latin typeface="Gabriola" panose="04040605051002020D02" pitchFamily="82" charset="0"/>
              </a:rPr>
              <a:t>receive CCNA  certification  						and  youngest  person  to  </a:t>
            </a:r>
            <a:r>
              <a:rPr lang="en-IN" sz="3200" dirty="0">
                <a:latin typeface="Gabriola" panose="04040605051002020D02" pitchFamily="82" charset="0"/>
              </a:rPr>
              <a:t>receive </a:t>
            </a:r>
            <a:r>
              <a:rPr lang="en-IN" sz="3200" dirty="0" smtClean="0">
                <a:latin typeface="Gabriola" panose="04040605051002020D02" pitchFamily="82" charset="0"/>
              </a:rPr>
              <a:t> EXIN   cloud  						computing  certification</a:t>
            </a:r>
            <a:r>
              <a:rPr lang="en-IN" sz="3200" dirty="0">
                <a:latin typeface="Gabriola" panose="04040605051002020D02" pitchFamily="82" charset="0"/>
              </a:rPr>
              <a:t>.</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57" y="556218"/>
            <a:ext cx="2359356" cy="2363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63" y="3443749"/>
            <a:ext cx="4395018" cy="2197509"/>
          </a:xfrm>
          <a:prstGeom prst="rect">
            <a:avLst/>
          </a:prstGeom>
        </p:spPr>
      </p:pic>
    </p:spTree>
    <p:extLst>
      <p:ext uri="{BB962C8B-B14F-4D97-AF65-F5344CB8AC3E}">
        <p14:creationId xmlns:p14="http://schemas.microsoft.com/office/powerpoint/2010/main" val="1242143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947" y="390832"/>
            <a:ext cx="11216149" cy="6002594"/>
          </a:xfrm>
        </p:spPr>
        <p:txBody>
          <a:bodyPr>
            <a:normAutofit/>
          </a:bodyPr>
          <a:lstStyle/>
          <a:p>
            <a:pPr marL="0" indent="0">
              <a:buNone/>
            </a:pPr>
            <a:r>
              <a:rPr lang="en-IN" b="1" u="sng" dirty="0">
                <a:latin typeface="Gabriola" panose="04040605051002020D02" pitchFamily="82" charset="0"/>
              </a:rPr>
              <a:t>What is the average IQ in 2022?</a:t>
            </a:r>
            <a:endParaRPr lang="en-IN" dirty="0">
              <a:latin typeface="Gabriola" panose="04040605051002020D02" pitchFamily="82" charset="0"/>
            </a:endParaRPr>
          </a:p>
          <a:p>
            <a:pPr marL="0" indent="0">
              <a:buNone/>
            </a:pPr>
            <a:r>
              <a:rPr lang="en-IN" dirty="0" smtClean="0">
                <a:latin typeface="Gabriola" panose="04040605051002020D02" pitchFamily="82" charset="0"/>
              </a:rPr>
              <a:t>		Most  </a:t>
            </a:r>
            <a:r>
              <a:rPr lang="en-IN" dirty="0">
                <a:latin typeface="Gabriola" panose="04040605051002020D02" pitchFamily="82" charset="0"/>
              </a:rPr>
              <a:t>people </a:t>
            </a:r>
            <a:r>
              <a:rPr lang="en-IN" sz="3200" dirty="0">
                <a:latin typeface="Gabriola" panose="04040605051002020D02" pitchFamily="82" charset="0"/>
              </a:rPr>
              <a:t>(about 68 percent</a:t>
            </a:r>
            <a:r>
              <a:rPr lang="en-IN" sz="3200" dirty="0" smtClean="0">
                <a:latin typeface="Gabriola" panose="04040605051002020D02" pitchFamily="82" charset="0"/>
              </a:rPr>
              <a:t>) </a:t>
            </a:r>
            <a:r>
              <a:rPr lang="en-IN" dirty="0" smtClean="0">
                <a:latin typeface="Gabriola" panose="04040605051002020D02" pitchFamily="82" charset="0"/>
              </a:rPr>
              <a:t> have  an  </a:t>
            </a:r>
            <a:r>
              <a:rPr lang="en-IN" dirty="0">
                <a:latin typeface="Gabriola" panose="04040605051002020D02" pitchFamily="82" charset="0"/>
              </a:rPr>
              <a:t>IQ </a:t>
            </a:r>
            <a:r>
              <a:rPr lang="en-IN" dirty="0" smtClean="0">
                <a:latin typeface="Gabriola" panose="04040605051002020D02" pitchFamily="82" charset="0"/>
              </a:rPr>
              <a:t> </a:t>
            </a:r>
            <a:r>
              <a:rPr lang="en-IN" b="1" dirty="0" smtClean="0">
                <a:latin typeface="Gabriola" panose="04040605051002020D02" pitchFamily="82" charset="0"/>
              </a:rPr>
              <a:t>between </a:t>
            </a:r>
            <a:r>
              <a:rPr lang="en-IN" b="1" dirty="0"/>
              <a:t>85</a:t>
            </a:r>
            <a:r>
              <a:rPr lang="en-IN" b="1" dirty="0">
                <a:latin typeface="Gabriola" panose="04040605051002020D02" pitchFamily="82" charset="0"/>
              </a:rPr>
              <a:t> and </a:t>
            </a:r>
            <a:r>
              <a:rPr lang="en-IN" b="1" dirty="0"/>
              <a:t>115</a:t>
            </a:r>
            <a:r>
              <a:rPr lang="en-IN" dirty="0" smtClean="0">
                <a:latin typeface="Gabriola" panose="04040605051002020D02" pitchFamily="82" charset="0"/>
              </a:rPr>
              <a:t>.</a:t>
            </a:r>
          </a:p>
          <a:p>
            <a:pPr marL="0" indent="0">
              <a:buNone/>
            </a:pPr>
            <a:r>
              <a:rPr lang="en-IN" dirty="0" smtClean="0">
                <a:latin typeface="Gabriola" panose="04040605051002020D02" pitchFamily="82" charset="0"/>
              </a:rPr>
              <a:t> </a:t>
            </a:r>
            <a:r>
              <a:rPr lang="en-IN" dirty="0">
                <a:latin typeface="Gabriola" panose="04040605051002020D02" pitchFamily="82" charset="0"/>
              </a:rPr>
              <a:t>Only </a:t>
            </a:r>
            <a:r>
              <a:rPr lang="en-IN" dirty="0" smtClean="0">
                <a:latin typeface="Gabriola" panose="04040605051002020D02" pitchFamily="82" charset="0"/>
              </a:rPr>
              <a:t> a  small  </a:t>
            </a:r>
            <a:r>
              <a:rPr lang="en-IN" dirty="0">
                <a:latin typeface="Gabriola" panose="04040605051002020D02" pitchFamily="82" charset="0"/>
              </a:rPr>
              <a:t>fraction </a:t>
            </a:r>
            <a:r>
              <a:rPr lang="en-IN" dirty="0" smtClean="0">
                <a:latin typeface="Gabriola" panose="04040605051002020D02" pitchFamily="82" charset="0"/>
              </a:rPr>
              <a:t> of  people  </a:t>
            </a:r>
            <a:r>
              <a:rPr lang="en-IN" dirty="0">
                <a:latin typeface="Gabriola" panose="04040605051002020D02" pitchFamily="82" charset="0"/>
              </a:rPr>
              <a:t>have </a:t>
            </a:r>
            <a:r>
              <a:rPr lang="en-IN" dirty="0" smtClean="0">
                <a:latin typeface="Gabriola" panose="04040605051002020D02" pitchFamily="82" charset="0"/>
              </a:rPr>
              <a:t> a  very  low  IQ  (</a:t>
            </a:r>
            <a:r>
              <a:rPr lang="en-IN" sz="2000" dirty="0"/>
              <a:t>below 70</a:t>
            </a:r>
            <a:r>
              <a:rPr lang="en-IN" dirty="0">
                <a:latin typeface="Gabriola" panose="04040605051002020D02" pitchFamily="82" charset="0"/>
              </a:rPr>
              <a:t>) </a:t>
            </a:r>
            <a:r>
              <a:rPr lang="en-IN" dirty="0" smtClean="0">
                <a:latin typeface="Gabriola" panose="04040605051002020D02" pitchFamily="82" charset="0"/>
              </a:rPr>
              <a:t> or  a  very  high  IQ  (</a:t>
            </a:r>
            <a:r>
              <a:rPr lang="en-IN" dirty="0">
                <a:latin typeface="Gabriola" panose="04040605051002020D02" pitchFamily="82" charset="0"/>
              </a:rPr>
              <a:t>above </a:t>
            </a:r>
            <a:r>
              <a:rPr lang="en-IN" sz="2400" dirty="0"/>
              <a:t>130</a:t>
            </a:r>
            <a:r>
              <a:rPr lang="en-IN" dirty="0" smtClean="0">
                <a:latin typeface="Gabriola" panose="04040605051002020D02" pitchFamily="82" charset="0"/>
              </a:rPr>
              <a:t>).</a:t>
            </a:r>
          </a:p>
          <a:p>
            <a:pPr marL="0" indent="0">
              <a:buNone/>
            </a:pPr>
            <a:r>
              <a:rPr lang="en-IN" b="1" u="sng" dirty="0" smtClean="0">
                <a:latin typeface="Gabriola" panose="04040605051002020D02" pitchFamily="82" charset="0"/>
              </a:rPr>
              <a:t>Chess player IQ level</a:t>
            </a:r>
            <a:endParaRPr lang="en-IN" b="1" u="sng" dirty="0">
              <a:latin typeface="Gabriola" panose="04040605051002020D02" pitchFamily="82" charset="0"/>
            </a:endParaRPr>
          </a:p>
          <a:p>
            <a:pPr marL="0" indent="0">
              <a:buNone/>
            </a:pPr>
            <a:r>
              <a:rPr lang="en-IN" b="1" dirty="0" smtClean="0"/>
              <a:t>		</a:t>
            </a:r>
            <a:r>
              <a:rPr lang="en-IN" sz="3200" dirty="0" smtClean="0">
                <a:latin typeface="Gabriola" panose="04040605051002020D02" pitchFamily="82" charset="0"/>
              </a:rPr>
              <a:t>Strong</a:t>
            </a:r>
            <a:r>
              <a:rPr lang="en-IN" sz="3200" dirty="0">
                <a:latin typeface="Gabriola" panose="04040605051002020D02" pitchFamily="82" charset="0"/>
              </a:rPr>
              <a:t> </a:t>
            </a:r>
            <a:r>
              <a:rPr lang="en-IN" sz="3200" dirty="0" smtClean="0">
                <a:latin typeface="Gabriola" panose="04040605051002020D02" pitchFamily="82" charset="0"/>
              </a:rPr>
              <a:t> grandmasters </a:t>
            </a:r>
            <a:r>
              <a:rPr lang="en-IN" sz="3200" dirty="0">
                <a:latin typeface="Gabriola" panose="04040605051002020D02" pitchFamily="82" charset="0"/>
              </a:rPr>
              <a:t> with </a:t>
            </a:r>
            <a:r>
              <a:rPr lang="en-IN" sz="3200" dirty="0" smtClean="0">
                <a:latin typeface="Gabriola" panose="04040605051002020D02" pitchFamily="82" charset="0"/>
              </a:rPr>
              <a:t> a  rating  of  </a:t>
            </a:r>
            <a:r>
              <a:rPr lang="en-IN" sz="3200" dirty="0">
                <a:latin typeface="Gabriola" panose="04040605051002020D02" pitchFamily="82" charset="0"/>
              </a:rPr>
              <a:t>around </a:t>
            </a:r>
            <a:r>
              <a:rPr lang="en-IN" sz="3200" dirty="0" smtClean="0">
                <a:latin typeface="Gabriola" panose="04040605051002020D02" pitchFamily="82" charset="0"/>
              </a:rPr>
              <a:t> and  over  </a:t>
            </a:r>
            <a:r>
              <a:rPr lang="en-IN" dirty="0"/>
              <a:t>2600</a:t>
            </a:r>
            <a:r>
              <a:rPr lang="en-IN" sz="3200" dirty="0">
                <a:latin typeface="Gabriola" panose="04040605051002020D02" pitchFamily="82" charset="0"/>
              </a:rPr>
              <a:t> </a:t>
            </a:r>
            <a:r>
              <a:rPr lang="en-IN" sz="3200" dirty="0" smtClean="0">
                <a:latin typeface="Gabriola" panose="04040605051002020D02" pitchFamily="82" charset="0"/>
              </a:rPr>
              <a:t> are </a:t>
            </a:r>
            <a:r>
              <a:rPr lang="en-IN" sz="3200" dirty="0">
                <a:latin typeface="Gabriola" panose="04040605051002020D02" pitchFamily="82" charset="0"/>
              </a:rPr>
              <a:t>expected </a:t>
            </a:r>
            <a:r>
              <a:rPr lang="en-IN" sz="3200" dirty="0" smtClean="0">
                <a:latin typeface="Gabriola" panose="04040605051002020D02" pitchFamily="82" charset="0"/>
              </a:rPr>
              <a:t> to  have  an  </a:t>
            </a:r>
            <a:r>
              <a:rPr lang="en-IN" sz="3200" dirty="0">
                <a:latin typeface="Gabriola" panose="04040605051002020D02" pitchFamily="82" charset="0"/>
              </a:rPr>
              <a:t>IQ </a:t>
            </a:r>
            <a:r>
              <a:rPr lang="en-IN" sz="3200" dirty="0" smtClean="0">
                <a:latin typeface="Gabriola" panose="04040605051002020D02" pitchFamily="82" charset="0"/>
              </a:rPr>
              <a:t> of  </a:t>
            </a:r>
            <a:r>
              <a:rPr lang="en-IN" dirty="0" smtClean="0"/>
              <a:t>160</a:t>
            </a:r>
            <a:r>
              <a:rPr lang="en-IN" sz="3200" dirty="0" smtClean="0">
                <a:latin typeface="Gabriola" panose="04040605051002020D02" pitchFamily="82" charset="0"/>
              </a:rPr>
              <a:t>  plus.  The  strongest  grandmasters  of  the day  with their  ratings  hovering  around  </a:t>
            </a:r>
            <a:r>
              <a:rPr lang="en-IN" dirty="0" smtClean="0"/>
              <a:t>2800</a:t>
            </a:r>
            <a:r>
              <a:rPr lang="en-IN" sz="3200" dirty="0" smtClean="0">
                <a:latin typeface="Gabriola" panose="04040605051002020D02" pitchFamily="82" charset="0"/>
              </a:rPr>
              <a:t>  are  expected  to  have  IQs  around  </a:t>
            </a:r>
            <a:r>
              <a:rPr lang="en-IN" dirty="0" smtClean="0"/>
              <a:t>180</a:t>
            </a:r>
            <a:r>
              <a:rPr lang="en-IN" sz="3200" dirty="0" smtClean="0">
                <a:latin typeface="Gabriola" panose="04040605051002020D02" pitchFamily="82" charset="0"/>
              </a:rPr>
              <a:t>.</a:t>
            </a:r>
          </a:p>
          <a:p>
            <a:pPr marL="0" indent="0">
              <a:buNone/>
            </a:pPr>
            <a:r>
              <a:rPr lang="en-US" sz="3200" b="1" u="sng" dirty="0" smtClean="0">
                <a:latin typeface="Gabriola" panose="04040605051002020D02" pitchFamily="82" charset="0"/>
              </a:rPr>
              <a:t>When  AI  overtakes  human </a:t>
            </a:r>
          </a:p>
          <a:p>
            <a:pPr marL="0" indent="0">
              <a:buNone/>
            </a:pPr>
            <a:r>
              <a:rPr lang="en-US" sz="3200" dirty="0" smtClean="0">
                <a:latin typeface="Gabriola" panose="04040605051002020D02" pitchFamily="82" charset="0"/>
              </a:rPr>
              <a:t>If  </a:t>
            </a:r>
            <a:r>
              <a:rPr lang="en-US" sz="3200" dirty="0" err="1">
                <a:latin typeface="Gabriola" panose="04040605051002020D02" pitchFamily="82" charset="0"/>
              </a:rPr>
              <a:t>superintelligent</a:t>
            </a:r>
            <a:r>
              <a:rPr lang="en-US" sz="3200" dirty="0">
                <a:latin typeface="Gabriola" panose="04040605051002020D02" pitchFamily="82" charset="0"/>
              </a:rPr>
              <a:t> </a:t>
            </a:r>
            <a:r>
              <a:rPr lang="en-US" sz="3200" dirty="0" smtClean="0">
                <a:latin typeface="Gabriola" panose="04040605051002020D02" pitchFamily="82" charset="0"/>
              </a:rPr>
              <a:t> </a:t>
            </a:r>
            <a:r>
              <a:rPr lang="en-US" sz="3200" b="1" dirty="0" smtClean="0">
                <a:latin typeface="Gabriola" panose="04040605051002020D02" pitchFamily="82" charset="0"/>
              </a:rPr>
              <a:t>AI </a:t>
            </a:r>
            <a:r>
              <a:rPr lang="en-US" sz="3200" dirty="0" smtClean="0">
                <a:latin typeface="Gabriola" panose="04040605051002020D02" pitchFamily="82" charset="0"/>
              </a:rPr>
              <a:t> </a:t>
            </a:r>
            <a:r>
              <a:rPr lang="en-US" sz="3200" dirty="0">
                <a:latin typeface="Gabriola" panose="04040605051002020D02" pitchFamily="82" charset="0"/>
              </a:rPr>
              <a:t>is </a:t>
            </a:r>
            <a:r>
              <a:rPr lang="en-US" sz="3200" dirty="0" smtClean="0">
                <a:latin typeface="Gabriola" panose="04040605051002020D02" pitchFamily="82" charset="0"/>
              </a:rPr>
              <a:t> possible ,  and  if  it  is  possible  for  a  superintelligence's  goals  to  conflict  with  basic  </a:t>
            </a:r>
            <a:r>
              <a:rPr lang="en-US" sz="3200" dirty="0">
                <a:latin typeface="Gabriola" panose="04040605051002020D02" pitchFamily="82" charset="0"/>
              </a:rPr>
              <a:t>human </a:t>
            </a:r>
            <a:r>
              <a:rPr lang="en-US" sz="3200" dirty="0" smtClean="0">
                <a:latin typeface="Gabriola" panose="04040605051002020D02" pitchFamily="82" charset="0"/>
              </a:rPr>
              <a:t> values ,  then  AI  poses  a  risk  of  human </a:t>
            </a:r>
            <a:r>
              <a:rPr lang="en-US" sz="3200" b="1" dirty="0">
                <a:latin typeface="Gabriola" panose="04040605051002020D02" pitchFamily="82" charset="0"/>
              </a:rPr>
              <a:t>extinction.</a:t>
            </a:r>
            <a:endParaRPr lang="en-IN" sz="3200" b="1" dirty="0">
              <a:latin typeface="Gabriola" panose="04040605051002020D02" pitchFamily="82" charset="0"/>
            </a:endParaRPr>
          </a:p>
        </p:txBody>
      </p:sp>
    </p:spTree>
    <p:extLst>
      <p:ext uri="{BB962C8B-B14F-4D97-AF65-F5344CB8AC3E}">
        <p14:creationId xmlns:p14="http://schemas.microsoft.com/office/powerpoint/2010/main" val="764617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961" y="188144"/>
            <a:ext cx="4043516" cy="991727"/>
          </a:xfrm>
        </p:spPr>
        <p:txBody>
          <a:bodyPr>
            <a:normAutofit/>
          </a:bodyPr>
          <a:lstStyle/>
          <a:p>
            <a:r>
              <a:rPr lang="en-US" sz="4800" b="1">
                <a:latin typeface="Gabriola" panose="04040605051002020D02" pitchFamily="82" charset="0"/>
              </a:rPr>
              <a:t>ABSTRACT </a:t>
            </a:r>
            <a:endParaRPr lang="en-IN" sz="4800">
              <a:latin typeface="Gabriola" panose="04040605051002020D02" pitchFamily="82" charset="0"/>
            </a:endParaRPr>
          </a:p>
        </p:txBody>
      </p:sp>
      <p:sp>
        <p:nvSpPr>
          <p:cNvPr id="3" name="Content Placeholder 2"/>
          <p:cNvSpPr>
            <a:spLocks noGrp="1"/>
          </p:cNvSpPr>
          <p:nvPr>
            <p:ph idx="1"/>
          </p:nvPr>
        </p:nvSpPr>
        <p:spPr>
          <a:xfrm>
            <a:off x="734961" y="1349477"/>
            <a:ext cx="10618839" cy="4827486"/>
          </a:xfrm>
        </p:spPr>
        <p:txBody>
          <a:bodyPr/>
          <a:lstStyle/>
          <a:p>
            <a:pPr marL="0" indent="0">
              <a:buNone/>
            </a:pPr>
            <a:r>
              <a:rPr lang="en-US" sz="3600" dirty="0" smtClean="0">
                <a:latin typeface="Gabriola" panose="04040605051002020D02" pitchFamily="82" charset="0"/>
              </a:rPr>
              <a:t>	</a:t>
            </a:r>
          </a:p>
          <a:p>
            <a:pPr marL="0" indent="0">
              <a:buNone/>
            </a:pPr>
            <a:r>
              <a:rPr lang="en-US" sz="3600" dirty="0">
                <a:latin typeface="Gabriola" panose="04040605051002020D02" pitchFamily="82" charset="0"/>
              </a:rPr>
              <a:t>	</a:t>
            </a:r>
            <a:r>
              <a:rPr lang="en-US" sz="3600" dirty="0" smtClean="0">
                <a:latin typeface="Gabriola" panose="04040605051002020D02" pitchFamily="82" charset="0"/>
              </a:rPr>
              <a:t>Are </a:t>
            </a:r>
            <a:r>
              <a:rPr lang="en-US" sz="3600" dirty="0">
                <a:latin typeface="Gabriola" panose="04040605051002020D02" pitchFamily="82" charset="0"/>
              </a:rPr>
              <a:t>people with higher IQ  will gain better at solving problems?</a:t>
            </a:r>
            <a:endParaRPr lang="en-IN" sz="3600" dirty="0">
              <a:latin typeface="Gabriola" panose="04040605051002020D02" pitchFamily="82" charset="0"/>
            </a:endParaRPr>
          </a:p>
          <a:p>
            <a:pPr marL="0" lvl="0" indent="0">
              <a:buNone/>
            </a:pPr>
            <a:endParaRPr lang="en-US" dirty="0"/>
          </a:p>
          <a:p>
            <a:pPr lvl="0"/>
            <a:r>
              <a:rPr lang="en-US" sz="3600" dirty="0" smtClean="0">
                <a:latin typeface="Gabriola" panose="04040605051002020D02" pitchFamily="82" charset="0"/>
              </a:rPr>
              <a:t> </a:t>
            </a:r>
            <a:r>
              <a:rPr lang="en-US" sz="3600" dirty="0">
                <a:latin typeface="Gabriola" panose="04040605051002020D02" pitchFamily="82" charset="0"/>
              </a:rPr>
              <a:t>Now  a  days , Many  people  are  wasting  there  time  by watching </a:t>
            </a:r>
            <a:r>
              <a:rPr lang="en-US" sz="3600" dirty="0" err="1">
                <a:latin typeface="Gabriola" panose="04040605051002020D02" pitchFamily="82" charset="0"/>
              </a:rPr>
              <a:t>unusefull</a:t>
            </a:r>
            <a:r>
              <a:rPr lang="en-US" sz="3600" dirty="0">
                <a:latin typeface="Gabriola" panose="04040605051002020D02" pitchFamily="82" charset="0"/>
              </a:rPr>
              <a:t> videos  and  playing  games , etc…</a:t>
            </a:r>
            <a:endParaRPr lang="en-IN" sz="3600" dirty="0">
              <a:latin typeface="Gabriola" panose="04040605051002020D02" pitchFamily="82" charset="0"/>
            </a:endParaRPr>
          </a:p>
          <a:p>
            <a:pPr lvl="0"/>
            <a:r>
              <a:rPr lang="en-US" sz="3600" dirty="0">
                <a:latin typeface="Gabriola" panose="04040605051002020D02" pitchFamily="82" charset="0"/>
              </a:rPr>
              <a:t>For these purpose, we are introducing  this  app  to  develop people  IQ level and  there  Knowledge .</a:t>
            </a:r>
            <a:endParaRPr lang="en-IN" sz="3600" dirty="0">
              <a:latin typeface="Gabriola" panose="04040605051002020D02" pitchFamily="82" charset="0"/>
            </a:endParaRPr>
          </a:p>
          <a:p>
            <a:pPr marL="0" indent="0">
              <a:buNone/>
            </a:pPr>
            <a:endParaRPr lang="en-IN" dirty="0"/>
          </a:p>
        </p:txBody>
      </p:sp>
    </p:spTree>
    <p:extLst>
      <p:ext uri="{BB962C8B-B14F-4D97-AF65-F5344CB8AC3E}">
        <p14:creationId xmlns:p14="http://schemas.microsoft.com/office/powerpoint/2010/main" val="3927322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73742"/>
            <a:ext cx="5083277" cy="975391"/>
          </a:xfrm>
        </p:spPr>
        <p:txBody>
          <a:bodyPr>
            <a:normAutofit/>
          </a:bodyPr>
          <a:lstStyle/>
          <a:p>
            <a:r>
              <a:rPr lang="en-US" sz="4800" b="1" dirty="0" smtClean="0">
                <a:latin typeface="Gabriola" panose="04040605051002020D02" pitchFamily="82" charset="0"/>
              </a:rPr>
              <a:t>Country  wise  IQ - Level</a:t>
            </a:r>
            <a:endParaRPr lang="en-IN" sz="4800" b="1" dirty="0">
              <a:latin typeface="Gabriola" panose="04040605051002020D02" pitchFamily="82" charset="0"/>
            </a:endParaRPr>
          </a:p>
        </p:txBody>
      </p:sp>
      <p:sp>
        <p:nvSpPr>
          <p:cNvPr id="3" name="Content Placeholder 2"/>
          <p:cNvSpPr>
            <a:spLocks noGrp="1"/>
          </p:cNvSpPr>
          <p:nvPr>
            <p:ph idx="1"/>
          </p:nvPr>
        </p:nvSpPr>
        <p:spPr>
          <a:xfrm>
            <a:off x="553065" y="1135626"/>
            <a:ext cx="10874477" cy="5269937"/>
          </a:xfrm>
        </p:spPr>
        <p:txBody>
          <a:bodyPr>
            <a:normAutofit fontScale="85000" lnSpcReduction="20000"/>
          </a:bodyPr>
          <a:lstStyle/>
          <a:p>
            <a:pPr marL="0" indent="0">
              <a:buNone/>
            </a:pPr>
            <a:endParaRPr lang="en-IN" dirty="0" smtClean="0"/>
          </a:p>
          <a:p>
            <a:pPr marL="0" indent="0">
              <a:buNone/>
            </a:pPr>
            <a:r>
              <a:rPr lang="en-IN" dirty="0" smtClean="0"/>
              <a:t>1</a:t>
            </a:r>
            <a:r>
              <a:rPr lang="en-IN" baseline="30000" dirty="0" smtClean="0"/>
              <a:t>st</a:t>
            </a:r>
            <a:r>
              <a:rPr lang="en-IN" dirty="0" smtClean="0"/>
              <a:t>   - </a:t>
            </a:r>
            <a:r>
              <a:rPr lang="en-IN" sz="3900" dirty="0" smtClean="0">
                <a:latin typeface="Gabriola" panose="04040605051002020D02" pitchFamily="82" charset="0"/>
              </a:rPr>
              <a:t>Japan</a:t>
            </a:r>
            <a:r>
              <a:rPr lang="en-IN" dirty="0" smtClean="0"/>
              <a:t> </a:t>
            </a:r>
            <a:r>
              <a:rPr lang="en-IN" dirty="0"/>
              <a:t>	</a:t>
            </a:r>
            <a:r>
              <a:rPr lang="en-IN" dirty="0" smtClean="0"/>
              <a:t> 106.48</a:t>
            </a:r>
            <a:endParaRPr lang="en-IN" dirty="0"/>
          </a:p>
          <a:p>
            <a:pPr marL="0" indent="0">
              <a:buNone/>
            </a:pPr>
            <a:r>
              <a:rPr lang="en-IN" dirty="0" smtClean="0"/>
              <a:t>2</a:t>
            </a:r>
            <a:r>
              <a:rPr lang="en-IN" baseline="30000" dirty="0" smtClean="0"/>
              <a:t>nd</a:t>
            </a:r>
            <a:r>
              <a:rPr lang="en-IN" dirty="0" smtClean="0"/>
              <a:t> -  </a:t>
            </a:r>
            <a:r>
              <a:rPr lang="en-IN" sz="3900" dirty="0" smtClean="0">
                <a:latin typeface="Gabriola" panose="04040605051002020D02" pitchFamily="82" charset="0"/>
              </a:rPr>
              <a:t>Taiwan</a:t>
            </a:r>
            <a:r>
              <a:rPr lang="en-IN" dirty="0" smtClean="0"/>
              <a:t> </a:t>
            </a:r>
            <a:r>
              <a:rPr lang="en-IN" dirty="0"/>
              <a:t>	</a:t>
            </a:r>
            <a:r>
              <a:rPr lang="en-IN" dirty="0" smtClean="0"/>
              <a:t> 106.47</a:t>
            </a:r>
          </a:p>
          <a:p>
            <a:pPr marL="0" indent="0">
              <a:buNone/>
            </a:pPr>
            <a:r>
              <a:rPr lang="en-IN" dirty="0" smtClean="0"/>
              <a:t>3</a:t>
            </a:r>
            <a:r>
              <a:rPr lang="en-IN" baseline="30000" dirty="0" smtClean="0"/>
              <a:t>rd</a:t>
            </a:r>
            <a:r>
              <a:rPr lang="en-IN" dirty="0" smtClean="0"/>
              <a:t>  -  </a:t>
            </a:r>
            <a:r>
              <a:rPr lang="en-IN" sz="3900" dirty="0" smtClean="0">
                <a:latin typeface="Gabriola" panose="04040605051002020D02" pitchFamily="82" charset="0"/>
              </a:rPr>
              <a:t>Singapore</a:t>
            </a:r>
            <a:r>
              <a:rPr lang="en-IN" dirty="0" smtClean="0">
                <a:latin typeface="Gabriola" panose="04040605051002020D02" pitchFamily="82" charset="0"/>
              </a:rPr>
              <a:t> </a:t>
            </a:r>
            <a:r>
              <a:rPr lang="en-IN" dirty="0" smtClean="0"/>
              <a:t> 105.89</a:t>
            </a:r>
            <a:endParaRPr lang="en-IN" dirty="0"/>
          </a:p>
          <a:p>
            <a:pPr marL="0" indent="0">
              <a:buNone/>
            </a:pPr>
            <a:r>
              <a:rPr lang="en-IN" dirty="0" smtClean="0"/>
              <a:t>4</a:t>
            </a:r>
            <a:r>
              <a:rPr lang="en-IN" baseline="30000" dirty="0" smtClean="0"/>
              <a:t>th</a:t>
            </a:r>
            <a:r>
              <a:rPr lang="en-IN" dirty="0" smtClean="0"/>
              <a:t>  -  </a:t>
            </a:r>
            <a:r>
              <a:rPr lang="en-IN" sz="3900" dirty="0" smtClean="0">
                <a:latin typeface="Gabriola" panose="04040605051002020D02" pitchFamily="82" charset="0"/>
              </a:rPr>
              <a:t>Hong Kong</a:t>
            </a:r>
            <a:r>
              <a:rPr lang="en-IN" dirty="0" smtClean="0"/>
              <a:t>  105.37</a:t>
            </a:r>
            <a:endParaRPr lang="en-IN" dirty="0"/>
          </a:p>
          <a:p>
            <a:pPr marL="0" indent="0">
              <a:buNone/>
            </a:pPr>
            <a:r>
              <a:rPr lang="en-IN" dirty="0" smtClean="0"/>
              <a:t>5</a:t>
            </a:r>
            <a:r>
              <a:rPr lang="en-IN" baseline="30000" dirty="0" smtClean="0"/>
              <a:t>th</a:t>
            </a:r>
            <a:r>
              <a:rPr lang="en-IN" dirty="0" smtClean="0"/>
              <a:t>  -  </a:t>
            </a:r>
            <a:r>
              <a:rPr lang="en-IN" sz="3900" dirty="0" smtClean="0">
                <a:latin typeface="Gabriola" panose="04040605051002020D02" pitchFamily="82" charset="0"/>
              </a:rPr>
              <a:t>China</a:t>
            </a:r>
            <a:r>
              <a:rPr lang="en-IN" dirty="0" smtClean="0"/>
              <a:t>     104.1</a:t>
            </a:r>
          </a:p>
          <a:p>
            <a:pPr marL="0" indent="0">
              <a:buNone/>
            </a:pPr>
            <a:endParaRPr lang="en-IN" dirty="0"/>
          </a:p>
          <a:p>
            <a:pPr marL="0" indent="0">
              <a:buNone/>
            </a:pPr>
            <a:r>
              <a:rPr lang="en-US" sz="3900" b="1" dirty="0" smtClean="0">
                <a:latin typeface="Gabriola" panose="04040605051002020D02" pitchFamily="82" charset="0"/>
              </a:rPr>
              <a:t>Our  India  got  68</a:t>
            </a:r>
            <a:r>
              <a:rPr lang="en-US" sz="3900" b="1" baseline="30000" dirty="0" smtClean="0">
                <a:latin typeface="Gabriola" panose="04040605051002020D02" pitchFamily="82" charset="0"/>
              </a:rPr>
              <a:t>th</a:t>
            </a:r>
            <a:r>
              <a:rPr lang="en-US" sz="3900" b="1" dirty="0" smtClean="0">
                <a:latin typeface="Gabriola" panose="04040605051002020D02" pitchFamily="82" charset="0"/>
              </a:rPr>
              <a:t> – place  with  the  IQ – level of  </a:t>
            </a:r>
            <a:r>
              <a:rPr lang="en-US" sz="3900" b="1" dirty="0" smtClean="0"/>
              <a:t> 81 </a:t>
            </a:r>
            <a:endParaRPr lang="en-IN" sz="3900" b="1" dirty="0" smtClean="0">
              <a:latin typeface="Gabriola" panose="04040605051002020D02" pitchFamily="82" charset="0"/>
            </a:endParaRPr>
          </a:p>
          <a:p>
            <a:pPr marL="0" indent="0">
              <a:buNone/>
            </a:pPr>
            <a:endParaRPr lang="en-IN" dirty="0" smtClean="0"/>
          </a:p>
          <a:p>
            <a:pPr marL="0" indent="0">
              <a:buNone/>
            </a:pPr>
            <a:r>
              <a:rPr lang="en-IN" sz="3300" dirty="0" smtClean="0">
                <a:latin typeface="Gabriola" panose="04040605051002020D02" pitchFamily="82" charset="0"/>
              </a:rPr>
              <a:t>United </a:t>
            </a:r>
            <a:r>
              <a:rPr lang="en-IN" sz="3300" dirty="0">
                <a:latin typeface="Gabriola" panose="04040605051002020D02" pitchFamily="82" charset="0"/>
              </a:rPr>
              <a:t>States - </a:t>
            </a:r>
            <a:r>
              <a:rPr lang="en-IN" sz="3300" dirty="0">
                <a:latin typeface="Gabriola" panose="04040605051002020D02" pitchFamily="82" charset="0"/>
              </a:rPr>
              <a:t> </a:t>
            </a:r>
            <a:r>
              <a:rPr lang="en-IN" dirty="0" smtClean="0"/>
              <a:t>74.88</a:t>
            </a:r>
            <a:r>
              <a:rPr lang="en-IN" sz="3300" dirty="0" smtClean="0"/>
              <a:t> </a:t>
            </a:r>
            <a:r>
              <a:rPr lang="en-IN" sz="3300" dirty="0" smtClean="0">
                <a:latin typeface="Gabriola" panose="04040605051002020D02" pitchFamily="82" charset="0"/>
              </a:rPr>
              <a:t> </a:t>
            </a:r>
            <a:r>
              <a:rPr lang="en-IN" sz="3300" dirty="0">
                <a:latin typeface="Gabriola" panose="04040605051002020D02" pitchFamily="82" charset="0"/>
              </a:rPr>
              <a:t>(A</a:t>
            </a:r>
            <a:r>
              <a:rPr lang="en-IN" sz="3300" dirty="0" smtClean="0">
                <a:latin typeface="Gabriola" panose="04040605051002020D02" pitchFamily="82" charset="0"/>
              </a:rPr>
              <a:t>+)</a:t>
            </a:r>
          </a:p>
          <a:p>
            <a:pPr marL="0" indent="0">
              <a:buNone/>
            </a:pPr>
            <a:r>
              <a:rPr lang="en-IN" sz="3300" dirty="0" smtClean="0">
                <a:latin typeface="Gabriola" panose="04040605051002020D02" pitchFamily="82" charset="0"/>
              </a:rPr>
              <a:t>United </a:t>
            </a:r>
            <a:r>
              <a:rPr lang="en-IN" sz="3300" dirty="0">
                <a:latin typeface="Gabriola" panose="04040605051002020D02" pitchFamily="82" charset="0"/>
              </a:rPr>
              <a:t>Kingdom </a:t>
            </a:r>
            <a:r>
              <a:rPr lang="en-IN" sz="3300" dirty="0" smtClean="0">
                <a:latin typeface="Gabriola" panose="04040605051002020D02" pitchFamily="82" charset="0"/>
              </a:rPr>
              <a:t>– </a:t>
            </a:r>
            <a:r>
              <a:rPr lang="en-IN" dirty="0" smtClean="0"/>
              <a:t>64.19</a:t>
            </a:r>
            <a:r>
              <a:rPr lang="en-IN" sz="3300" dirty="0" smtClean="0">
                <a:latin typeface="Gabriola" panose="04040605051002020D02" pitchFamily="82" charset="0"/>
              </a:rPr>
              <a:t> </a:t>
            </a:r>
            <a:r>
              <a:rPr lang="en-IN" sz="3300" dirty="0">
                <a:latin typeface="Gabriola" panose="04040605051002020D02" pitchFamily="82" charset="0"/>
              </a:rPr>
              <a:t>(A</a:t>
            </a:r>
            <a:r>
              <a:rPr lang="en-IN" sz="3300" dirty="0" smtClean="0">
                <a:latin typeface="Gabriola" panose="04040605051002020D02" pitchFamily="82" charset="0"/>
              </a:rPr>
              <a:t>)</a:t>
            </a:r>
          </a:p>
          <a:p>
            <a:pPr marL="0" indent="0">
              <a:buNone/>
            </a:pPr>
            <a:r>
              <a:rPr lang="en-IN" sz="3300" dirty="0" smtClean="0">
                <a:latin typeface="Gabriola" panose="04040605051002020D02" pitchFamily="82" charset="0"/>
              </a:rPr>
              <a:t>Germany </a:t>
            </a:r>
            <a:r>
              <a:rPr lang="en-IN" sz="3300" dirty="0">
                <a:latin typeface="Gabriola" panose="04040605051002020D02" pitchFamily="82" charset="0"/>
              </a:rPr>
              <a:t>- </a:t>
            </a:r>
            <a:r>
              <a:rPr lang="en-IN" dirty="0"/>
              <a:t>64.18 </a:t>
            </a:r>
            <a:r>
              <a:rPr lang="en-IN" sz="3300" dirty="0">
                <a:latin typeface="Gabriola" panose="04040605051002020D02" pitchFamily="82" charset="0"/>
              </a:rPr>
              <a:t>(A)</a:t>
            </a:r>
          </a:p>
          <a:p>
            <a:pPr marL="0" indent="0">
              <a:buNone/>
            </a:pPr>
            <a:endParaRPr lang="en-IN" dirty="0"/>
          </a:p>
        </p:txBody>
      </p:sp>
    </p:spTree>
    <p:extLst>
      <p:ext uri="{BB962C8B-B14F-4D97-AF65-F5344CB8AC3E}">
        <p14:creationId xmlns:p14="http://schemas.microsoft.com/office/powerpoint/2010/main" val="1184395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221</TotalTime>
  <Words>479</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Gabriola</vt:lpstr>
      <vt:lpstr>Wingdings</vt:lpstr>
      <vt:lpstr>Office Theme</vt:lpstr>
      <vt:lpstr>MAM College of Engineering and Technology</vt:lpstr>
      <vt:lpstr>  IQ - based  App</vt:lpstr>
      <vt:lpstr>IQ –( Intelligence Quotient )</vt:lpstr>
      <vt:lpstr>HUMAN IQ      AI - IQ</vt:lpstr>
      <vt:lpstr>Highest  - IQ</vt:lpstr>
      <vt:lpstr>PowerPoint Presentation</vt:lpstr>
      <vt:lpstr>PowerPoint Presentation</vt:lpstr>
      <vt:lpstr>ABSTRACT </vt:lpstr>
      <vt:lpstr>Country  wise  IQ - Level</vt:lpstr>
      <vt:lpstr>INTRODUCTION</vt:lpstr>
      <vt:lpstr>HOW IT WORKS ?</vt:lpstr>
      <vt:lpstr>How users  develop  there  IQ  ?</vt:lpstr>
      <vt:lpstr>Quiz  Tournament</vt:lpstr>
      <vt:lpstr>Permissions </vt:lpstr>
      <vt:lpstr>Benefits</vt:lpstr>
      <vt:lpstr>Motive </vt:lpstr>
      <vt:lpstr>       Soon  with  our  innovators  we  could  make  advanced   AI              which  may  dominate  the   future  of  human  and  it                  controlled  by  advanced  IQ  -  person</vt:lpstr>
      <vt:lpstr>PowerPoint Presentation</vt:lpstr>
      <vt:lpstr>WE WILL  BECAUSE  WE  CAN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 College of Engineering and Technology</dc:title>
  <dc:creator>ADMIN</dc:creator>
  <cp:lastModifiedBy>ADMIN</cp:lastModifiedBy>
  <cp:revision>23</cp:revision>
  <dcterms:created xsi:type="dcterms:W3CDTF">2023-01-07T17:05:14Z</dcterms:created>
  <dcterms:modified xsi:type="dcterms:W3CDTF">2023-01-08T08:38:55Z</dcterms:modified>
</cp:coreProperties>
</file>