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WMc3fdAXb4aIc+cPqKDC3sIT6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a-DK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a-DK"/>
              <a:t>Intro af os undervisere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321b3182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0321b318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a-DK"/>
              <a:t>Intro af os undervisere</a:t>
            </a:r>
            <a:endParaRPr/>
          </a:p>
        </p:txBody>
      </p:sp>
      <p:sp>
        <p:nvSpPr>
          <p:cNvPr id="208" name="Google Shape;208;g20321b3182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321b3182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0321b3182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0321b3182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321b3182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0321b3182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321b3182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0321b3182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321b31825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0321b31825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321b3182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20321b31825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321b3182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0321b31825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321b31825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0321b31825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0321b31825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0321b3182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0321b3182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0321b31825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lodret teks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dret titel og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og indholdsobjek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snitsoversk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 indholdsobjekter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menligning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n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m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hold med billedteks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ede med billedteks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-D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s.uni.edu/~mccormic/images/humor.jp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94395">
            <a:off x="1848544" y="-7349"/>
            <a:ext cx="8858896" cy="43703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ctrTitle"/>
          </p:nvPr>
        </p:nvSpPr>
        <p:spPr>
          <a:xfrm>
            <a:off x="548640" y="2636202"/>
            <a:ext cx="9144000" cy="2479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a-DK"/>
              <a:t>C# Metoder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548640" y="511587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a-DK"/>
              <a:t>Computational Thinking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a-DK"/>
              <a:t>Intro – OOP principper, klasse/object, metode, access modifiers, returtype, 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321b31825_0_0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da-DK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Unit test and 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0321b31825_0_0"/>
          <p:cNvSpPr txBox="1"/>
          <p:nvPr/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 – jump statements (break, continue), exception handling (try-catch), testing (unit test)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321b31825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Hvad har vi set på tidligere?</a:t>
            </a:r>
            <a:endParaRPr/>
          </a:p>
        </p:txBody>
      </p:sp>
      <p:sp>
        <p:nvSpPr>
          <p:cNvPr id="218" name="Google Shape;218;g20321b31825_0_6"/>
          <p:cNvSpPr txBox="1"/>
          <p:nvPr>
            <p:ph idx="1" type="body"/>
          </p:nvPr>
        </p:nvSpPr>
        <p:spPr>
          <a:xfrm>
            <a:off x="838200" y="1825624"/>
            <a:ext cx="105156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Metode-header (definition)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Access modifier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Returtype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void vs andre returtyper (string, int, bool)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Metodenavn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Parameter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Parameternavn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Data type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g20321b3182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1777" y="2575711"/>
            <a:ext cx="4985216" cy="1621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g20321b31825_0_6"/>
          <p:cNvGrpSpPr/>
          <p:nvPr/>
        </p:nvGrpSpPr>
        <p:grpSpPr>
          <a:xfrm>
            <a:off x="5434628" y="1350570"/>
            <a:ext cx="2151600" cy="1205411"/>
            <a:chOff x="5434628" y="1350570"/>
            <a:chExt cx="2151600" cy="1205411"/>
          </a:xfrm>
        </p:grpSpPr>
        <p:sp>
          <p:nvSpPr>
            <p:cNvPr id="221" name="Google Shape;221;g20321b31825_0_6"/>
            <p:cNvSpPr txBox="1"/>
            <p:nvPr/>
          </p:nvSpPr>
          <p:spPr>
            <a:xfrm>
              <a:off x="5434628" y="1350570"/>
              <a:ext cx="2151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 modifier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2" name="Google Shape;222;g20321b31825_0_6"/>
            <p:cNvCxnSpPr/>
            <p:nvPr/>
          </p:nvCxnSpPr>
          <p:spPr>
            <a:xfrm>
              <a:off x="6562600" y="1825781"/>
              <a:ext cx="684000" cy="7302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23" name="Google Shape;223;g20321b31825_0_6"/>
          <p:cNvGrpSpPr/>
          <p:nvPr/>
        </p:nvGrpSpPr>
        <p:grpSpPr>
          <a:xfrm>
            <a:off x="7546724" y="1148288"/>
            <a:ext cx="1658700" cy="1428000"/>
            <a:chOff x="7546724" y="1148288"/>
            <a:chExt cx="1658700" cy="1428000"/>
          </a:xfrm>
        </p:grpSpPr>
        <p:sp>
          <p:nvSpPr>
            <p:cNvPr id="224" name="Google Shape;224;g20321b31825_0_6"/>
            <p:cNvSpPr txBox="1"/>
            <p:nvPr/>
          </p:nvSpPr>
          <p:spPr>
            <a:xfrm>
              <a:off x="7546724" y="1148288"/>
              <a:ext cx="165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g20321b31825_0_6"/>
            <p:cNvCxnSpPr>
              <a:stCxn id="224" idx="2"/>
            </p:cNvCxnSpPr>
            <p:nvPr/>
          </p:nvCxnSpPr>
          <p:spPr>
            <a:xfrm flipH="1">
              <a:off x="8297474" y="1609988"/>
              <a:ext cx="78600" cy="966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26" name="Google Shape;226;g20321b31825_0_6"/>
          <p:cNvGrpSpPr/>
          <p:nvPr/>
        </p:nvGrpSpPr>
        <p:grpSpPr>
          <a:xfrm>
            <a:off x="8929516" y="802844"/>
            <a:ext cx="1782600" cy="1755600"/>
            <a:chOff x="8929516" y="802844"/>
            <a:chExt cx="1782600" cy="1755600"/>
          </a:xfrm>
        </p:grpSpPr>
        <p:sp>
          <p:nvSpPr>
            <p:cNvPr id="227" name="Google Shape;227;g20321b31825_0_6"/>
            <p:cNvSpPr txBox="1"/>
            <p:nvPr/>
          </p:nvSpPr>
          <p:spPr>
            <a:xfrm>
              <a:off x="8929516" y="802844"/>
              <a:ext cx="178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Metodenavn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g20321b31825_0_6"/>
            <p:cNvCxnSpPr>
              <a:stCxn id="227" idx="2"/>
            </p:cNvCxnSpPr>
            <p:nvPr/>
          </p:nvCxnSpPr>
          <p:spPr>
            <a:xfrm flipH="1">
              <a:off x="9165916" y="1264544"/>
              <a:ext cx="654900" cy="1293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29" name="Google Shape;229;g20321b31825_0_6"/>
          <p:cNvGrpSpPr/>
          <p:nvPr/>
        </p:nvGrpSpPr>
        <p:grpSpPr>
          <a:xfrm>
            <a:off x="10148791" y="1406139"/>
            <a:ext cx="1912470" cy="1172093"/>
            <a:chOff x="10148791" y="1406139"/>
            <a:chExt cx="1912470" cy="1172093"/>
          </a:xfrm>
        </p:grpSpPr>
        <p:sp>
          <p:nvSpPr>
            <p:cNvPr id="230" name="Google Shape;230;g20321b31825_0_6"/>
            <p:cNvSpPr txBox="1"/>
            <p:nvPr/>
          </p:nvSpPr>
          <p:spPr>
            <a:xfrm>
              <a:off x="10455361" y="1406139"/>
              <a:ext cx="1605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Parametre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(datatype)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g20321b31825_0_6"/>
            <p:cNvCxnSpPr/>
            <p:nvPr/>
          </p:nvCxnSpPr>
          <p:spPr>
            <a:xfrm flipH="1">
              <a:off x="10148791" y="2149532"/>
              <a:ext cx="616200" cy="4221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2" name="Google Shape;232;g20321b31825_0_6"/>
            <p:cNvCxnSpPr/>
            <p:nvPr/>
          </p:nvCxnSpPr>
          <p:spPr>
            <a:xfrm>
              <a:off x="11198186" y="2149532"/>
              <a:ext cx="8400" cy="4287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3" name="Google Shape;233;g20321b31825_0_6"/>
          <p:cNvGrpSpPr/>
          <p:nvPr/>
        </p:nvGrpSpPr>
        <p:grpSpPr>
          <a:xfrm>
            <a:off x="8071520" y="3770906"/>
            <a:ext cx="3264900" cy="1407150"/>
            <a:chOff x="8071520" y="3770906"/>
            <a:chExt cx="3264900" cy="1407150"/>
          </a:xfrm>
        </p:grpSpPr>
        <p:sp>
          <p:nvSpPr>
            <p:cNvPr id="234" name="Google Shape;234;g20321b31825_0_6"/>
            <p:cNvSpPr txBox="1"/>
            <p:nvPr/>
          </p:nvSpPr>
          <p:spPr>
            <a:xfrm>
              <a:off x="8961320" y="4716356"/>
              <a:ext cx="237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Return statement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g20321b31825_0_6"/>
            <p:cNvCxnSpPr>
              <a:stCxn id="234" idx="1"/>
            </p:cNvCxnSpPr>
            <p:nvPr/>
          </p:nvCxnSpPr>
          <p:spPr>
            <a:xfrm rot="10800000">
              <a:off x="8071520" y="3770906"/>
              <a:ext cx="889800" cy="1176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321b31825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Hvad har vi set på tidligere?</a:t>
            </a:r>
            <a:endParaRPr/>
          </a:p>
        </p:txBody>
      </p:sp>
      <p:sp>
        <p:nvSpPr>
          <p:cNvPr id="241" name="Google Shape;241;g20321b31825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Metodekald (brug af metode, program flow)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Metodenavn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Parameter-overførsel i metodekald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Uden angivelse af datatype, men af en datatype, der passer med metodedefinition (metode-header)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2" name="Google Shape;242;g20321b3182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023554"/>
            <a:ext cx="10718977" cy="118830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pSp>
        <p:nvGrpSpPr>
          <p:cNvPr id="243" name="Google Shape;243;g20321b31825_0_29"/>
          <p:cNvGrpSpPr/>
          <p:nvPr/>
        </p:nvGrpSpPr>
        <p:grpSpPr>
          <a:xfrm>
            <a:off x="2540013" y="4836130"/>
            <a:ext cx="7459800" cy="1571700"/>
            <a:chOff x="2540013" y="4836130"/>
            <a:chExt cx="7459800" cy="1571700"/>
          </a:xfrm>
        </p:grpSpPr>
        <p:sp>
          <p:nvSpPr>
            <p:cNvPr id="244" name="Google Shape;244;g20321b31825_0_29"/>
            <p:cNvSpPr txBox="1"/>
            <p:nvPr/>
          </p:nvSpPr>
          <p:spPr>
            <a:xfrm>
              <a:off x="2540013" y="5946130"/>
              <a:ext cx="74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 den definerede datatype i metode-header’en (f.eks. int)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g20321b31825_0_29"/>
            <p:cNvCxnSpPr>
              <a:stCxn id="244" idx="0"/>
            </p:cNvCxnSpPr>
            <p:nvPr/>
          </p:nvCxnSpPr>
          <p:spPr>
            <a:xfrm rot="10800000">
              <a:off x="5394813" y="4836130"/>
              <a:ext cx="875100" cy="11100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46" name="Google Shape;246;g20321b31825_0_29"/>
          <p:cNvGrpSpPr/>
          <p:nvPr/>
        </p:nvGrpSpPr>
        <p:grpSpPr>
          <a:xfrm>
            <a:off x="3127167" y="4766332"/>
            <a:ext cx="1782600" cy="1080600"/>
            <a:chOff x="5032358" y="4630028"/>
            <a:chExt cx="1782600" cy="1080600"/>
          </a:xfrm>
        </p:grpSpPr>
        <p:sp>
          <p:nvSpPr>
            <p:cNvPr id="247" name="Google Shape;247;g20321b31825_0_29"/>
            <p:cNvSpPr txBox="1"/>
            <p:nvPr/>
          </p:nvSpPr>
          <p:spPr>
            <a:xfrm>
              <a:off x="5032358" y="5248928"/>
              <a:ext cx="1782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Metodenavn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g20321b31825_0_29"/>
            <p:cNvCxnSpPr>
              <a:stCxn id="247" idx="0"/>
            </p:cNvCxnSpPr>
            <p:nvPr/>
          </p:nvCxnSpPr>
          <p:spPr>
            <a:xfrm flipH="1" rot="10800000">
              <a:off x="5923658" y="4630028"/>
              <a:ext cx="505800" cy="618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321b31825_0_41"/>
          <p:cNvSpPr txBox="1"/>
          <p:nvPr>
            <p:ph type="title"/>
          </p:nvPr>
        </p:nvSpPr>
        <p:spPr>
          <a:xfrm>
            <a:off x="838200" y="365125"/>
            <a:ext cx="105156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Hvad har vi set på tidligere?</a:t>
            </a:r>
            <a:endParaRPr/>
          </a:p>
        </p:txBody>
      </p:sp>
      <p:pic>
        <p:nvPicPr>
          <p:cNvPr id="254" name="Google Shape;254;g20321b31825_0_41"/>
          <p:cNvPicPr preferRelativeResize="0"/>
          <p:nvPr/>
        </p:nvPicPr>
        <p:blipFill rotWithShape="1">
          <a:blip r:embed="rId3">
            <a:alphaModFix/>
          </a:blip>
          <a:srcRect b="13935" l="12338" r="11967" t="14343"/>
          <a:stretch/>
        </p:blipFill>
        <p:spPr>
          <a:xfrm>
            <a:off x="5618480" y="1339757"/>
            <a:ext cx="1320800" cy="107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0321b31825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1261" y="2839689"/>
            <a:ext cx="1575238" cy="11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0321b31825_0_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6799" y="2637810"/>
            <a:ext cx="1716699" cy="1725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g20321b31825_0_41"/>
          <p:cNvCxnSpPr/>
          <p:nvPr/>
        </p:nvCxnSpPr>
        <p:spPr>
          <a:xfrm>
            <a:off x="792629" y="2566009"/>
            <a:ext cx="10388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8" name="Google Shape;258;g20321b31825_0_41"/>
          <p:cNvSpPr txBox="1"/>
          <p:nvPr/>
        </p:nvSpPr>
        <p:spPr>
          <a:xfrm>
            <a:off x="1549006" y="1493687"/>
            <a:ext cx="260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Konceptuelt niveau</a:t>
            </a:r>
            <a:b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(domænemodel)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0321b31825_0_41"/>
          <p:cNvSpPr txBox="1"/>
          <p:nvPr/>
        </p:nvSpPr>
        <p:spPr>
          <a:xfrm>
            <a:off x="838200" y="2856522"/>
            <a:ext cx="3849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designniveau</a:t>
            </a:r>
            <a:b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(Design Class Diagram – DCD)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g20321b31825_0_41"/>
          <p:cNvCxnSpPr/>
          <p:nvPr/>
        </p:nvCxnSpPr>
        <p:spPr>
          <a:xfrm>
            <a:off x="782469" y="4480429"/>
            <a:ext cx="10388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g20321b31825_0_41"/>
          <p:cNvSpPr txBox="1"/>
          <p:nvPr/>
        </p:nvSpPr>
        <p:spPr>
          <a:xfrm>
            <a:off x="1930112" y="5191073"/>
            <a:ext cx="11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kode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0321b31825_0_41"/>
          <p:cNvSpPr txBox="1"/>
          <p:nvPr/>
        </p:nvSpPr>
        <p:spPr>
          <a:xfrm>
            <a:off x="5273040" y="4947149"/>
            <a:ext cx="2011800" cy="116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age;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0321b31825_0_41"/>
          <p:cNvSpPr txBox="1"/>
          <p:nvPr/>
        </p:nvSpPr>
        <p:spPr>
          <a:xfrm>
            <a:off x="7792721" y="4760466"/>
            <a:ext cx="3738900" cy="160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Attributes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StartEngine() { …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StopEngine() { …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0321b31825_0_41"/>
          <p:cNvSpPr txBox="1"/>
          <p:nvPr/>
        </p:nvSpPr>
        <p:spPr>
          <a:xfrm>
            <a:off x="4053552" y="396562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0321b31825_0_41"/>
          <p:cNvSpPr txBox="1"/>
          <p:nvPr/>
        </p:nvSpPr>
        <p:spPr>
          <a:xfrm>
            <a:off x="5847230" y="6124624"/>
            <a:ext cx="7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0321b31825_0_41"/>
          <p:cNvSpPr txBox="1"/>
          <p:nvPr/>
        </p:nvSpPr>
        <p:spPr>
          <a:xfrm>
            <a:off x="10816326" y="3739865"/>
            <a:ext cx="132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0321b31825_0_41"/>
          <p:cNvSpPr txBox="1"/>
          <p:nvPr/>
        </p:nvSpPr>
        <p:spPr>
          <a:xfrm>
            <a:off x="9040170" y="6326255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0321b31825_0_41"/>
          <p:cNvSpPr txBox="1"/>
          <p:nvPr/>
        </p:nvSpPr>
        <p:spPr>
          <a:xfrm rot="-5400000">
            <a:off x="-306304" y="1511889"/>
            <a:ext cx="14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a-DK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Analysefase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0321b31825_0_41"/>
          <p:cNvSpPr txBox="1"/>
          <p:nvPr/>
        </p:nvSpPr>
        <p:spPr>
          <a:xfrm rot="-5400000">
            <a:off x="-247203" y="3380213"/>
            <a:ext cx="13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a-DK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Designfase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0321b31825_0_41"/>
          <p:cNvSpPr txBox="1"/>
          <p:nvPr/>
        </p:nvSpPr>
        <p:spPr>
          <a:xfrm rot="-5400000">
            <a:off x="-794703" y="5442151"/>
            <a:ext cx="24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a-DK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Implementeringsfase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g20321b31825_0_41"/>
          <p:cNvCxnSpPr/>
          <p:nvPr/>
        </p:nvCxnSpPr>
        <p:spPr>
          <a:xfrm flipH="1" rot="10800000">
            <a:off x="5219168" y="3631281"/>
            <a:ext cx="399300" cy="30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2" name="Google Shape;272;g20321b31825_0_41"/>
          <p:cNvCxnSpPr>
            <a:stCxn id="266" idx="1"/>
          </p:cNvCxnSpPr>
          <p:nvPr/>
        </p:nvCxnSpPr>
        <p:spPr>
          <a:xfrm rot="10800000">
            <a:off x="10035426" y="3924515"/>
            <a:ext cx="78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321b31825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Nye begreber?</a:t>
            </a:r>
            <a:endParaRPr/>
          </a:p>
        </p:txBody>
      </p:sp>
      <p:sp>
        <p:nvSpPr>
          <p:cNvPr id="278" name="Google Shape;278;g20321b31825_0_6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Data 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9C9C9"/>
              </a:buClr>
              <a:buSzPts val="2400"/>
              <a:buChar char="•"/>
            </a:pPr>
            <a:r>
              <a:rPr lang="da-DK">
                <a:solidFill>
                  <a:srgbClr val="C9C9C9"/>
                </a:solidFill>
              </a:rPr>
              <a:t>int, string, bool, double, char</a:t>
            </a:r>
            <a:endParaRPr>
              <a:solidFill>
                <a:srgbClr val="C9C9C9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Array (element, index)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Program 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9C9C9"/>
              </a:buClr>
              <a:buSzPts val="2400"/>
              <a:buChar char="•"/>
            </a:pPr>
            <a:r>
              <a:rPr lang="da-DK">
                <a:solidFill>
                  <a:srgbClr val="C9C9C9"/>
                </a:solidFill>
              </a:rPr>
              <a:t>if-else</a:t>
            </a:r>
            <a:r>
              <a:rPr lang="da-DK"/>
              <a:t>,</a:t>
            </a:r>
            <a:r>
              <a:rPr lang="da-DK">
                <a:solidFill>
                  <a:srgbClr val="C9C9C9"/>
                </a:solidFill>
              </a:rPr>
              <a:t> switch, while, do-while</a:t>
            </a:r>
            <a:endParaRPr>
              <a:solidFill>
                <a:srgbClr val="C9C9C9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Exception (try-catch)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Jump statements (break, continue)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Testing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Unit test (Test class attributter, test method, assertions)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321b31825_0_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Vil du forstå din kode?</a:t>
            </a:r>
            <a:endParaRPr/>
          </a:p>
        </p:txBody>
      </p:sp>
      <p:sp>
        <p:nvSpPr>
          <p:cNvPr id="284" name="Google Shape;284;g20321b31825_0_69"/>
          <p:cNvSpPr txBox="1"/>
          <p:nvPr>
            <p:ph idx="1" type="body"/>
          </p:nvPr>
        </p:nvSpPr>
        <p:spPr>
          <a:xfrm>
            <a:off x="838200" y="1825625"/>
            <a:ext cx="10515600" cy="4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Inspicér variabler i ”Autos” og ”Locals” vinduet (debugging)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Stemmer det overens med din forventning?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85" name="Google Shape;285;g20321b31825_0_69"/>
          <p:cNvSpPr txBox="1"/>
          <p:nvPr/>
        </p:nvSpPr>
        <p:spPr>
          <a:xfrm>
            <a:off x="1259619" y="3428184"/>
            <a:ext cx="14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Variabelnavn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0321b31825_0_69"/>
          <p:cNvSpPr txBox="1"/>
          <p:nvPr/>
        </p:nvSpPr>
        <p:spPr>
          <a:xfrm>
            <a:off x="4432488" y="3330358"/>
            <a:ext cx="396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Aktuelle værdi af variabel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0321b31825_0_69"/>
          <p:cNvSpPr txBox="1"/>
          <p:nvPr/>
        </p:nvSpPr>
        <p:spPr>
          <a:xfrm>
            <a:off x="8136014" y="33571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 billede, der indeholder bord&#10;&#10;Automatisk genereret beskrivelse" id="288" name="Google Shape;288;g20321b31825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698" y="4794014"/>
            <a:ext cx="7419975" cy="11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g20321b31825_0_69"/>
          <p:cNvCxnSpPr/>
          <p:nvPr/>
        </p:nvCxnSpPr>
        <p:spPr>
          <a:xfrm flipH="1">
            <a:off x="5411088" y="3806460"/>
            <a:ext cx="266700" cy="1148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g20321b31825_0_69"/>
          <p:cNvCxnSpPr/>
          <p:nvPr/>
        </p:nvCxnSpPr>
        <p:spPr>
          <a:xfrm flipH="1">
            <a:off x="6976214" y="3978641"/>
            <a:ext cx="1159800" cy="112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1" name="Google Shape;291;g20321b31825_0_69"/>
          <p:cNvCxnSpPr/>
          <p:nvPr/>
        </p:nvCxnSpPr>
        <p:spPr>
          <a:xfrm>
            <a:off x="2222207" y="3934605"/>
            <a:ext cx="730800" cy="116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321b31825_0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Kan du ikke se ”Autos” og ”Locals”?</a:t>
            </a:r>
            <a:endParaRPr/>
          </a:p>
        </p:txBody>
      </p:sp>
      <p:pic>
        <p:nvPicPr>
          <p:cNvPr id="297" name="Google Shape;297;g20321b31825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9693" y="2473836"/>
            <a:ext cx="7272614" cy="373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0321b31825_0_81"/>
          <p:cNvSpPr txBox="1"/>
          <p:nvPr>
            <p:ph idx="1" type="body"/>
          </p:nvPr>
        </p:nvSpPr>
        <p:spPr>
          <a:xfrm>
            <a:off x="838200" y="1825625"/>
            <a:ext cx="10515600" cy="43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Start debugging (F5) og gør følgende: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0321b31825_0_8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Hjemmeprojekt brainstorm</a:t>
            </a:r>
            <a:endParaRPr/>
          </a:p>
        </p:txBody>
      </p:sp>
      <p:sp>
        <p:nvSpPr>
          <p:cNvPr id="305" name="Google Shape;305;g20321b31825_0_8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Overvej, hvilket </a:t>
            </a:r>
            <a:r>
              <a:rPr i="1" lang="da-DK"/>
              <a:t>hjemmeprojekt</a:t>
            </a:r>
            <a:r>
              <a:rPr lang="da-DK"/>
              <a:t> du/I kan lave med dagens værktøjer (brainstorm omkring dette)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Udvælg herefter et </a:t>
            </a:r>
            <a:r>
              <a:rPr i="1" lang="da-DK"/>
              <a:t>hjemmeprojekt</a:t>
            </a:r>
            <a:r>
              <a:rPr lang="da-DK"/>
              <a:t> på listen af idéer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Udform en algoritme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Implementér denne algoritme i C#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da-DK">
                <a:solidFill>
                  <a:srgbClr val="FF0000"/>
                </a:solidFill>
              </a:rPr>
              <a:t>Husk</a:t>
            </a:r>
            <a:r>
              <a:rPr b="1" i="1" lang="da-DK"/>
              <a:t>,</a:t>
            </a:r>
            <a:r>
              <a:rPr lang="da-DK"/>
              <a:t> du er som </a:t>
            </a:r>
            <a:r>
              <a:rPr i="1" lang="da-DK"/>
              <a:t>udgangspunkt</a:t>
            </a:r>
            <a:r>
              <a:rPr lang="da-DK"/>
              <a:t> begrænset af dagens nye emner. Det er tilladt at introducere flere emner, men det er vigtigt, at du/hele gruppen har forståelsen med. Det er også meget vigtigt at benytte de rette fagtermer, hvis du/I er i tvivl, så vend fagtermerne med en underviser.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321b31825_0_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Næste gang: Menu</a:t>
            </a:r>
            <a:endParaRPr/>
          </a:p>
        </p:txBody>
      </p:sp>
      <p:sp>
        <p:nvSpPr>
          <p:cNvPr id="312" name="Google Shape;312;g20321b31825_0_93"/>
          <p:cNvSpPr txBox="1"/>
          <p:nvPr>
            <p:ph idx="1" type="body"/>
          </p:nvPr>
        </p:nvSpPr>
        <p:spPr>
          <a:xfrm>
            <a:off x="838200" y="1615440"/>
            <a:ext cx="10515600" cy="4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a-DK"/>
              <a:t>Næste gang vil være en ”konsolideringsgang”, hvor I kommer til at benytte tidligere introduceret stof – intet nyt stof vil blive introduceret.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a-DK"/>
              <a:t>Forberedelsen til næste gang: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Genlæs forberedelse fra tidligere øvelsesgange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da-DK"/>
              <a:t>OBS:</a:t>
            </a:r>
            <a:r>
              <a:rPr lang="da-DK"/>
              <a:t> Der kan forekomme ændringer i planen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0737" y="1528480"/>
            <a:ext cx="5652331" cy="31990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Hvad har vi set på tidligere?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19867" y="1690688"/>
            <a:ext cx="5917601" cy="4168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Strukturmodellering </a:t>
            </a:r>
            <a:endParaRPr/>
          </a:p>
          <a:p>
            <a:pPr indent="-228598" lvl="1" marL="4524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Ex02-øv.4: </a:t>
            </a:r>
            <a:r>
              <a:rPr b="1" lang="da-DK"/>
              <a:t>Klasse (konceptuel) – </a:t>
            </a:r>
            <a:br>
              <a:rPr b="1" lang="da-DK"/>
            </a:br>
            <a:r>
              <a:rPr b="1" lang="da-DK"/>
              <a:t>klassenavn, attribut (navn)</a:t>
            </a:r>
            <a:endParaRPr/>
          </a:p>
          <a:p>
            <a:pPr indent="-228598" lvl="1" marL="4524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Ex03-øv.2: </a:t>
            </a:r>
            <a:r>
              <a:rPr b="1" lang="da-DK"/>
              <a:t>Klasse (</a:t>
            </a:r>
            <a:r>
              <a:rPr b="1" lang="da-DK" u="sng">
                <a:solidFill>
                  <a:srgbClr val="FF0000"/>
                </a:solidFill>
              </a:rPr>
              <a:t>software design</a:t>
            </a:r>
            <a:r>
              <a:rPr b="1" lang="da-DK"/>
              <a:t>) – </a:t>
            </a:r>
            <a:br>
              <a:rPr b="1" lang="da-DK"/>
            </a:br>
            <a:r>
              <a:rPr b="1" lang="da-DK"/>
              <a:t>klassenavn, attribut (navn, </a:t>
            </a:r>
            <a:r>
              <a:rPr b="1" lang="da-DK" u="sng">
                <a:solidFill>
                  <a:srgbClr val="FF0000"/>
                </a:solidFill>
              </a:rPr>
              <a:t>datatype</a:t>
            </a:r>
            <a:r>
              <a:rPr b="1" lang="da-DK"/>
              <a:t>)</a:t>
            </a:r>
            <a:endParaRPr/>
          </a:p>
          <a:p>
            <a:pPr indent="-228598" lvl="1" marL="45243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Ex04-øv.1.4: </a:t>
            </a:r>
            <a:r>
              <a:rPr b="1" lang="da-DK"/>
              <a:t>Software designklasse klassenavn, attribut (navn, datatype), </a:t>
            </a:r>
            <a:r>
              <a:rPr b="1" lang="da-DK" u="sng">
                <a:solidFill>
                  <a:srgbClr val="FF0000"/>
                </a:solidFill>
              </a:rPr>
              <a:t>operation (navn)</a:t>
            </a:r>
            <a:endParaRPr b="1">
              <a:solidFill>
                <a:srgbClr val="FF0000"/>
              </a:solidFill>
            </a:endParaRPr>
          </a:p>
          <a:p>
            <a:pPr indent="-1778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Rettelse i Ex02, Ex03, Ex04:</a:t>
            </a:r>
            <a:endParaRPr u="sng"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779" y="5470543"/>
            <a:ext cx="10386625" cy="83221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01" name="Google Shape;101;p2"/>
          <p:cNvSpPr/>
          <p:nvPr/>
        </p:nvSpPr>
        <p:spPr>
          <a:xfrm>
            <a:off x="6766560" y="2854043"/>
            <a:ext cx="5212080" cy="732437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766560" y="2118728"/>
            <a:ext cx="5306508" cy="858151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11287760" y="1158240"/>
            <a:ext cx="0" cy="134656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2"/>
          <p:cNvSpPr txBox="1"/>
          <p:nvPr/>
        </p:nvSpPr>
        <p:spPr>
          <a:xfrm>
            <a:off x="10845946" y="679358"/>
            <a:ext cx="7922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da-DK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dag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842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Hvad har vi set på tidligere?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13934" l="12339" r="11967" t="14345"/>
          <a:stretch/>
        </p:blipFill>
        <p:spPr>
          <a:xfrm>
            <a:off x="5618480" y="1339757"/>
            <a:ext cx="1320800" cy="107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1261" y="2839689"/>
            <a:ext cx="1575238" cy="11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86799" y="2637810"/>
            <a:ext cx="1716699" cy="1725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3"/>
          <p:cNvCxnSpPr/>
          <p:nvPr/>
        </p:nvCxnSpPr>
        <p:spPr>
          <a:xfrm>
            <a:off x="792629" y="2566009"/>
            <a:ext cx="1038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3"/>
          <p:cNvSpPr txBox="1"/>
          <p:nvPr/>
        </p:nvSpPr>
        <p:spPr>
          <a:xfrm>
            <a:off x="1549006" y="1493687"/>
            <a:ext cx="26000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Konceptuelt niveau</a:t>
            </a:r>
            <a:b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(domænemodel)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838200" y="2856522"/>
            <a:ext cx="38492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designniveau</a:t>
            </a:r>
            <a:b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(Design Class Diagram – DCD)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782469" y="4480429"/>
            <a:ext cx="1038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3"/>
          <p:cNvSpPr txBox="1"/>
          <p:nvPr/>
        </p:nvSpPr>
        <p:spPr>
          <a:xfrm>
            <a:off x="2260161" y="5180554"/>
            <a:ext cx="11777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da-DK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kode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273040" y="4947149"/>
            <a:ext cx="2011680" cy="11695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string 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age;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7792721" y="4760466"/>
            <a:ext cx="3738880" cy="1600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Attributes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StartEngine() { …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StopEngine() { …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-DK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5678204" y="3901440"/>
            <a:ext cx="11828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847230" y="6124624"/>
            <a:ext cx="725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0276580" y="3732594"/>
            <a:ext cx="1327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040170" y="6326255"/>
            <a:ext cx="1009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-DK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 rot="-5400000">
            <a:off x="-306346" y="1511937"/>
            <a:ext cx="14546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a-DK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Analysefase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 rot="-5400000">
            <a:off x="-247290" y="3380216"/>
            <a:ext cx="13365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a-DK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Designfase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 rot="-5400000">
            <a:off x="-794780" y="5442164"/>
            <a:ext cx="24315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da-DK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Implementeringsfase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838200" y="365125"/>
            <a:ext cx="10515600" cy="742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Hvad har vi set på tidligere?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838200" y="1544320"/>
            <a:ext cx="5886450" cy="4632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Datahåndtering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Variable – virkefelt (en: scope), erklæring, initialisering, tildeling, læsning, udtryk (en: expression), konvertering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Datatyper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int, string, bool, double, char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Program 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Sequence, if-else, switch, while, do-while, </a:t>
            </a:r>
            <a:r>
              <a:rPr b="1" lang="da-DK">
                <a:solidFill>
                  <a:srgbClr val="FF0000"/>
                </a:solidFill>
              </a:rPr>
              <a:t>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Programstruktur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Sætning, kodeblok, </a:t>
            </a:r>
            <a:r>
              <a:rPr b="1" lang="da-DK">
                <a:solidFill>
                  <a:srgbClr val="FF0000"/>
                </a:solidFill>
              </a:rPr>
              <a:t>metode, klasse</a:t>
            </a:r>
            <a:r>
              <a:rPr lang="da-DK"/>
              <a:t>, projekt, løsning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da-DK">
                <a:solidFill>
                  <a:srgbClr val="FF0000"/>
                </a:solidFill>
              </a:rPr>
              <a:t>C#-klasse, indkapsling (OOP-principper)</a:t>
            </a:r>
            <a:endParaRPr/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4650" y="1045369"/>
            <a:ext cx="54673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6885492" y="967474"/>
            <a:ext cx="5306508" cy="858151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8188960" y="2215145"/>
            <a:ext cx="2661920" cy="629655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>
            <a:off x="8564880" y="633889"/>
            <a:ext cx="0" cy="82296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" name="Google Shape;137;p4"/>
          <p:cNvCxnSpPr/>
          <p:nvPr/>
        </p:nvCxnSpPr>
        <p:spPr>
          <a:xfrm>
            <a:off x="9601200" y="612458"/>
            <a:ext cx="0" cy="82296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p4"/>
          <p:cNvCxnSpPr/>
          <p:nvPr/>
        </p:nvCxnSpPr>
        <p:spPr>
          <a:xfrm>
            <a:off x="10576560" y="612458"/>
            <a:ext cx="0" cy="82296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4"/>
          <p:cNvSpPr/>
          <p:nvPr/>
        </p:nvSpPr>
        <p:spPr>
          <a:xfrm>
            <a:off x="6939280" y="1662431"/>
            <a:ext cx="5252720" cy="629655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8290560" y="633889"/>
            <a:ext cx="0" cy="132191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4"/>
          <p:cNvCxnSpPr/>
          <p:nvPr/>
        </p:nvCxnSpPr>
        <p:spPr>
          <a:xfrm flipH="1">
            <a:off x="9601200" y="633889"/>
            <a:ext cx="538480" cy="141843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10139680" y="633889"/>
            <a:ext cx="629920" cy="132191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4"/>
          <p:cNvSpPr txBox="1"/>
          <p:nvPr/>
        </p:nvSpPr>
        <p:spPr>
          <a:xfrm>
            <a:off x="9743577" y="202300"/>
            <a:ext cx="7922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da-DK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dag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6"/>
          <p:cNvGraphicFramePr/>
          <p:nvPr/>
        </p:nvGraphicFramePr>
        <p:xfrm>
          <a:off x="6801777" y="2575711"/>
          <a:ext cx="4985218" cy="1621392"/>
        </p:xfrm>
        <a:graphic>
          <a:graphicData uri="http://schemas.openxmlformats.org/presentationml/2006/ole">
            <mc:AlternateContent>
              <mc:Choice Requires="v">
                <p:oleObj r:id="rId4" imgH="1621392" imgW="4985218" progId="Paint.Picture" spid="_x0000_s1">
                  <p:embed/>
                </p:oleObj>
              </mc:Choice>
              <mc:Fallback>
                <p:oleObj r:id="rId5" imgH="1621392" imgW="4985218" progId="Paint.Picture">
                  <p:embed/>
                  <p:pic>
                    <p:nvPicPr>
                      <p:cNvPr id="149" name="Google Shape;149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01777" y="2575711"/>
                        <a:ext cx="4985218" cy="162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" name="Google Shape;150;p6"/>
          <p:cNvGrpSpPr/>
          <p:nvPr/>
        </p:nvGrpSpPr>
        <p:grpSpPr>
          <a:xfrm>
            <a:off x="4240521" y="2519883"/>
            <a:ext cx="7546474" cy="462217"/>
            <a:chOff x="4240521" y="2519883"/>
            <a:chExt cx="7546474" cy="462217"/>
          </a:xfrm>
        </p:grpSpPr>
        <p:sp>
          <p:nvSpPr>
            <p:cNvPr id="151" name="Google Shape;151;p6"/>
            <p:cNvSpPr txBox="1"/>
            <p:nvPr/>
          </p:nvSpPr>
          <p:spPr>
            <a:xfrm>
              <a:off x="4240521" y="2519883"/>
              <a:ext cx="21580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Metode-header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6"/>
            <p:cNvCxnSpPr/>
            <p:nvPr/>
          </p:nvCxnSpPr>
          <p:spPr>
            <a:xfrm>
              <a:off x="6368132" y="2750716"/>
              <a:ext cx="403165" cy="55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53" name="Google Shape;153;p6"/>
            <p:cNvSpPr/>
            <p:nvPr/>
          </p:nvSpPr>
          <p:spPr>
            <a:xfrm>
              <a:off x="6801777" y="2520435"/>
              <a:ext cx="4985218" cy="461665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Nye begreber?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838200" y="2393116"/>
            <a:ext cx="10515600" cy="410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Metodedefinition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Access modifier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Returtype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void vs andre returtyper (string, int, bool)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Metodenavn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Parameter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Parameternavn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Data type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5434628" y="1350570"/>
            <a:ext cx="2151551" cy="1205349"/>
            <a:chOff x="5434628" y="1350570"/>
            <a:chExt cx="2151551" cy="1205349"/>
          </a:xfrm>
        </p:grpSpPr>
        <p:sp>
          <p:nvSpPr>
            <p:cNvPr id="157" name="Google Shape;157;p6"/>
            <p:cNvSpPr txBox="1"/>
            <p:nvPr/>
          </p:nvSpPr>
          <p:spPr>
            <a:xfrm>
              <a:off x="5434628" y="1350570"/>
              <a:ext cx="21515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 modifier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>
              <a:off x="6562600" y="1825781"/>
              <a:ext cx="683927" cy="730138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59" name="Google Shape;159;p6"/>
          <p:cNvGrpSpPr/>
          <p:nvPr/>
        </p:nvGrpSpPr>
        <p:grpSpPr>
          <a:xfrm>
            <a:off x="7546724" y="1148288"/>
            <a:ext cx="1658787" cy="1427965"/>
            <a:chOff x="7546724" y="1148288"/>
            <a:chExt cx="1658787" cy="1427965"/>
          </a:xfrm>
        </p:grpSpPr>
        <p:sp>
          <p:nvSpPr>
            <p:cNvPr id="160" name="Google Shape;160;p6"/>
            <p:cNvSpPr txBox="1"/>
            <p:nvPr/>
          </p:nvSpPr>
          <p:spPr>
            <a:xfrm>
              <a:off x="7546724" y="1148288"/>
              <a:ext cx="16587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" name="Google Shape;161;p6"/>
            <p:cNvCxnSpPr>
              <a:stCxn id="160" idx="2"/>
            </p:cNvCxnSpPr>
            <p:nvPr/>
          </p:nvCxnSpPr>
          <p:spPr>
            <a:xfrm flipH="1">
              <a:off x="8297518" y="1609953"/>
              <a:ext cx="78600" cy="966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62" name="Google Shape;162;p6"/>
          <p:cNvGrpSpPr/>
          <p:nvPr/>
        </p:nvGrpSpPr>
        <p:grpSpPr>
          <a:xfrm>
            <a:off x="8929516" y="802844"/>
            <a:ext cx="1782667" cy="1755565"/>
            <a:chOff x="8929516" y="802844"/>
            <a:chExt cx="1782667" cy="1755565"/>
          </a:xfrm>
        </p:grpSpPr>
        <p:sp>
          <p:nvSpPr>
            <p:cNvPr id="163" name="Google Shape;163;p6"/>
            <p:cNvSpPr txBox="1"/>
            <p:nvPr/>
          </p:nvSpPr>
          <p:spPr>
            <a:xfrm>
              <a:off x="8929516" y="802844"/>
              <a:ext cx="17826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Metodenavn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6"/>
            <p:cNvCxnSpPr>
              <a:stCxn id="163" idx="2"/>
            </p:cNvCxnSpPr>
            <p:nvPr/>
          </p:nvCxnSpPr>
          <p:spPr>
            <a:xfrm flipH="1">
              <a:off x="9165950" y="1264509"/>
              <a:ext cx="654900" cy="1293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65" name="Google Shape;165;p6"/>
          <p:cNvGrpSpPr/>
          <p:nvPr/>
        </p:nvGrpSpPr>
        <p:grpSpPr>
          <a:xfrm>
            <a:off x="10148825" y="1406139"/>
            <a:ext cx="1912360" cy="1171985"/>
            <a:chOff x="10148825" y="1406139"/>
            <a:chExt cx="1912360" cy="1171985"/>
          </a:xfrm>
        </p:grpSpPr>
        <p:sp>
          <p:nvSpPr>
            <p:cNvPr id="166" name="Google Shape;166;p6"/>
            <p:cNvSpPr txBox="1"/>
            <p:nvPr/>
          </p:nvSpPr>
          <p:spPr>
            <a:xfrm>
              <a:off x="10455361" y="1406139"/>
              <a:ext cx="160582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Parametre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(datatype)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6"/>
            <p:cNvCxnSpPr/>
            <p:nvPr/>
          </p:nvCxnSpPr>
          <p:spPr>
            <a:xfrm flipH="1">
              <a:off x="10148825" y="2149532"/>
              <a:ext cx="616166" cy="42219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11198186" y="2149532"/>
              <a:ext cx="8294" cy="428592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69" name="Google Shape;169;p6"/>
          <p:cNvGrpSpPr/>
          <p:nvPr/>
        </p:nvGrpSpPr>
        <p:grpSpPr>
          <a:xfrm>
            <a:off x="8071520" y="3770889"/>
            <a:ext cx="3264809" cy="1407132"/>
            <a:chOff x="8071520" y="3770889"/>
            <a:chExt cx="3264809" cy="1407132"/>
          </a:xfrm>
        </p:grpSpPr>
        <p:sp>
          <p:nvSpPr>
            <p:cNvPr id="170" name="Google Shape;170;p6"/>
            <p:cNvSpPr txBox="1"/>
            <p:nvPr/>
          </p:nvSpPr>
          <p:spPr>
            <a:xfrm>
              <a:off x="8961320" y="4716356"/>
              <a:ext cx="23750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Return statement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6"/>
            <p:cNvCxnSpPr>
              <a:stCxn id="170" idx="1"/>
            </p:cNvCxnSpPr>
            <p:nvPr/>
          </p:nvCxnSpPr>
          <p:spPr>
            <a:xfrm rot="10800000">
              <a:off x="8071520" y="3770889"/>
              <a:ext cx="889800" cy="11763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Nye begreber?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Metodekald (brug af metode, program flow)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Metodenavn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Parameter-overførsel i metodekald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a-DK"/>
              <a:t>Uden angivelse af datatype, men af en datatype, der passer med metodedefinition (metode-header)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023554"/>
            <a:ext cx="10718978" cy="1188303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grpSp>
        <p:nvGrpSpPr>
          <p:cNvPr id="179" name="Google Shape;179;p7"/>
          <p:cNvGrpSpPr/>
          <p:nvPr/>
        </p:nvGrpSpPr>
        <p:grpSpPr>
          <a:xfrm>
            <a:off x="2540013" y="4836130"/>
            <a:ext cx="7459863" cy="1571665"/>
            <a:chOff x="2540013" y="4836130"/>
            <a:chExt cx="7459863" cy="1571665"/>
          </a:xfrm>
        </p:grpSpPr>
        <p:sp>
          <p:nvSpPr>
            <p:cNvPr id="180" name="Google Shape;180;p7"/>
            <p:cNvSpPr txBox="1"/>
            <p:nvPr/>
          </p:nvSpPr>
          <p:spPr>
            <a:xfrm>
              <a:off x="2540013" y="5946130"/>
              <a:ext cx="74598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 den definerede datatype i metode-header’en (f.eks. int)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" name="Google Shape;181;p7"/>
            <p:cNvCxnSpPr>
              <a:stCxn id="180" idx="0"/>
            </p:cNvCxnSpPr>
            <p:nvPr/>
          </p:nvCxnSpPr>
          <p:spPr>
            <a:xfrm rot="10800000">
              <a:off x="5394845" y="4836130"/>
              <a:ext cx="875100" cy="11100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82" name="Google Shape;182;p7"/>
          <p:cNvGrpSpPr/>
          <p:nvPr/>
        </p:nvGrpSpPr>
        <p:grpSpPr>
          <a:xfrm>
            <a:off x="3127167" y="4766332"/>
            <a:ext cx="1782667" cy="1080565"/>
            <a:chOff x="5032358" y="4630028"/>
            <a:chExt cx="1782667" cy="1080565"/>
          </a:xfrm>
        </p:grpSpPr>
        <p:sp>
          <p:nvSpPr>
            <p:cNvPr id="183" name="Google Shape;183;p7"/>
            <p:cNvSpPr txBox="1"/>
            <p:nvPr/>
          </p:nvSpPr>
          <p:spPr>
            <a:xfrm>
              <a:off x="5032358" y="5248928"/>
              <a:ext cx="17826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da-DK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Metodenavn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7"/>
            <p:cNvCxnSpPr>
              <a:stCxn id="183" idx="0"/>
            </p:cNvCxnSpPr>
            <p:nvPr/>
          </p:nvCxnSpPr>
          <p:spPr>
            <a:xfrm flipH="1" rot="10800000">
              <a:off x="5923692" y="4630028"/>
              <a:ext cx="505800" cy="6189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Vil du forstå din kode?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a-DK"/>
              <a:t>Debugging, debugging, debugging!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a-DK"/>
              <a:t>(erstat selv ”developers” med ”debugging”)</a:t>
            </a:r>
            <a:endParaRPr/>
          </a:p>
        </p:txBody>
      </p:sp>
      <p:pic>
        <p:nvPicPr>
          <p:cNvPr id="191" name="Google Shape;191;p11" title="Steve Ballmer: Developer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039" y="2922528"/>
            <a:ext cx="4005921" cy="300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Hjemmeprojekt brainstorm</a:t>
            </a:r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Overvej, hvilket </a:t>
            </a:r>
            <a:r>
              <a:rPr i="1" lang="da-DK"/>
              <a:t>hjemmeprojekt</a:t>
            </a:r>
            <a:r>
              <a:rPr lang="da-DK"/>
              <a:t> du/I kan lave med dagens værktøjer (brainstorm omkring dette)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Udvælg herefter et </a:t>
            </a:r>
            <a:r>
              <a:rPr i="1" lang="da-DK"/>
              <a:t>hjemmeprojekt</a:t>
            </a:r>
            <a:r>
              <a:rPr lang="da-DK"/>
              <a:t> på listen af idéer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Udform en algoritme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a-DK"/>
              <a:t>Implementér denne algoritme i C#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i="1" lang="da-DK">
                <a:solidFill>
                  <a:srgbClr val="FF0000"/>
                </a:solidFill>
              </a:rPr>
              <a:t>Husk</a:t>
            </a:r>
            <a:r>
              <a:rPr b="1" i="1" lang="da-DK"/>
              <a:t>,</a:t>
            </a:r>
            <a:r>
              <a:rPr lang="da-DK"/>
              <a:t> du er som </a:t>
            </a:r>
            <a:r>
              <a:rPr i="1" lang="da-DK"/>
              <a:t>udgangspunkt</a:t>
            </a:r>
            <a:r>
              <a:rPr lang="da-DK"/>
              <a:t> begrænset af dagens nye emner. Det er tilladt at introducere flere emner, men det er vigtigt, at du/hele gruppen har forståelsen med. Det er også meget vigtigt at benytte de rette fagtermer, hvis du/I er i tvivl, så vend fagtermerne med en underviser.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a-DK"/>
              <a:t>Næste gang: Unit Test og Array (mm.)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838200" y="1615440"/>
            <a:ext cx="10515600" cy="4877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a-DK"/>
              <a:t>Forberedelsen er på ItsLearning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da-DK"/>
              <a:t>OBS:</a:t>
            </a:r>
            <a:r>
              <a:rPr lang="da-DK"/>
              <a:t> Der kan forekomme ændringer i planen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943" y="2035627"/>
            <a:ext cx="6157090" cy="373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2021-08-24T08:25:38Z</dcterms:created>
  <dc:creator>Leif Kildelund</dc:creator>
</cp:coreProperties>
</file>