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8C23BF-F86D-4E3D-A178-6DC202781B9D}" v="4" dt="2024-04-05T08:27:04.23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0B9E247-5A5C-4496-89BC-56A15BFEC5B6}"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7872BF0-B715-4DCA-8179-18D2C9C95A41}" type="slidenum">
              <a:rPr lang="en-IN" smtClean="0"/>
              <a:t>‹#›</a:t>
            </a:fld>
            <a:endParaRPr lang="en-IN"/>
          </a:p>
        </p:txBody>
      </p:sp>
    </p:spTree>
    <p:extLst>
      <p:ext uri="{BB962C8B-B14F-4D97-AF65-F5344CB8AC3E}">
        <p14:creationId xmlns:p14="http://schemas.microsoft.com/office/powerpoint/2010/main" val="60976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872BF0-B715-4DCA-8179-18D2C9C95A41}" type="slidenum">
              <a:rPr lang="en-IN" smtClean="0"/>
              <a:t>1</a:t>
            </a:fld>
            <a:endParaRPr lang="en-IN"/>
          </a:p>
        </p:txBody>
      </p:sp>
    </p:spTree>
    <p:extLst>
      <p:ext uri="{BB962C8B-B14F-4D97-AF65-F5344CB8AC3E}">
        <p14:creationId xmlns:p14="http://schemas.microsoft.com/office/powerpoint/2010/main" val="3696171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5" name="TextBox 14">
            <a:extLst>
              <a:ext uri="{FF2B5EF4-FFF2-40B4-BE49-F238E27FC236}">
                <a16:creationId xmlns:a16="http://schemas.microsoft.com/office/drawing/2014/main" id="{024F756B-0045-2325-8375-11A7E460FDE6}"/>
              </a:ext>
            </a:extLst>
          </p:cNvPr>
          <p:cNvSpPr txBox="1"/>
          <p:nvPr/>
        </p:nvSpPr>
        <p:spPr>
          <a:xfrm>
            <a:off x="2819400" y="320389"/>
            <a:ext cx="5867400" cy="2062103"/>
          </a:xfrm>
          <a:prstGeom prst="rect">
            <a:avLst/>
          </a:prstGeom>
          <a:noFill/>
        </p:spPr>
        <p:txBody>
          <a:bodyPr wrap="square" rtlCol="0">
            <a:spAutoFit/>
          </a:bodyPr>
          <a:lstStyle/>
          <a:p>
            <a:r>
              <a:rPr lang="en-US" sz="3200" b="1" dirty="0"/>
              <a:t>HAND WRITTEN DIGIT RECOGNITION USING</a:t>
            </a:r>
          </a:p>
          <a:p>
            <a:r>
              <a:rPr lang="en-US" sz="3200" b="1" dirty="0"/>
              <a:t>GENERATIVE ADVERSARIAL NETWORK</a:t>
            </a:r>
            <a:endParaRPr lang="en-IN" sz="3200" b="1" dirty="0"/>
          </a:p>
        </p:txBody>
      </p:sp>
      <p:sp>
        <p:nvSpPr>
          <p:cNvPr id="18" name="TextBox 17">
            <a:extLst>
              <a:ext uri="{FF2B5EF4-FFF2-40B4-BE49-F238E27FC236}">
                <a16:creationId xmlns:a16="http://schemas.microsoft.com/office/drawing/2014/main" id="{BD379348-A3F0-FCDC-D50F-A1A9446168FF}"/>
              </a:ext>
            </a:extLst>
          </p:cNvPr>
          <p:cNvSpPr txBox="1"/>
          <p:nvPr/>
        </p:nvSpPr>
        <p:spPr>
          <a:xfrm flipH="1">
            <a:off x="2538730" y="3124201"/>
            <a:ext cx="10262870" cy="3139321"/>
          </a:xfrm>
          <a:prstGeom prst="rect">
            <a:avLst/>
          </a:prstGeom>
          <a:noFill/>
        </p:spPr>
        <p:txBody>
          <a:bodyPr wrap="square">
            <a:spAutoFit/>
          </a:bodyPr>
          <a:lstStyle/>
          <a:p>
            <a:pPr algn="l"/>
            <a:endParaRPr lang="en-IN" sz="1800" b="1" dirty="0"/>
          </a:p>
          <a:p>
            <a:pPr algn="l"/>
            <a:endParaRPr lang="en-IN" b="1" dirty="0"/>
          </a:p>
          <a:p>
            <a:pPr algn="l"/>
            <a:endParaRPr lang="en-IN" sz="1800" b="1" dirty="0"/>
          </a:p>
          <a:p>
            <a:pPr algn="l"/>
            <a:endParaRPr lang="en-IN" b="1" dirty="0"/>
          </a:p>
          <a:p>
            <a:pPr algn="l"/>
            <a:endParaRPr lang="en-IN" sz="1800" b="1" dirty="0"/>
          </a:p>
          <a:p>
            <a:pPr algn="l"/>
            <a:endParaRPr lang="en-IN" b="1" dirty="0"/>
          </a:p>
          <a:p>
            <a:pPr algn="l"/>
            <a:endParaRPr lang="en-IN" sz="1800" b="1" dirty="0"/>
          </a:p>
          <a:p>
            <a:pPr algn="l"/>
            <a:endParaRPr lang="en-IN" sz="1800" b="1" dirty="0"/>
          </a:p>
          <a:p>
            <a:pPr algn="l"/>
            <a:r>
              <a:rPr lang="en-IN" b="1" dirty="0"/>
              <a:t>                                                     </a:t>
            </a:r>
            <a:r>
              <a:rPr lang="en-IN" sz="1800" b="1" dirty="0"/>
              <a:t>Presented By: </a:t>
            </a:r>
            <a:r>
              <a:rPr lang="en-IN" sz="1800" b="1" dirty="0" err="1"/>
              <a:t>J.Abarna</a:t>
            </a:r>
            <a:endParaRPr lang="en-IN" sz="1800" b="1" dirty="0"/>
          </a:p>
          <a:p>
            <a:pPr algn="l"/>
            <a:r>
              <a:rPr lang="en-IN" sz="1800" b="1" dirty="0"/>
              <a:t>                                                     Register No   : 912221104001</a:t>
            </a:r>
          </a:p>
          <a:p>
            <a:pPr algn="l"/>
            <a:r>
              <a:rPr lang="en-IN" sz="1800" b="1" dirty="0"/>
              <a:t>                                                     Department   : Computer Science And Engineering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1C97-08BA-6D90-7F1C-196C9C901B96}"/>
              </a:ext>
            </a:extLst>
          </p:cNvPr>
          <p:cNvSpPr>
            <a:spLocks noGrp="1"/>
          </p:cNvSpPr>
          <p:nvPr>
            <p:ph type="title"/>
          </p:nvPr>
        </p:nvSpPr>
        <p:spPr>
          <a:xfrm>
            <a:off x="304801" y="385443"/>
            <a:ext cx="10017760" cy="425461"/>
          </a:xfrm>
        </p:spPr>
        <p:txBody>
          <a:bodyPr/>
          <a:lstStyle/>
          <a:p>
            <a:r>
              <a:rPr lang="en-IN" sz="2400" dirty="0"/>
              <a:t>TRAINING PROCESS</a:t>
            </a:r>
          </a:p>
        </p:txBody>
      </p:sp>
      <p:sp>
        <p:nvSpPr>
          <p:cNvPr id="5" name="Text Placeholder 4">
            <a:extLst>
              <a:ext uri="{FF2B5EF4-FFF2-40B4-BE49-F238E27FC236}">
                <a16:creationId xmlns:a16="http://schemas.microsoft.com/office/drawing/2014/main" id="{75C87FE3-C37F-29AB-09AB-EC670D50AEAF}"/>
              </a:ext>
            </a:extLst>
          </p:cNvPr>
          <p:cNvSpPr>
            <a:spLocks noGrp="1"/>
          </p:cNvSpPr>
          <p:nvPr>
            <p:ph type="body" idx="1"/>
          </p:nvPr>
        </p:nvSpPr>
        <p:spPr>
          <a:xfrm>
            <a:off x="304800" y="810905"/>
            <a:ext cx="11024235" cy="7201972"/>
          </a:xfrm>
        </p:spPr>
        <p:txBody>
          <a:bodyPr/>
          <a:lstStyle/>
          <a:p>
            <a:pPr marL="342900" indent="-342900">
              <a:buFont typeface="Arial" panose="020B0604020202020204" pitchFamily="34" charset="0"/>
              <a:buChar char="•"/>
            </a:pPr>
            <a:r>
              <a:rPr lang="en-US" sz="2400" b="0" i="0" dirty="0">
                <a:solidFill>
                  <a:srgbClr val="0D0D0D"/>
                </a:solidFill>
                <a:effectLst/>
                <a:latin typeface="Söhne"/>
              </a:rPr>
              <a:t>Explain the training process of the GAN model, emphasizing the adversarial training approach where the generator learns to produce realistic handwritten characters while the discriminator learns to differentiate between real and synthetic samples</a:t>
            </a:r>
          </a:p>
          <a:p>
            <a:endParaRPr lang="en-US" sz="2400" dirty="0">
              <a:solidFill>
                <a:srgbClr val="0D0D0D"/>
              </a:solidFill>
              <a:latin typeface="Söhne"/>
            </a:endParaRPr>
          </a:p>
          <a:p>
            <a:r>
              <a:rPr lang="en-US" sz="2400" b="1" dirty="0">
                <a:solidFill>
                  <a:srgbClr val="0D0D0D"/>
                </a:solidFill>
                <a:latin typeface="Söhne"/>
              </a:rPr>
              <a:t>FINE TUNING AND REGULARISATION</a:t>
            </a:r>
          </a:p>
          <a:p>
            <a:pPr marL="342900" indent="-342900">
              <a:buFont typeface="Arial" panose="020B0604020202020204" pitchFamily="34" charset="0"/>
              <a:buChar char="•"/>
            </a:pPr>
            <a:r>
              <a:rPr lang="en-US" sz="2400" b="0" i="0" dirty="0">
                <a:solidFill>
                  <a:srgbClr val="0D0D0D"/>
                </a:solidFill>
                <a:effectLst/>
                <a:latin typeface="Söhne"/>
              </a:rPr>
              <a:t>Fine-tuning involves adjusting the hyperparameters and network architecture of the GAN model to optimize its performance further.</a:t>
            </a:r>
          </a:p>
          <a:p>
            <a:pPr marL="342900" indent="-342900">
              <a:buFont typeface="Arial" panose="020B0604020202020204" pitchFamily="34" charset="0"/>
              <a:buChar char="•"/>
            </a:pPr>
            <a:r>
              <a:rPr lang="en-US" sz="2400" b="0" i="0" dirty="0">
                <a:solidFill>
                  <a:srgbClr val="0D0D0D"/>
                </a:solidFill>
                <a:effectLst/>
                <a:latin typeface="Söhne"/>
              </a:rPr>
              <a:t>Regularization techniques are applied to prevent overfitting and improve the generalization ability of the GAN model.</a:t>
            </a:r>
          </a:p>
          <a:p>
            <a:endParaRPr lang="en-US" sz="2400" dirty="0">
              <a:solidFill>
                <a:srgbClr val="0D0D0D"/>
              </a:solidFill>
              <a:latin typeface="Söhne"/>
            </a:endParaRPr>
          </a:p>
          <a:p>
            <a:r>
              <a:rPr lang="en-US" sz="2400" b="1" i="0" dirty="0">
                <a:solidFill>
                  <a:srgbClr val="0D0D0D"/>
                </a:solidFill>
                <a:effectLst/>
                <a:latin typeface="Söhne"/>
              </a:rPr>
              <a:t>MODEL EVALUATION</a:t>
            </a:r>
          </a:p>
          <a:p>
            <a:pPr marL="342900" indent="-342900">
              <a:buFont typeface="Arial" panose="020B0604020202020204" pitchFamily="34" charset="0"/>
              <a:buChar char="•"/>
            </a:pPr>
            <a:r>
              <a:rPr lang="en-US" sz="2400" b="0" i="0" dirty="0">
                <a:solidFill>
                  <a:srgbClr val="0D0D0D"/>
                </a:solidFill>
                <a:effectLst/>
                <a:latin typeface="Söhne"/>
              </a:rPr>
              <a:t>Measure the accuracy of the GAN-generated handwritten digit images in resembling real handwritten digits.</a:t>
            </a:r>
          </a:p>
          <a:p>
            <a:pPr marL="342900" indent="-342900">
              <a:buFont typeface="Arial" panose="020B0604020202020204" pitchFamily="34" charset="0"/>
              <a:buChar char="•"/>
            </a:pPr>
            <a:r>
              <a:rPr lang="en-US" sz="2400" b="0" i="0" dirty="0">
                <a:solidFill>
                  <a:srgbClr val="0D0D0D"/>
                </a:solidFill>
                <a:effectLst/>
                <a:latin typeface="Söhne"/>
              </a:rPr>
              <a:t>Evaluate the performance of the digit recognition model trained using the GAN-generated images.</a:t>
            </a:r>
            <a:endParaRPr lang="en-US" sz="2400" b="1" i="0" dirty="0">
              <a:solidFill>
                <a:srgbClr val="0D0D0D"/>
              </a:solidFill>
              <a:effectLst/>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IN" dirty="0"/>
          </a:p>
        </p:txBody>
      </p:sp>
    </p:spTree>
    <p:extLst>
      <p:ext uri="{BB962C8B-B14F-4D97-AF65-F5344CB8AC3E}">
        <p14:creationId xmlns:p14="http://schemas.microsoft.com/office/powerpoint/2010/main" val="343042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B420-3088-CEAD-60DA-8BBB7C4AB261}"/>
              </a:ext>
            </a:extLst>
          </p:cNvPr>
          <p:cNvSpPr>
            <a:spLocks noGrp="1"/>
          </p:cNvSpPr>
          <p:nvPr>
            <p:ph type="title"/>
          </p:nvPr>
        </p:nvSpPr>
        <p:spPr>
          <a:xfrm>
            <a:off x="558165" y="385444"/>
            <a:ext cx="9764395" cy="738664"/>
          </a:xfrm>
        </p:spPr>
        <p:txBody>
          <a:bodyPr/>
          <a:lstStyle/>
          <a:p>
            <a:r>
              <a:rPr lang="en-IN" dirty="0"/>
              <a:t>RESULTS</a:t>
            </a:r>
          </a:p>
        </p:txBody>
      </p:sp>
      <p:pic>
        <p:nvPicPr>
          <p:cNvPr id="4" name="Content Placeholder 9">
            <a:extLst>
              <a:ext uri="{FF2B5EF4-FFF2-40B4-BE49-F238E27FC236}">
                <a16:creationId xmlns:a16="http://schemas.microsoft.com/office/drawing/2014/main" id="{90DDA018-4F4C-E631-2090-E81E396C8A28}"/>
              </a:ext>
            </a:extLst>
          </p:cNvPr>
          <p:cNvPicPr>
            <a:picLocks noGrp="1" noChangeAspect="1"/>
          </p:cNvPicPr>
          <p:nvPr>
            <p:ph sz="quarter" idx="10"/>
          </p:nvPr>
        </p:nvPicPr>
        <p:blipFill>
          <a:blip r:embed="rId2"/>
          <a:stretch>
            <a:fillRect/>
          </a:stretch>
        </p:blipFill>
        <p:spPr>
          <a:xfrm>
            <a:off x="558165" y="1541169"/>
            <a:ext cx="9113883" cy="4250031"/>
          </a:xfrm>
        </p:spPr>
      </p:pic>
      <p:pic>
        <p:nvPicPr>
          <p:cNvPr id="5" name="Content Placeholder 9">
            <a:extLst>
              <a:ext uri="{FF2B5EF4-FFF2-40B4-BE49-F238E27FC236}">
                <a16:creationId xmlns:a16="http://schemas.microsoft.com/office/drawing/2014/main" id="{D8EFC4B2-44A9-9996-FC96-2C9829CE702D}"/>
              </a:ext>
            </a:extLst>
          </p:cNvPr>
          <p:cNvPicPr>
            <a:picLocks noChangeAspect="1"/>
          </p:cNvPicPr>
          <p:nvPr/>
        </p:nvPicPr>
        <p:blipFill>
          <a:blip r:embed="rId2"/>
          <a:stretch>
            <a:fillRect/>
          </a:stretch>
        </p:blipFill>
        <p:spPr>
          <a:xfrm>
            <a:off x="847726" y="1426847"/>
            <a:ext cx="8215201" cy="4516753"/>
          </a:xfrm>
          <a:prstGeom prst="rect">
            <a:avLst/>
          </a:prstGeom>
        </p:spPr>
      </p:pic>
    </p:spTree>
    <p:extLst>
      <p:ext uri="{BB962C8B-B14F-4D97-AF65-F5344CB8AC3E}">
        <p14:creationId xmlns:p14="http://schemas.microsoft.com/office/powerpoint/2010/main" val="3493138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45B3-9040-D404-FE92-9B63D9562D93}"/>
              </a:ext>
            </a:extLst>
          </p:cNvPr>
          <p:cNvSpPr>
            <a:spLocks noGrp="1"/>
          </p:cNvSpPr>
          <p:nvPr>
            <p:ph type="title"/>
          </p:nvPr>
        </p:nvSpPr>
        <p:spPr>
          <a:xfrm>
            <a:off x="558165" y="385444"/>
            <a:ext cx="9764395" cy="1477328"/>
          </a:xfrm>
        </p:spPr>
        <p:txBody>
          <a:bodyPr/>
          <a:lstStyle/>
          <a:p>
            <a:r>
              <a:rPr lang="en-IN" dirty="0"/>
              <a:t>RESULTS</a:t>
            </a:r>
            <a:br>
              <a:rPr lang="en-IN" dirty="0"/>
            </a:br>
            <a:endParaRPr lang="en-IN" dirty="0"/>
          </a:p>
        </p:txBody>
      </p:sp>
      <p:pic>
        <p:nvPicPr>
          <p:cNvPr id="5" name="Content Placeholder 4">
            <a:extLst>
              <a:ext uri="{FF2B5EF4-FFF2-40B4-BE49-F238E27FC236}">
                <a16:creationId xmlns:a16="http://schemas.microsoft.com/office/drawing/2014/main" id="{4A94AE37-DFF3-FC4C-639D-911044C3712D}"/>
              </a:ext>
            </a:extLst>
          </p:cNvPr>
          <p:cNvPicPr>
            <a:picLocks noChangeAspect="1"/>
          </p:cNvPicPr>
          <p:nvPr/>
        </p:nvPicPr>
        <p:blipFill>
          <a:blip r:embed="rId2"/>
          <a:stretch>
            <a:fillRect/>
          </a:stretch>
        </p:blipFill>
        <p:spPr>
          <a:xfrm>
            <a:off x="1066800" y="1624519"/>
            <a:ext cx="8126511" cy="4014281"/>
          </a:xfrm>
          <a:prstGeom prst="rect">
            <a:avLst/>
          </a:prstGeom>
        </p:spPr>
      </p:pic>
    </p:spTree>
    <p:extLst>
      <p:ext uri="{BB962C8B-B14F-4D97-AF65-F5344CB8AC3E}">
        <p14:creationId xmlns:p14="http://schemas.microsoft.com/office/powerpoint/2010/main" val="372725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62BB-E4DF-DA82-D14A-4CFCAF007BE6}"/>
              </a:ext>
            </a:extLst>
          </p:cNvPr>
          <p:cNvSpPr>
            <a:spLocks noGrp="1"/>
          </p:cNvSpPr>
          <p:nvPr>
            <p:ph type="title"/>
          </p:nvPr>
        </p:nvSpPr>
        <p:spPr>
          <a:xfrm>
            <a:off x="558165" y="385444"/>
            <a:ext cx="9764395" cy="738664"/>
          </a:xfrm>
        </p:spPr>
        <p:txBody>
          <a:bodyPr/>
          <a:lstStyle/>
          <a:p>
            <a:r>
              <a:rPr lang="en-IN" dirty="0"/>
              <a:t>Evaluation</a:t>
            </a:r>
          </a:p>
        </p:txBody>
      </p:sp>
      <p:sp>
        <p:nvSpPr>
          <p:cNvPr id="3" name="Text Placeholder 2">
            <a:extLst>
              <a:ext uri="{FF2B5EF4-FFF2-40B4-BE49-F238E27FC236}">
                <a16:creationId xmlns:a16="http://schemas.microsoft.com/office/drawing/2014/main" id="{4535955E-7085-C581-FBDF-BC6241D7724E}"/>
              </a:ext>
            </a:extLst>
          </p:cNvPr>
          <p:cNvSpPr>
            <a:spLocks noGrp="1"/>
          </p:cNvSpPr>
          <p:nvPr>
            <p:ph type="body" idx="1"/>
          </p:nvPr>
        </p:nvSpPr>
        <p:spPr>
          <a:xfrm>
            <a:off x="609600" y="1577340"/>
            <a:ext cx="10972800" cy="3877985"/>
          </a:xfrm>
        </p:spPr>
        <p:txBody>
          <a:bodyPr/>
          <a:lstStyle/>
          <a:p>
            <a:pPr marL="285750" indent="-285750">
              <a:buFont typeface="Arial" panose="020B0604020202020204" pitchFamily="34" charset="0"/>
              <a:buChar char="•"/>
            </a:pPr>
            <a:r>
              <a:rPr lang="en-US" sz="2800" b="0" i="0" dirty="0">
                <a:solidFill>
                  <a:srgbClr val="0D0D0D"/>
                </a:solidFill>
                <a:effectLst/>
                <a:latin typeface="Söhne"/>
              </a:rPr>
              <a:t>The Generative Adversarial Network (GAN) approach for handwritten digit recognition demonstrates promising results.</a:t>
            </a:r>
          </a:p>
          <a:p>
            <a:pPr marL="285750" indent="-285750">
              <a:buFont typeface="Arial" panose="020B0604020202020204" pitchFamily="34" charset="0"/>
              <a:buChar char="•"/>
            </a:pPr>
            <a:endParaRPr lang="en-US" sz="2800" b="0" i="0" dirty="0">
              <a:solidFill>
                <a:srgbClr val="0D0D0D"/>
              </a:solidFill>
              <a:effectLst/>
              <a:latin typeface="Söhne"/>
            </a:endParaRPr>
          </a:p>
          <a:p>
            <a:pPr marL="285750" indent="-285750">
              <a:buFont typeface="Arial" panose="020B0604020202020204" pitchFamily="34" charset="0"/>
              <a:buChar char="•"/>
            </a:pPr>
            <a:r>
              <a:rPr lang="en-US" sz="2800" b="0" i="0" dirty="0">
                <a:solidFill>
                  <a:srgbClr val="0D0D0D"/>
                </a:solidFill>
                <a:effectLst/>
                <a:latin typeface="Söhne"/>
              </a:rPr>
              <a:t> It achieves high accuracy in generating realistic digit images and enables a digit recognition model to perform effectively across various handwriting styles. </a:t>
            </a:r>
          </a:p>
          <a:p>
            <a:endParaRPr lang="en-US" sz="2800" b="0" i="0" dirty="0">
              <a:solidFill>
                <a:srgbClr val="0D0D0D"/>
              </a:solidFill>
              <a:effectLst/>
              <a:latin typeface="Söhne"/>
            </a:endParaRPr>
          </a:p>
          <a:p>
            <a:pPr marL="285750" indent="-285750">
              <a:buFont typeface="Arial" panose="020B0604020202020204" pitchFamily="34" charset="0"/>
              <a:buChar char="•"/>
            </a:pPr>
            <a:r>
              <a:rPr lang="en-US" sz="2800" b="0" i="0" dirty="0">
                <a:solidFill>
                  <a:srgbClr val="0D0D0D"/>
                </a:solidFill>
                <a:effectLst/>
                <a:latin typeface="Söhne"/>
              </a:rPr>
              <a:t>While computational efficiency and robustness are notable, further refinement may enhance its practical usability. </a:t>
            </a:r>
            <a:endParaRPr lang="en-IN" sz="2800" dirty="0"/>
          </a:p>
        </p:txBody>
      </p:sp>
    </p:spTree>
    <p:extLst>
      <p:ext uri="{BB962C8B-B14F-4D97-AF65-F5344CB8AC3E}">
        <p14:creationId xmlns:p14="http://schemas.microsoft.com/office/powerpoint/2010/main" val="118130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A59C-7979-A59E-0910-805A2507B169}"/>
              </a:ext>
            </a:extLst>
          </p:cNvPr>
          <p:cNvSpPr>
            <a:spLocks noGrp="1"/>
          </p:cNvSpPr>
          <p:nvPr>
            <p:ph type="title"/>
          </p:nvPr>
        </p:nvSpPr>
        <p:spPr>
          <a:xfrm>
            <a:off x="558165" y="385444"/>
            <a:ext cx="9764395" cy="738664"/>
          </a:xfrm>
        </p:spPr>
        <p:txBody>
          <a:bodyPr/>
          <a:lstStyle/>
          <a:p>
            <a:r>
              <a:rPr lang="en-IN" dirty="0"/>
              <a:t>Conclusion</a:t>
            </a:r>
          </a:p>
        </p:txBody>
      </p:sp>
      <p:sp>
        <p:nvSpPr>
          <p:cNvPr id="3" name="Text Placeholder 2">
            <a:extLst>
              <a:ext uri="{FF2B5EF4-FFF2-40B4-BE49-F238E27FC236}">
                <a16:creationId xmlns:a16="http://schemas.microsoft.com/office/drawing/2014/main" id="{A2107E57-1E52-D5EF-C235-146C34041942}"/>
              </a:ext>
            </a:extLst>
          </p:cNvPr>
          <p:cNvSpPr>
            <a:spLocks noGrp="1"/>
          </p:cNvSpPr>
          <p:nvPr>
            <p:ph type="body" idx="1"/>
          </p:nvPr>
        </p:nvSpPr>
        <p:spPr>
          <a:xfrm>
            <a:off x="609600" y="1577340"/>
            <a:ext cx="7924800" cy="2769989"/>
          </a:xfrm>
        </p:spPr>
        <p:txBody>
          <a:bodyPr/>
          <a:lstStyle/>
          <a:p>
            <a:pPr marL="285750" indent="-285750">
              <a:buFont typeface="Arial" panose="020B0604020202020204" pitchFamily="34" charset="0"/>
              <a:buChar char="•"/>
            </a:pPr>
            <a:r>
              <a:rPr lang="en-IN" dirty="0"/>
              <a:t>Our project successfully developed a Generative Adversarial Network(GAN) based Handwritten Digit Recognition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b="0" i="0" dirty="0">
                <a:solidFill>
                  <a:srgbClr val="0D0D0D"/>
                </a:solidFill>
                <a:effectLst/>
                <a:latin typeface="Söhne"/>
              </a:rPr>
              <a:t>In leveraging Generative Adversarial Networks (GANs) for handwritten digit recognition, we've unlocked a powerful tool capable of generating realistic digit images and training effective recognition models. </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58518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8846" y="-825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C9B0E253-144A-C00D-42DF-9024B85CB875}"/>
              </a:ext>
            </a:extLst>
          </p:cNvPr>
          <p:cNvSpPr txBox="1"/>
          <p:nvPr/>
        </p:nvSpPr>
        <p:spPr>
          <a:xfrm>
            <a:off x="1752601" y="2362200"/>
            <a:ext cx="8998635" cy="1877437"/>
          </a:xfrm>
          <a:prstGeom prst="rect">
            <a:avLst/>
          </a:prstGeom>
          <a:noFill/>
        </p:spPr>
        <p:txBody>
          <a:bodyPr wrap="square" rtlCol="0">
            <a:spAutoFit/>
          </a:bodyPr>
          <a:lstStyle/>
          <a:p>
            <a:r>
              <a:rPr lang="en-US" sz="2000" b="1" dirty="0">
                <a:solidFill>
                  <a:srgbClr val="00B0F0"/>
                </a:solidFill>
              </a:rPr>
              <a:t>      </a:t>
            </a:r>
          </a:p>
          <a:p>
            <a:r>
              <a:rPr lang="en-US" sz="2800" b="1" dirty="0">
                <a:solidFill>
                  <a:srgbClr val="00B0F0"/>
                </a:solidFill>
              </a:rPr>
              <a:t>      HAND WRITTEN DIGIT RECOGNITION USING</a:t>
            </a:r>
          </a:p>
          <a:p>
            <a:r>
              <a:rPr lang="en-US" sz="2800" b="1" dirty="0">
                <a:solidFill>
                  <a:srgbClr val="00B0F0"/>
                </a:solidFill>
              </a:rPr>
              <a:t>         GENERATIVE ADVERSARIAL NETWORK</a:t>
            </a:r>
          </a:p>
          <a:p>
            <a:endParaRPr lang="en-US" sz="2000" b="1" dirty="0">
              <a:solidFill>
                <a:srgbClr val="00B0F0"/>
              </a:solidFill>
            </a:endParaRPr>
          </a:p>
          <a:p>
            <a:endParaRPr lang="en-IN" sz="2000" b="1"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111</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3F8FFDA0-A459-62F1-2E73-95B9FA25C386}"/>
              </a:ext>
            </a:extLst>
          </p:cNvPr>
          <p:cNvSpPr txBox="1"/>
          <p:nvPr/>
        </p:nvSpPr>
        <p:spPr>
          <a:xfrm>
            <a:off x="1217522" y="1507806"/>
            <a:ext cx="8814948" cy="3539430"/>
          </a:xfrm>
          <a:prstGeom prst="rect">
            <a:avLst/>
          </a:prstGeom>
          <a:noFill/>
        </p:spPr>
        <p:txBody>
          <a:bodyPr wrap="square" rtlCol="0">
            <a:spAutoFit/>
          </a:bodyPr>
          <a:lstStyle/>
          <a:p>
            <a:r>
              <a:rPr lang="en-IN" sz="2800" dirty="0"/>
              <a:t>                  1.Problem Statement</a:t>
            </a:r>
          </a:p>
          <a:p>
            <a:r>
              <a:rPr lang="en-IN" sz="2800" dirty="0"/>
              <a:t>                  2.Project Overview</a:t>
            </a:r>
          </a:p>
          <a:p>
            <a:r>
              <a:rPr lang="en-IN" sz="2800" dirty="0"/>
              <a:t>                  3.End Users</a:t>
            </a:r>
          </a:p>
          <a:p>
            <a:r>
              <a:rPr lang="en-IN" sz="2800" dirty="0"/>
              <a:t>                  4.Our Solution And Proposition</a:t>
            </a:r>
          </a:p>
          <a:p>
            <a:r>
              <a:rPr lang="en-IN" sz="2800" dirty="0"/>
              <a:t>                  5.Key Features</a:t>
            </a:r>
          </a:p>
          <a:p>
            <a:r>
              <a:rPr lang="en-IN" sz="2800" dirty="0"/>
              <a:t>                  6.Modelling Approach</a:t>
            </a:r>
          </a:p>
          <a:p>
            <a:r>
              <a:rPr lang="en-IN" sz="2800" dirty="0"/>
              <a:t>                  7.Results and Evaluation</a:t>
            </a:r>
          </a:p>
          <a:p>
            <a:r>
              <a:rPr lang="en-IN" sz="2800" dirty="0"/>
              <a:t>                  8.Conclusion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C181243D-D359-14BE-94B6-DDF4780F3450}"/>
              </a:ext>
            </a:extLst>
          </p:cNvPr>
          <p:cNvSpPr txBox="1"/>
          <p:nvPr/>
        </p:nvSpPr>
        <p:spPr>
          <a:xfrm>
            <a:off x="381000" y="1517390"/>
            <a:ext cx="10684446"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Inefficient handwritten text recognition persists due to the scarcity of diverse</a:t>
            </a:r>
          </a:p>
          <a:p>
            <a:r>
              <a:rPr lang="en-US" sz="2000" dirty="0"/>
              <a:t>     datasets and the complexity of individual writing styles. To address this, leveraging</a:t>
            </a:r>
          </a:p>
          <a:p>
            <a:r>
              <a:rPr lang="en-US" sz="2000" dirty="0"/>
              <a:t>     Generative Adversarial Networks (GANs) offers a promising avenue.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Our project aims to harness GANs to generate realistic handwritten characters, facilitating data augmentation for improved model training.</a:t>
            </a:r>
          </a:p>
          <a:p>
            <a:r>
              <a:rPr lang="en-US" sz="2000" dirty="0"/>
              <a:t>.</a:t>
            </a:r>
          </a:p>
          <a:p>
            <a:pPr marL="342900" indent="-342900">
              <a:buFont typeface="Arial" panose="020B0604020202020204" pitchFamily="34" charset="0"/>
              <a:buChar char="•"/>
            </a:pPr>
            <a:r>
              <a:rPr lang="en-US" sz="2000" dirty="0"/>
              <a:t>By bridging the gap between synthetic and real-world handwritten samples, our approach seeks to enhance the accuracy and robustness of handwritten text recognition systems.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Through this research, we aim to revolutionize handwritten text processing, enabling more efficient and accurate recognition across </a:t>
            </a:r>
            <a:r>
              <a:rPr lang="en-US" sz="2000" dirty="0" err="1"/>
              <a:t>variousapplications</a:t>
            </a:r>
            <a:r>
              <a:rPr lang="en-US" sz="2000" dirty="0"/>
              <a:t> and industries.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itle 12">
            <a:extLst>
              <a:ext uri="{FF2B5EF4-FFF2-40B4-BE49-F238E27FC236}">
                <a16:creationId xmlns:a16="http://schemas.microsoft.com/office/drawing/2014/main" id="{BD31B859-641C-1F30-0A7B-1D98DE5A7D2E}"/>
              </a:ext>
            </a:extLst>
          </p:cNvPr>
          <p:cNvSpPr>
            <a:spLocks noGrp="1"/>
          </p:cNvSpPr>
          <p:nvPr>
            <p:ph type="title"/>
          </p:nvPr>
        </p:nvSpPr>
        <p:spPr>
          <a:xfrm>
            <a:off x="558165" y="385444"/>
            <a:ext cx="9764395" cy="738664"/>
          </a:xfrm>
        </p:spPr>
        <p:txBody>
          <a:bodyPr/>
          <a:lstStyle/>
          <a:p>
            <a:r>
              <a:rPr lang="en-IN" dirty="0"/>
              <a:t>PROJECT OVERVIEW</a:t>
            </a:r>
          </a:p>
        </p:txBody>
      </p:sp>
      <p:sp>
        <p:nvSpPr>
          <p:cNvPr id="14" name="TextBox 13">
            <a:extLst>
              <a:ext uri="{FF2B5EF4-FFF2-40B4-BE49-F238E27FC236}">
                <a16:creationId xmlns:a16="http://schemas.microsoft.com/office/drawing/2014/main" id="{DEE968C8-E6A0-831A-A6C2-5A12A2E40CC4}"/>
              </a:ext>
            </a:extLst>
          </p:cNvPr>
          <p:cNvSpPr txBox="1"/>
          <p:nvPr/>
        </p:nvSpPr>
        <p:spPr>
          <a:xfrm>
            <a:off x="558165" y="1124108"/>
            <a:ext cx="9764395" cy="4401205"/>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0D0D0D"/>
                </a:solidFill>
                <a:effectLst/>
                <a:latin typeface="Söhne"/>
              </a:rPr>
              <a:t>The Handwritten Digit Recognition using Generative Adversarial Network (GAN) project aims to develop a robust system capable of accurately identifying and classifying handwritten digits.</a:t>
            </a:r>
          </a:p>
          <a:p>
            <a:endParaRPr lang="en-US" sz="2800" b="0" i="0" dirty="0">
              <a:solidFill>
                <a:srgbClr val="0D0D0D"/>
              </a:solidFill>
              <a:effectLst/>
              <a:latin typeface="Söhne"/>
            </a:endParaRPr>
          </a:p>
          <a:p>
            <a:pPr marL="285750" indent="-285750">
              <a:buFont typeface="Arial" panose="020B0604020202020204" pitchFamily="34" charset="0"/>
              <a:buChar char="•"/>
            </a:pPr>
            <a:r>
              <a:rPr lang="en-US" sz="2800" b="0" i="0" dirty="0">
                <a:solidFill>
                  <a:srgbClr val="0D0D0D"/>
                </a:solidFill>
                <a:effectLst/>
                <a:latin typeface="Söhne"/>
              </a:rPr>
              <a:t> Leveraging the power of deep learning and GANs, this project seeks to provide a solution that can improve the accuracy and efficiency of digit recognition tasks.</a:t>
            </a:r>
          </a:p>
          <a:p>
            <a:pPr marL="285750" indent="-285750">
              <a:buFont typeface="Arial" panose="020B0604020202020204" pitchFamily="34" charset="0"/>
              <a:buChar char="•"/>
            </a:pPr>
            <a:endParaRPr lang="en-US" sz="2800" b="0" i="0" dirty="0">
              <a:solidFill>
                <a:srgbClr val="0D0D0D"/>
              </a:solidFill>
              <a:effectLst/>
              <a:latin typeface="Söhne"/>
            </a:endParaRPr>
          </a:p>
          <a:p>
            <a:pPr marL="285750" indent="-285750">
              <a:buFont typeface="Arial" panose="020B0604020202020204" pitchFamily="34" charset="0"/>
              <a:buChar char="•"/>
            </a:pPr>
            <a:r>
              <a:rPr lang="en-US" sz="2800" b="0" i="0" dirty="0">
                <a:solidFill>
                  <a:srgbClr val="0D0D0D"/>
                </a:solidFill>
                <a:effectLst/>
                <a:latin typeface="Söhne"/>
              </a:rPr>
              <a:t>such as those encountered in optical character recognition (OCR) systems and digit-based classification problems.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FF63C83-098E-CF25-2A1C-1438DF5F4DAA}"/>
              </a:ext>
            </a:extLst>
          </p:cNvPr>
          <p:cNvSpPr txBox="1"/>
          <p:nvPr/>
        </p:nvSpPr>
        <p:spPr>
          <a:xfrm>
            <a:off x="1676400" y="2019299"/>
            <a:ext cx="6248400" cy="3323987"/>
          </a:xfrm>
          <a:prstGeom prst="rect">
            <a:avLst/>
          </a:prstGeom>
          <a:noFill/>
        </p:spPr>
        <p:txBody>
          <a:bodyPr wrap="square" rtlCol="0">
            <a:spAutoFit/>
          </a:bodyPr>
          <a:lstStyle/>
          <a:p>
            <a:r>
              <a:rPr lang="en-IN" i="0" dirty="0">
                <a:solidFill>
                  <a:srgbClr val="0D0D0D"/>
                </a:solidFill>
                <a:effectLst/>
                <a:latin typeface="Söhne"/>
              </a:rPr>
              <a:t>  </a:t>
            </a:r>
          </a:p>
          <a:p>
            <a:pPr marL="285750" indent="-285750">
              <a:buFont typeface="Arial" panose="020B0604020202020204" pitchFamily="34" charset="0"/>
              <a:buChar char="•"/>
            </a:pPr>
            <a:r>
              <a:rPr lang="en-IN" sz="3200" i="0" dirty="0">
                <a:solidFill>
                  <a:srgbClr val="0D0D0D"/>
                </a:solidFill>
                <a:effectLst/>
                <a:latin typeface="Söhne"/>
              </a:rPr>
              <a:t>Companies and Organizations</a:t>
            </a:r>
          </a:p>
          <a:p>
            <a:pPr marL="285750" indent="-285750">
              <a:buFont typeface="Arial" panose="020B0604020202020204" pitchFamily="34" charset="0"/>
              <a:buChar char="•"/>
            </a:pPr>
            <a:r>
              <a:rPr lang="en-IN" sz="3200" dirty="0">
                <a:solidFill>
                  <a:srgbClr val="0D0D0D"/>
                </a:solidFill>
                <a:latin typeface="Söhne"/>
              </a:rPr>
              <a:t> </a:t>
            </a:r>
            <a:r>
              <a:rPr lang="en-IN" sz="3200" dirty="0" err="1">
                <a:solidFill>
                  <a:srgbClr val="0D0D0D"/>
                </a:solidFill>
                <a:latin typeface="Söhne"/>
              </a:rPr>
              <a:t>Reseachers</a:t>
            </a:r>
            <a:r>
              <a:rPr lang="en-IN" sz="3200" dirty="0">
                <a:solidFill>
                  <a:srgbClr val="0D0D0D"/>
                </a:solidFill>
                <a:latin typeface="Söhne"/>
              </a:rPr>
              <a:t> and developers</a:t>
            </a:r>
          </a:p>
          <a:p>
            <a:pPr marL="285750" indent="-285750">
              <a:buFont typeface="Arial" panose="020B0604020202020204" pitchFamily="34" charset="0"/>
              <a:buChar char="•"/>
            </a:pPr>
            <a:r>
              <a:rPr lang="en-IN" sz="3200" dirty="0">
                <a:solidFill>
                  <a:srgbClr val="0D0D0D"/>
                </a:solidFill>
                <a:latin typeface="Söhne"/>
              </a:rPr>
              <a:t> </a:t>
            </a:r>
            <a:r>
              <a:rPr lang="en-IN" sz="3200" i="0" dirty="0">
                <a:solidFill>
                  <a:srgbClr val="0D0D0D"/>
                </a:solidFill>
                <a:effectLst/>
                <a:latin typeface="Söhne"/>
              </a:rPr>
              <a:t>General Users</a:t>
            </a:r>
          </a:p>
          <a:p>
            <a:pPr marL="285750" indent="-285750">
              <a:buFont typeface="Arial" panose="020B0604020202020204" pitchFamily="34" charset="0"/>
              <a:buChar char="•"/>
            </a:pPr>
            <a:r>
              <a:rPr lang="en-IN" sz="3200" dirty="0">
                <a:solidFill>
                  <a:srgbClr val="0D0D0D"/>
                </a:solidFill>
                <a:latin typeface="Söhne"/>
              </a:rPr>
              <a:t> </a:t>
            </a:r>
            <a:r>
              <a:rPr lang="en-IN" sz="3200" i="0" dirty="0">
                <a:solidFill>
                  <a:srgbClr val="0D0D0D"/>
                </a:solidFill>
                <a:effectLst/>
                <a:latin typeface="Söhne"/>
              </a:rPr>
              <a:t>Educational Institutions</a:t>
            </a:r>
            <a:endParaRPr lang="en-IN" sz="3200" dirty="0">
              <a:solidFill>
                <a:srgbClr val="0D0D0D"/>
              </a:solidFill>
              <a:latin typeface="Söhne"/>
            </a:endParaRPr>
          </a:p>
          <a:p>
            <a:pPr marL="285750" indent="-285750">
              <a:buFont typeface="Arial" panose="020B0604020202020204" pitchFamily="34" charset="0"/>
              <a:buChar char="•"/>
            </a:pPr>
            <a:r>
              <a:rPr lang="en-IN" sz="3200" i="0" dirty="0">
                <a:solidFill>
                  <a:srgbClr val="0D0D0D"/>
                </a:solidFill>
                <a:effectLst/>
                <a:latin typeface="Söhne"/>
              </a:rPr>
              <a:t> Medical Professionals</a:t>
            </a:r>
          </a:p>
          <a:p>
            <a:pPr marL="285750" indent="-285750">
              <a:buFont typeface="Arial" panose="020B0604020202020204" pitchFamily="34" charset="0"/>
              <a:buChar char="•"/>
            </a:pPr>
            <a:r>
              <a:rPr lang="en-IN" sz="3200" i="0" dirty="0">
                <a:solidFill>
                  <a:srgbClr val="0D0D0D"/>
                </a:solidFill>
                <a:effectLst/>
                <a:latin typeface="Söhne"/>
              </a:rPr>
              <a:t> Government Agencies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23D74A16-390E-2B96-B638-21FEF3EFC331}"/>
              </a:ext>
            </a:extLst>
          </p:cNvPr>
          <p:cNvSpPr txBox="1"/>
          <p:nvPr/>
        </p:nvSpPr>
        <p:spPr>
          <a:xfrm>
            <a:off x="2971800" y="1695451"/>
            <a:ext cx="8024748" cy="5078313"/>
          </a:xfrm>
          <a:prstGeom prst="rect">
            <a:avLst/>
          </a:prstGeom>
          <a:noFill/>
        </p:spPr>
        <p:txBody>
          <a:bodyPr wrap="square" rtlCol="0">
            <a:spAutoFit/>
          </a:bodyPr>
          <a:lstStyle/>
          <a:p>
            <a:pPr marL="285750" indent="-285750">
              <a:buFont typeface="Arial" panose="020B0604020202020204" pitchFamily="34" charset="0"/>
              <a:buChar char="•"/>
            </a:pPr>
            <a:r>
              <a:rPr lang="en-IN" sz="2400" b="0" i="0" dirty="0">
                <a:solidFill>
                  <a:srgbClr val="0D0D0D"/>
                </a:solidFill>
                <a:effectLst/>
                <a:latin typeface="Söhne"/>
              </a:rPr>
              <a:t>Our solution for Handwritten Digit Recognition using Generative Adversarial Network (GAN) employs cutting-edge deep learning techniques to accurately identify and classify handwritten digits. </a:t>
            </a:r>
          </a:p>
          <a:p>
            <a:pPr marL="285750" indent="-285750">
              <a:buFont typeface="Arial" panose="020B0604020202020204" pitchFamily="34" charset="0"/>
              <a:buChar char="•"/>
            </a:pPr>
            <a:endParaRPr lang="en-IN" sz="2400" b="0" i="0" dirty="0">
              <a:solidFill>
                <a:srgbClr val="0D0D0D"/>
              </a:solidFill>
              <a:effectLst/>
              <a:latin typeface="Söhne"/>
            </a:endParaRPr>
          </a:p>
          <a:p>
            <a:pPr marL="285750" indent="-285750">
              <a:buFont typeface="Arial" panose="020B0604020202020204" pitchFamily="34" charset="0"/>
              <a:buChar char="•"/>
            </a:pPr>
            <a:r>
              <a:rPr lang="en-IN" sz="2400" b="0" i="0" dirty="0">
                <a:solidFill>
                  <a:srgbClr val="0D0D0D"/>
                </a:solidFill>
                <a:effectLst/>
                <a:latin typeface="Söhne"/>
              </a:rPr>
              <a:t>By leveraging the power of GANs, our system generates realistic handwritten digit images, which are then used to train a convolutional neural network (CNN) for digit recognition.</a:t>
            </a:r>
            <a:r>
              <a:rPr lang="en-US" sz="2400" b="0" i="0" dirty="0">
                <a:solidFill>
                  <a:srgbClr val="0D0D0D"/>
                </a:solidFill>
                <a:effectLst/>
                <a:latin typeface="Söhne"/>
              </a:rPr>
              <a:t> </a:t>
            </a:r>
          </a:p>
          <a:p>
            <a:pPr marL="285750" indent="-285750">
              <a:buFont typeface="Arial" panose="020B0604020202020204" pitchFamily="34" charset="0"/>
              <a:buChar char="•"/>
            </a:pPr>
            <a:endParaRPr lang="en-US" sz="2400" b="0" i="0" dirty="0">
              <a:solidFill>
                <a:srgbClr val="0D0D0D"/>
              </a:solidFill>
              <a:effectLst/>
              <a:latin typeface="Söhne"/>
            </a:endParaRPr>
          </a:p>
          <a:p>
            <a:pPr marL="285750" indent="-285750">
              <a:buFont typeface="Arial" panose="020B0604020202020204" pitchFamily="34" charset="0"/>
              <a:buChar char="•"/>
            </a:pPr>
            <a:r>
              <a:rPr lang="en-US" sz="2400" b="0" i="0" dirty="0">
                <a:solidFill>
                  <a:srgbClr val="0D0D0D"/>
                </a:solidFill>
                <a:effectLst/>
                <a:latin typeface="Söhne"/>
              </a:rPr>
              <a:t>We develop a CNN model for digit recognition, trained using both real and generated handwritten digit images.</a:t>
            </a:r>
          </a:p>
          <a:p>
            <a:endParaRPr lang="en-US" b="0" i="0" dirty="0">
              <a:solidFill>
                <a:srgbClr val="0D0D0D"/>
              </a:solidFill>
              <a:effectLst/>
              <a:latin typeface="Söhne"/>
            </a:endParaRPr>
          </a:p>
          <a:p>
            <a:r>
              <a:rPr lang="en-US" b="0" i="0" dirty="0">
                <a:solidFill>
                  <a:srgbClr val="0D0D0D"/>
                </a:solidFill>
                <a:effectLst/>
                <a:latin typeface="Söhne"/>
              </a:rPr>
              <a: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808C9B8-49F0-A725-A6C3-F018381517C9}"/>
              </a:ext>
            </a:extLst>
          </p:cNvPr>
          <p:cNvSpPr txBox="1"/>
          <p:nvPr/>
        </p:nvSpPr>
        <p:spPr>
          <a:xfrm>
            <a:off x="2533650" y="1695450"/>
            <a:ext cx="7677150" cy="4401205"/>
          </a:xfrm>
          <a:prstGeom prst="rect">
            <a:avLst/>
          </a:prstGeom>
          <a:noFill/>
        </p:spPr>
        <p:txBody>
          <a:bodyPr wrap="square" rtlCol="0">
            <a:spAutoFit/>
          </a:bodyPr>
          <a:lstStyle/>
          <a:p>
            <a:pPr marL="285750" indent="-285750">
              <a:buFont typeface="Arial" panose="020B0604020202020204" pitchFamily="34" charset="0"/>
              <a:buChar char="•"/>
            </a:pPr>
            <a:r>
              <a:rPr lang="en-US" sz="2800" i="0" dirty="0">
                <a:solidFill>
                  <a:srgbClr val="0D0D0D"/>
                </a:solidFill>
                <a:effectLst/>
                <a:latin typeface="Söhne"/>
              </a:rPr>
              <a:t>Real-time Feedback and Iterative Improvement</a:t>
            </a:r>
          </a:p>
          <a:p>
            <a:pPr marL="285750" indent="-285750">
              <a:buFont typeface="Arial" panose="020B0604020202020204" pitchFamily="34" charset="0"/>
              <a:buChar char="•"/>
            </a:pPr>
            <a:endParaRPr lang="en-US" sz="2800" i="0" dirty="0">
              <a:solidFill>
                <a:srgbClr val="0D0D0D"/>
              </a:solidFill>
              <a:effectLst/>
              <a:latin typeface="Söhne"/>
            </a:endParaRPr>
          </a:p>
          <a:p>
            <a:pPr marL="285750" indent="-285750">
              <a:buFont typeface="Arial" panose="020B0604020202020204" pitchFamily="34" charset="0"/>
              <a:buChar char="•"/>
            </a:pPr>
            <a:r>
              <a:rPr lang="en-IN" sz="2800" i="0" dirty="0">
                <a:solidFill>
                  <a:srgbClr val="0D0D0D"/>
                </a:solidFill>
                <a:effectLst/>
                <a:latin typeface="Söhne"/>
              </a:rPr>
              <a:t>Style Transfer and Adaptability for </a:t>
            </a:r>
            <a:r>
              <a:rPr lang="en-US" sz="2800" i="0" dirty="0">
                <a:solidFill>
                  <a:srgbClr val="0D0D0D"/>
                </a:solidFill>
                <a:effectLst/>
                <a:latin typeface="Söhne"/>
              </a:rPr>
              <a:t>Handwritten Digit Recognition </a:t>
            </a:r>
            <a:endParaRPr lang="en-IN" sz="2800" i="0" dirty="0">
              <a:solidFill>
                <a:srgbClr val="0D0D0D"/>
              </a:solidFill>
              <a:effectLst/>
              <a:latin typeface="Söhne"/>
            </a:endParaRPr>
          </a:p>
          <a:p>
            <a:pPr marL="285750" indent="-285750">
              <a:buFont typeface="Arial" panose="020B0604020202020204" pitchFamily="34" charset="0"/>
              <a:buChar char="•"/>
            </a:pPr>
            <a:endParaRPr lang="en-IN" sz="2800" i="0" dirty="0">
              <a:solidFill>
                <a:srgbClr val="0D0D0D"/>
              </a:solidFill>
              <a:effectLst/>
              <a:latin typeface="Söhne"/>
            </a:endParaRPr>
          </a:p>
          <a:p>
            <a:pPr marL="285750" indent="-285750">
              <a:buFont typeface="Arial" panose="020B0604020202020204" pitchFamily="34" charset="0"/>
              <a:buChar char="•"/>
            </a:pPr>
            <a:r>
              <a:rPr lang="en-US" sz="2800" i="0" dirty="0">
                <a:solidFill>
                  <a:srgbClr val="0D0D0D"/>
                </a:solidFill>
                <a:effectLst/>
                <a:latin typeface="Söhne"/>
              </a:rPr>
              <a:t>Experience the future of digit recognition with our Handwritten Digit Recognition solution using Generative Adversarial Network</a:t>
            </a:r>
          </a:p>
          <a:p>
            <a:pPr marL="285750" indent="-285750">
              <a:buFont typeface="Arial" panose="020B0604020202020204" pitchFamily="34" charset="0"/>
              <a:buChar char="•"/>
            </a:pPr>
            <a:endParaRPr lang="en-IN" sz="2800" dirty="0">
              <a:solidFill>
                <a:srgbClr val="0D0D0D"/>
              </a:solidFill>
              <a:latin typeface="Söhne"/>
            </a:endParaRPr>
          </a:p>
          <a:p>
            <a:pPr marL="285750" indent="-285750">
              <a:buFont typeface="Arial" panose="020B0604020202020204" pitchFamily="34" charset="0"/>
              <a:buChar char="•"/>
            </a:pPr>
            <a:r>
              <a:rPr lang="en-US" sz="2800" i="0" dirty="0">
                <a:solidFill>
                  <a:srgbClr val="0D0D0D"/>
                </a:solidFill>
                <a:effectLst/>
                <a:latin typeface="Söhne"/>
              </a:rPr>
              <a:t>Say goodbye to data scarcity woes!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CB646F2B-1BE3-7F0C-CBB5-B4AD69E43A1F}"/>
              </a:ext>
            </a:extLst>
          </p:cNvPr>
          <p:cNvSpPr txBox="1"/>
          <p:nvPr/>
        </p:nvSpPr>
        <p:spPr>
          <a:xfrm>
            <a:off x="837818" y="1283901"/>
            <a:ext cx="10439400" cy="5755422"/>
          </a:xfrm>
          <a:prstGeom prst="rect">
            <a:avLst/>
          </a:prstGeom>
          <a:noFill/>
        </p:spPr>
        <p:txBody>
          <a:bodyPr wrap="square" rtlCol="0">
            <a:spAutoFit/>
          </a:bodyPr>
          <a:lstStyle/>
          <a:p>
            <a:r>
              <a:rPr lang="en-US" sz="2000" b="1" dirty="0"/>
              <a:t>GENERATIVE ADVERSARIAL NETWORK(GAN)</a:t>
            </a:r>
          </a:p>
          <a:p>
            <a:endParaRPr lang="en-US" b="1" dirty="0"/>
          </a:p>
          <a:p>
            <a:r>
              <a:rPr lang="en-US" sz="2000" dirty="0"/>
              <a:t>1.A Generative Adversarial Network (GAN) is a class of machine learning</a:t>
            </a:r>
          </a:p>
          <a:p>
            <a:r>
              <a:rPr lang="en-US" sz="2000" dirty="0"/>
              <a:t>frameworks introduced by Ian Goodfellow and his colleagues in 2014.</a:t>
            </a:r>
          </a:p>
          <a:p>
            <a:endParaRPr lang="en-US" sz="2000" dirty="0"/>
          </a:p>
          <a:p>
            <a:r>
              <a:rPr lang="en-US" sz="2000" dirty="0"/>
              <a:t>2.GANs are composed of two neural networks, a generator and a discriminator,</a:t>
            </a:r>
          </a:p>
          <a:p>
            <a:r>
              <a:rPr lang="en-US" sz="2000" dirty="0"/>
              <a:t>which are trained simultaneously through adversarial training.</a:t>
            </a:r>
          </a:p>
          <a:p>
            <a:endParaRPr lang="en-US" sz="2000" dirty="0"/>
          </a:p>
          <a:p>
            <a:r>
              <a:rPr lang="en-US" sz="2400" b="1" dirty="0">
                <a:solidFill>
                  <a:srgbClr val="0D0D0D"/>
                </a:solidFill>
                <a:latin typeface="Söhne"/>
              </a:rPr>
              <a:t>DATA PREPROCESSING</a:t>
            </a:r>
          </a:p>
          <a:p>
            <a:endParaRPr lang="en-US" sz="2400" b="1" i="0" dirty="0">
              <a:solidFill>
                <a:srgbClr val="0D0D0D"/>
              </a:solidFill>
              <a:effectLst/>
              <a:latin typeface="Söhne"/>
            </a:endParaRPr>
          </a:p>
          <a:p>
            <a:r>
              <a:rPr lang="en-US" sz="2400" i="0" dirty="0">
                <a:solidFill>
                  <a:srgbClr val="0D0D0D"/>
                </a:solidFill>
                <a:effectLst/>
                <a:latin typeface="Söhne"/>
              </a:rPr>
              <a:t> 1.Normalize pixel values of handwritten digit images to a standardized scale (e.g.,         [0, 1]) for uniformity.</a:t>
            </a:r>
          </a:p>
          <a:p>
            <a:r>
              <a:rPr lang="en-US" sz="2400" b="0" dirty="0">
                <a:solidFill>
                  <a:srgbClr val="0D0D0D"/>
                </a:solidFill>
                <a:latin typeface="Söhne"/>
              </a:rPr>
              <a:t>  2.</a:t>
            </a:r>
            <a:r>
              <a:rPr lang="en-US" sz="2400" b="0" i="0" dirty="0">
                <a:solidFill>
                  <a:srgbClr val="0D0D0D"/>
                </a:solidFill>
                <a:effectLst/>
                <a:latin typeface="Söhne"/>
              </a:rPr>
              <a:t>Split dataset into training and testing sets, ensuring a representative distribution of digit samples in each set.</a:t>
            </a:r>
          </a:p>
          <a:p>
            <a:endParaRPr lang="en-US" sz="2400" b="1" dirty="0">
              <a:solidFill>
                <a:srgbClr val="0D0D0D"/>
              </a:solidFill>
              <a:latin typeface="Söhne"/>
            </a:endParaRPr>
          </a:p>
          <a:p>
            <a:endParaRPr lang="en-US" sz="2400" dirty="0"/>
          </a:p>
          <a:p>
            <a:endParaRPr lang="en-IN" dirty="0"/>
          </a:p>
        </p:txBody>
      </p:sp>
      <p:sp>
        <p:nvSpPr>
          <p:cNvPr id="11" name="Rectangle 1">
            <a:extLst>
              <a:ext uri="{FF2B5EF4-FFF2-40B4-BE49-F238E27FC236}">
                <a16:creationId xmlns:a16="http://schemas.microsoft.com/office/drawing/2014/main" id="{9218DDE7-DF63-207D-ABAA-38FF6F5ED324}"/>
              </a:ext>
            </a:extLst>
          </p:cNvPr>
          <p:cNvSpPr>
            <a:spLocks noChangeArrowheads="1"/>
          </p:cNvSpPr>
          <p:nvPr/>
        </p:nvSpPr>
        <p:spPr bwMode="auto">
          <a:xfrm>
            <a:off x="0" y="-184665"/>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TotalTime>
  <Words>778</Words>
  <Application>Microsoft Office PowerPoint</Application>
  <PresentationFormat>Widescreen</PresentationFormat>
  <Paragraphs>128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TRAINING PROCESS</vt:lpstr>
      <vt:lpstr>RESULTS</vt:lpstr>
      <vt:lpstr>RESULTS </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Abarna</dc:creator>
  <cp:lastModifiedBy>J Abarna</cp:lastModifiedBy>
  <cp:revision>3</cp:revision>
  <dcterms:created xsi:type="dcterms:W3CDTF">2024-04-03T13:21:13Z</dcterms:created>
  <dcterms:modified xsi:type="dcterms:W3CDTF">2024-04-05T08:34:00Z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