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34B364-C2ED-4CB5-B433-0C74576136C3}"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D24A50-E10C-49F3-B971-376515EE9E3D}" type="slidenum">
              <a:rPr lang="en-IN" smtClean="0"/>
              <a:t>‹#›</a:t>
            </a:fld>
            <a:endParaRPr lang="en-IN"/>
          </a:p>
        </p:txBody>
      </p:sp>
    </p:spTree>
    <p:extLst>
      <p:ext uri="{BB962C8B-B14F-4D97-AF65-F5344CB8AC3E}">
        <p14:creationId xmlns:p14="http://schemas.microsoft.com/office/powerpoint/2010/main" val="194376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D24A50-E10C-49F3-B971-376515EE9E3D}" type="slidenum">
              <a:rPr lang="en-IN" smtClean="0"/>
              <a:t>5</a:t>
            </a:fld>
            <a:endParaRPr lang="en-IN"/>
          </a:p>
        </p:txBody>
      </p:sp>
    </p:spTree>
    <p:extLst>
      <p:ext uri="{BB962C8B-B14F-4D97-AF65-F5344CB8AC3E}">
        <p14:creationId xmlns:p14="http://schemas.microsoft.com/office/powerpoint/2010/main" val="394804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D24A50-E10C-49F3-B971-376515EE9E3D}" type="slidenum">
              <a:rPr lang="en-IN" smtClean="0"/>
              <a:t>10</a:t>
            </a:fld>
            <a:endParaRPr lang="en-IN"/>
          </a:p>
        </p:txBody>
      </p:sp>
    </p:spTree>
    <p:extLst>
      <p:ext uri="{BB962C8B-B14F-4D97-AF65-F5344CB8AC3E}">
        <p14:creationId xmlns:p14="http://schemas.microsoft.com/office/powerpoint/2010/main" val="402287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ABARNA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5</a:t>
            </a:r>
            <a:r>
              <a:rPr sz="1100" spc="20" dirty="0" smtClean="0">
                <a:solidFill>
                  <a:srgbClr val="2D83C3"/>
                </a:solidFill>
                <a:latin typeface="Trebuchet MS"/>
                <a:cs typeface="Trebuchet MS"/>
              </a:rPr>
              <a:t>/</a:t>
            </a:r>
            <a:r>
              <a:rPr lang="en-US" sz="1100" spc="20" dirty="0" smtClean="0">
                <a:solidFill>
                  <a:srgbClr val="2D83C3"/>
                </a:solidFill>
                <a:latin typeface="Trebuchet MS"/>
                <a:cs typeface="Trebuchet MS"/>
              </a:rPr>
              <a:t>04</a:t>
            </a:r>
            <a:r>
              <a:rPr sz="1100" spc="20" dirty="0" smtClean="0">
                <a:solidFill>
                  <a:srgbClr val="2D83C3"/>
                </a:solidFill>
                <a:latin typeface="Trebuchet MS"/>
                <a:cs typeface="Trebuchet MS"/>
              </a:rPr>
              <a:t>/202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752475" y="1229736"/>
            <a:ext cx="10972800" cy="1107996"/>
          </a:xfrm>
        </p:spPr>
        <p:txBody>
          <a:bodyPr/>
          <a:lstStyle/>
          <a:p>
            <a:r>
              <a:rPr lang="en-US" dirty="0"/>
              <a:t>The SVM model demonstrates promising performance in recommending movies based on textual descriptions. Evaluation metrics such as accuracy, precision, recall, and F1-score provide insights into the model's effectiveness in predicting movie genres and delivering relevant recommendations to </a:t>
            </a:r>
            <a:r>
              <a:rPr lang="en-US" dirty="0" smtClean="0"/>
              <a:t>users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914400" y="2206973"/>
            <a:ext cx="3581400" cy="4120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6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960737" y="495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79252" y="2230766"/>
            <a:ext cx="6737190" cy="670696"/>
          </a:xfrm>
          <a:prstGeom prst="rect">
            <a:avLst/>
          </a:prstGeom>
        </p:spPr>
        <p:txBody>
          <a:bodyPr vert="horz" wrap="square" lIns="0" tIns="16510" rIns="0" bIns="0" rtlCol="0">
            <a:spAutoFit/>
          </a:bodyPr>
          <a:lstStyle/>
          <a:p>
            <a:pPr marL="12700">
              <a:lnSpc>
                <a:spcPct val="100000"/>
              </a:lnSpc>
              <a:spcBef>
                <a:spcPts val="130"/>
              </a:spcBef>
            </a:pPr>
            <a:r>
              <a:rPr lang="en-US" sz="4250" dirty="0" smtClean="0"/>
              <a:t>MOVIE RECOMMENDATION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82"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p:txBody>
          <a:bodyPr/>
          <a:lstStyle/>
          <a:p>
            <a:r>
              <a:rPr lang="en-IN" smtClean="0"/>
              <a:t>AGENDA</a:t>
            </a:r>
            <a:endParaRPr lang="en-IN" dirty="0"/>
          </a:p>
        </p:txBody>
      </p:sp>
      <p:sp>
        <p:nvSpPr>
          <p:cNvPr id="25" name="Text Placeholder 24"/>
          <p:cNvSpPr>
            <a:spLocks noGrp="1"/>
          </p:cNvSpPr>
          <p:nvPr>
            <p:ph type="body" idx="1"/>
          </p:nvPr>
        </p:nvSpPr>
        <p:spPr>
          <a:xfrm>
            <a:off x="2081784" y="1631393"/>
            <a:ext cx="9677400" cy="3262432"/>
          </a:xfrm>
        </p:spPr>
        <p:txBody>
          <a:bodyPr/>
          <a:lstStyle/>
          <a:p>
            <a:pPr marL="285750" indent="-285750">
              <a:buFont typeface="Wingdings" panose="05000000000000000000" pitchFamily="2" charset="2"/>
              <a:buChar char="v"/>
            </a:pPr>
            <a:r>
              <a:rPr lang="en-IN" sz="2000" spc="-20" dirty="0" smtClean="0"/>
              <a:t>P</a:t>
            </a:r>
            <a:r>
              <a:rPr lang="en-IN" sz="2000" spc="15" dirty="0" smtClean="0"/>
              <a:t>ROB</a:t>
            </a:r>
            <a:r>
              <a:rPr lang="en-IN" sz="2000" spc="55" dirty="0" smtClean="0"/>
              <a:t>L</a:t>
            </a:r>
            <a:r>
              <a:rPr lang="en-IN" sz="2000" spc="-20" dirty="0" smtClean="0"/>
              <a:t>E</a:t>
            </a:r>
            <a:r>
              <a:rPr lang="en-IN" sz="2000" spc="20" dirty="0" smtClean="0"/>
              <a:t>M</a:t>
            </a:r>
            <a:r>
              <a:rPr lang="en-IN" sz="2000" dirty="0" smtClean="0"/>
              <a:t>  </a:t>
            </a:r>
            <a:r>
              <a:rPr lang="en-IN" sz="2000" spc="10" dirty="0" smtClean="0"/>
              <a:t>S</a:t>
            </a:r>
            <a:r>
              <a:rPr lang="en-IN" sz="2000" spc="-370" dirty="0" smtClean="0"/>
              <a:t>T    </a:t>
            </a:r>
            <a:r>
              <a:rPr lang="en-IN" sz="2000" spc="-375" dirty="0" smtClean="0"/>
              <a:t>A      </a:t>
            </a:r>
            <a:r>
              <a:rPr lang="en-IN" sz="2000" spc="15" dirty="0" smtClean="0"/>
              <a:t>T</a:t>
            </a:r>
            <a:r>
              <a:rPr lang="en-IN" sz="2000" spc="-10" dirty="0" smtClean="0"/>
              <a:t>E</a:t>
            </a:r>
            <a:r>
              <a:rPr lang="en-IN" sz="2000" spc="-20" dirty="0" smtClean="0"/>
              <a:t>ME</a:t>
            </a:r>
            <a:r>
              <a:rPr lang="en-IN" sz="2000" spc="10" dirty="0" smtClean="0"/>
              <a:t>NT</a:t>
            </a:r>
          </a:p>
          <a:p>
            <a:pPr marL="285750" indent="-285750">
              <a:buFont typeface="Wingdings" panose="05000000000000000000" pitchFamily="2" charset="2"/>
              <a:buChar char="v"/>
            </a:pPr>
            <a:r>
              <a:rPr lang="en-IN" sz="2000" spc="5" dirty="0"/>
              <a:t>PROJECT	</a:t>
            </a:r>
            <a:r>
              <a:rPr lang="en-IN" sz="2000" spc="-20" dirty="0" smtClean="0"/>
              <a:t>OVERVIEW</a:t>
            </a:r>
          </a:p>
          <a:p>
            <a:pPr marL="285750" indent="-285750">
              <a:buFont typeface="Wingdings" panose="05000000000000000000" pitchFamily="2" charset="2"/>
              <a:buChar char="v"/>
            </a:pPr>
            <a:r>
              <a:rPr lang="en-IN" sz="2000" spc="-20" dirty="0"/>
              <a:t>E</a:t>
            </a:r>
            <a:r>
              <a:rPr lang="en-IN" sz="2000" spc="30" dirty="0"/>
              <a:t>N</a:t>
            </a:r>
            <a:r>
              <a:rPr lang="en-IN" sz="2000" spc="15" dirty="0"/>
              <a:t>D</a:t>
            </a:r>
            <a:r>
              <a:rPr lang="en-IN" sz="2000" spc="-45" dirty="0"/>
              <a:t> </a:t>
            </a:r>
            <a:r>
              <a:rPr lang="en-IN" sz="2000" dirty="0" smtClean="0"/>
              <a:t>U</a:t>
            </a:r>
            <a:r>
              <a:rPr lang="en-IN" sz="2000" spc="10" dirty="0" smtClean="0"/>
              <a:t>S</a:t>
            </a:r>
            <a:r>
              <a:rPr lang="en-IN" sz="2000" spc="-25" dirty="0" smtClean="0"/>
              <a:t>E</a:t>
            </a:r>
            <a:r>
              <a:rPr lang="en-IN" sz="2000" spc="-10" dirty="0" smtClean="0"/>
              <a:t>R</a:t>
            </a:r>
            <a:r>
              <a:rPr lang="en-IN" sz="2000" spc="5" dirty="0" smtClean="0"/>
              <a:t>S</a:t>
            </a:r>
          </a:p>
          <a:p>
            <a:pPr marL="285750" indent="-285750">
              <a:buFont typeface="Wingdings" panose="05000000000000000000" pitchFamily="2" charset="2"/>
              <a:buChar char="v"/>
            </a:pPr>
            <a:r>
              <a:rPr lang="en-US" sz="2000" spc="25" dirty="0"/>
              <a:t>S</a:t>
            </a:r>
            <a:r>
              <a:rPr lang="en-US" sz="2000" spc="10" dirty="0"/>
              <a:t>O</a:t>
            </a:r>
            <a:r>
              <a:rPr lang="en-US" sz="2000" spc="25" dirty="0"/>
              <a:t>LU</a:t>
            </a:r>
            <a:r>
              <a:rPr lang="en-US" sz="2000" spc="-35" dirty="0"/>
              <a:t>T</a:t>
            </a:r>
            <a:r>
              <a:rPr lang="en-US" sz="2000" spc="-30" dirty="0"/>
              <a:t>I</a:t>
            </a:r>
            <a:r>
              <a:rPr lang="en-US" sz="2000" spc="10" dirty="0"/>
              <a:t>O</a:t>
            </a:r>
            <a:r>
              <a:rPr lang="en-US" sz="2000" dirty="0"/>
              <a:t>N</a:t>
            </a:r>
            <a:r>
              <a:rPr lang="en-US" sz="2000" spc="-345" dirty="0"/>
              <a:t> </a:t>
            </a:r>
            <a:r>
              <a:rPr lang="en-US" sz="2000" spc="-35" dirty="0"/>
              <a:t>A</a:t>
            </a:r>
            <a:r>
              <a:rPr lang="en-US" sz="2000" spc="-5" dirty="0"/>
              <a:t>N</a:t>
            </a:r>
            <a:r>
              <a:rPr lang="en-US" sz="2000" dirty="0"/>
              <a:t>D</a:t>
            </a:r>
            <a:r>
              <a:rPr lang="en-US" sz="2000" spc="35" dirty="0"/>
              <a:t> </a:t>
            </a:r>
            <a:r>
              <a:rPr lang="en-US" sz="2000" spc="-30" dirty="0"/>
              <a:t>I</a:t>
            </a:r>
            <a:r>
              <a:rPr lang="en-US" sz="2000" spc="-35" dirty="0"/>
              <a:t>T</a:t>
            </a:r>
            <a:r>
              <a:rPr lang="en-US" sz="2000" dirty="0"/>
              <a:t>S</a:t>
            </a:r>
            <a:r>
              <a:rPr lang="en-US" sz="2000" spc="60" dirty="0"/>
              <a:t> </a:t>
            </a:r>
            <a:r>
              <a:rPr lang="en-US" sz="2000" spc="-295" dirty="0"/>
              <a:t>V</a:t>
            </a:r>
            <a:r>
              <a:rPr lang="en-US" sz="2000" spc="-35" dirty="0"/>
              <a:t>A</a:t>
            </a:r>
            <a:r>
              <a:rPr lang="en-US" sz="2000" spc="25" dirty="0"/>
              <a:t>LU</a:t>
            </a:r>
            <a:r>
              <a:rPr lang="en-US" sz="2000" dirty="0"/>
              <a:t>E</a:t>
            </a:r>
            <a:r>
              <a:rPr lang="en-US" sz="2000" spc="-65" dirty="0"/>
              <a:t> </a:t>
            </a:r>
            <a:r>
              <a:rPr lang="en-US" sz="2000" spc="-15" dirty="0" smtClean="0"/>
              <a:t>P</a:t>
            </a:r>
            <a:r>
              <a:rPr lang="en-US" sz="2000" spc="-30" dirty="0" smtClean="0"/>
              <a:t>R</a:t>
            </a:r>
            <a:r>
              <a:rPr lang="en-US" sz="2000" spc="10" dirty="0" smtClean="0"/>
              <a:t>O</a:t>
            </a:r>
            <a:r>
              <a:rPr lang="en-US" sz="2000" spc="-15" dirty="0" smtClean="0"/>
              <a:t>P</a:t>
            </a:r>
            <a:r>
              <a:rPr lang="en-US" sz="2000" spc="10" dirty="0" smtClean="0"/>
              <a:t>O</a:t>
            </a:r>
            <a:r>
              <a:rPr lang="en-US" sz="2000" spc="25" dirty="0" smtClean="0"/>
              <a:t>S</a:t>
            </a:r>
            <a:r>
              <a:rPr lang="en-US" sz="2000" spc="-30" dirty="0" smtClean="0"/>
              <a:t>I</a:t>
            </a:r>
            <a:r>
              <a:rPr lang="en-US" sz="2000" spc="-35" dirty="0" smtClean="0"/>
              <a:t>T</a:t>
            </a:r>
            <a:r>
              <a:rPr lang="en-US" sz="2000" spc="-30" dirty="0" smtClean="0"/>
              <a:t>I</a:t>
            </a:r>
            <a:r>
              <a:rPr lang="en-US" sz="2000" spc="10" dirty="0" smtClean="0"/>
              <a:t>O</a:t>
            </a:r>
            <a:r>
              <a:rPr lang="en-US" sz="2000" dirty="0" smtClean="0"/>
              <a:t>N</a:t>
            </a:r>
          </a:p>
          <a:p>
            <a:pPr marL="285750" indent="-285750">
              <a:buFont typeface="Wingdings" panose="05000000000000000000" pitchFamily="2" charset="2"/>
              <a:buChar char="v"/>
            </a:pPr>
            <a:r>
              <a:rPr lang="en-US" sz="2000" spc="15" dirty="0"/>
              <a:t>THE</a:t>
            </a:r>
            <a:r>
              <a:rPr lang="en-US" sz="2000" spc="20" dirty="0"/>
              <a:t> </a:t>
            </a:r>
            <a:r>
              <a:rPr lang="en-US" sz="2000" spc="10" dirty="0"/>
              <a:t>WOW</a:t>
            </a:r>
            <a:r>
              <a:rPr lang="en-US" sz="2000" spc="85" dirty="0"/>
              <a:t> </a:t>
            </a:r>
            <a:r>
              <a:rPr lang="en-US" sz="2000" spc="10" dirty="0"/>
              <a:t>IN</a:t>
            </a:r>
            <a:r>
              <a:rPr lang="en-US" sz="2000" spc="-5" dirty="0"/>
              <a:t> </a:t>
            </a:r>
            <a:r>
              <a:rPr lang="en-US" sz="2000" spc="15" dirty="0"/>
              <a:t>MY </a:t>
            </a:r>
            <a:r>
              <a:rPr lang="en-US" sz="2000" spc="20" dirty="0" smtClean="0"/>
              <a:t>SOLUTION</a:t>
            </a:r>
          </a:p>
          <a:p>
            <a:pPr marL="285750" indent="-285750">
              <a:buFont typeface="Wingdings" panose="05000000000000000000" pitchFamily="2" charset="2"/>
              <a:buChar char="v"/>
            </a:pPr>
            <a:r>
              <a:rPr lang="en-IN" sz="2000" spc="15" dirty="0" smtClean="0">
                <a:latin typeface="Trebuchet MS"/>
                <a:cs typeface="Trebuchet MS"/>
              </a:rPr>
              <a:t>M</a:t>
            </a:r>
            <a:r>
              <a:rPr lang="en-IN" sz="2000" dirty="0" smtClean="0">
                <a:latin typeface="Trebuchet MS"/>
                <a:cs typeface="Trebuchet MS"/>
              </a:rPr>
              <a:t>O</a:t>
            </a:r>
            <a:r>
              <a:rPr lang="en-IN" sz="2000" spc="-15" dirty="0" smtClean="0">
                <a:latin typeface="Trebuchet MS"/>
                <a:cs typeface="Trebuchet MS"/>
              </a:rPr>
              <a:t>D</a:t>
            </a:r>
            <a:r>
              <a:rPr lang="en-IN" sz="2000" spc="-35" dirty="0" smtClean="0">
                <a:latin typeface="Trebuchet MS"/>
                <a:cs typeface="Trebuchet MS"/>
              </a:rPr>
              <a:t>E</a:t>
            </a:r>
            <a:r>
              <a:rPr lang="en-IN" sz="2000" spc="-30" dirty="0" smtClean="0">
                <a:latin typeface="Trebuchet MS"/>
                <a:cs typeface="Trebuchet MS"/>
              </a:rPr>
              <a:t>LL</a:t>
            </a:r>
            <a:r>
              <a:rPr lang="en-IN" sz="2000" spc="-5" dirty="0" smtClean="0">
                <a:latin typeface="Trebuchet MS"/>
                <a:cs typeface="Trebuchet MS"/>
              </a:rPr>
              <a:t>I</a:t>
            </a:r>
            <a:r>
              <a:rPr lang="en-IN" sz="2000" spc="30" dirty="0" smtClean="0">
                <a:latin typeface="Trebuchet MS"/>
                <a:cs typeface="Trebuchet MS"/>
              </a:rPr>
              <a:t>N</a:t>
            </a:r>
            <a:r>
              <a:rPr lang="en-IN" sz="2000" spc="5" dirty="0" smtClean="0">
                <a:latin typeface="Trebuchet MS"/>
                <a:cs typeface="Trebuchet MS"/>
              </a:rPr>
              <a:t>G</a:t>
            </a:r>
          </a:p>
          <a:p>
            <a:pPr marL="285750" indent="-285750">
              <a:buFont typeface="Wingdings" panose="05000000000000000000" pitchFamily="2" charset="2"/>
              <a:buChar char="v"/>
            </a:pPr>
            <a:r>
              <a:rPr lang="en-IN" sz="2000" dirty="0"/>
              <a:t>R</a:t>
            </a:r>
            <a:r>
              <a:rPr lang="en-IN" sz="2000" spc="-40" dirty="0"/>
              <a:t>E</a:t>
            </a:r>
            <a:r>
              <a:rPr lang="en-IN" sz="2000" spc="15" dirty="0"/>
              <a:t>S</a:t>
            </a:r>
            <a:r>
              <a:rPr lang="en-IN" sz="2000" spc="-30" dirty="0"/>
              <a:t>U</a:t>
            </a:r>
            <a:r>
              <a:rPr lang="en-IN" sz="2000" spc="-405" dirty="0"/>
              <a:t>L</a:t>
            </a:r>
            <a:r>
              <a:rPr lang="en-IN" sz="2000" dirty="0"/>
              <a:t>TS</a:t>
            </a:r>
            <a:endParaRPr lang="en-IN" sz="2000" b="1" spc="5" dirty="0" smtClean="0">
              <a:latin typeface="Trebuchet MS"/>
              <a:cs typeface="Trebuchet MS"/>
            </a:endParaRPr>
          </a:p>
          <a:p>
            <a:endParaRPr lang="en-US" spc="20" dirty="0" smtClean="0"/>
          </a:p>
          <a:p>
            <a:endParaRPr lang="en-US" dirty="0" smtClean="0"/>
          </a:p>
          <a:p>
            <a:endParaRPr lang="en-IN" spc="-20" dirty="0" smtClean="0"/>
          </a:p>
          <a:p>
            <a:endParaRPr lang="en-IN" dirty="0"/>
          </a:p>
        </p:txBody>
      </p:sp>
      <p:sp>
        <p:nvSpPr>
          <p:cNvPr id="22" name="object 22"/>
          <p:cNvSpPr txBox="1">
            <a:spLocks noGrp="1"/>
          </p:cNvSpPr>
          <p:nvPr>
            <p:ph type="sldNum" sz="quarter" idx="7"/>
          </p:nvPr>
        </p:nvSpPr>
        <p:spPr/>
        <p:txBody>
          <a:bodyPr/>
          <a:lstStyle/>
          <a:p>
            <a:fld id="{81D60167-4931-47E6-BA6A-407CBD079E47}" type="slidenum">
              <a:rPr lang="en-IN" smtClean="0"/>
              <a:pPr/>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47647" y="573454"/>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33913" y="1555104"/>
            <a:ext cx="6962287" cy="1384995"/>
          </a:xfrm>
        </p:spPr>
        <p:txBody>
          <a:bodyPr/>
          <a:lstStyle/>
          <a:p>
            <a:r>
              <a:rPr lang="en-US" dirty="0"/>
              <a:t>In the vast landscape of streaming platforms and digital libraries, users often find themselves overwhelmed by the sheer volume of movie choices available to them. Navigating through extensive catalogs to find content that aligns with their tastes and preferences can be a daunting task, leading to decision fatigue and dissatisfaction. As a result, there's a growing need for personalized movie recommendation systems that can efficiently guide users towards content they are likely to enjoy.</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marL="12700">
              <a:lnSpc>
                <a:spcPct val="100000"/>
              </a:lnSpc>
              <a:spcBef>
                <a:spcPts val="55"/>
              </a:spcBef>
            </a:pP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761194" y="1447800"/>
            <a:ext cx="6767953" cy="2769989"/>
          </a:xfrm>
        </p:spPr>
        <p:txBody>
          <a:bodyPr/>
          <a:lstStyle/>
          <a:p>
            <a:r>
              <a:rPr lang="en-US" dirty="0"/>
              <a:t>Our movie recommendation project aims to revolutionize the way users discover and engage with movies by leveraging cutting-edge technology and user-centric design principles. Here's an in-depth look at our project:</a:t>
            </a:r>
          </a:p>
          <a:p>
            <a:r>
              <a:rPr lang="en-US" b="1" dirty="0"/>
              <a:t>Objectives:</a:t>
            </a:r>
            <a:endParaRPr lang="en-US" dirty="0"/>
          </a:p>
          <a:p>
            <a:r>
              <a:rPr lang="en-US" b="1" dirty="0"/>
              <a:t>Enhanced Discovery:</a:t>
            </a:r>
            <a:r>
              <a:rPr lang="en-US" dirty="0"/>
              <a:t> We aim to simplify the movie discovery process for users by providing personalized recommendations tailored to their individual preferences and tastes.</a:t>
            </a:r>
          </a:p>
          <a:p>
            <a:r>
              <a:rPr lang="en-US" b="1" dirty="0"/>
              <a:t>Improved Engagement:</a:t>
            </a:r>
            <a:r>
              <a:rPr lang="en-US" dirty="0"/>
              <a:t> By offering relevant and engaging movie suggestions, we seek to increase user interaction and retention on our platform.</a:t>
            </a:r>
          </a:p>
          <a:p>
            <a:r>
              <a:rPr lang="en-US" b="1" dirty="0"/>
              <a:t>Optimized User Experience:</a:t>
            </a:r>
            <a:r>
              <a:rPr lang="en-US" dirty="0"/>
              <a:t> Our goal is to deliver a seamless and intuitive movie recommendation experience that enhances user satisfaction and enjoyment.</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marL="12700">
              <a:lnSpc>
                <a:spcPct val="100000"/>
              </a:lnSpc>
              <a:spcBef>
                <a:spcPts val="55"/>
              </a:spcBef>
            </a:pPr>
            <a:endParaRPr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10451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35" dirty="0" smtClean="0"/>
              <a:t> </a:t>
            </a:r>
            <a:r>
              <a:rPr sz="3200" spc="-20" dirty="0"/>
              <a:t>E</a:t>
            </a:r>
            <a:r>
              <a:rPr sz="3200" spc="30" dirty="0"/>
              <a:t>N</a:t>
            </a:r>
            <a:r>
              <a:rPr sz="3200" spc="15" dirty="0"/>
              <a:t>D</a:t>
            </a:r>
            <a:r>
              <a:rPr sz="3200" spc="-45" dirty="0"/>
              <a:t> </a:t>
            </a:r>
            <a:r>
              <a:rPr sz="3200" dirty="0" smtClean="0"/>
              <a:t>U</a:t>
            </a:r>
            <a:r>
              <a:rPr sz="3200" spc="10" dirty="0" smtClean="0"/>
              <a:t>S</a:t>
            </a:r>
            <a:r>
              <a:rPr sz="3200" spc="-25" dirty="0" smtClean="0"/>
              <a:t>E</a:t>
            </a:r>
            <a:r>
              <a:rPr sz="3200" spc="-10" dirty="0" smtClean="0"/>
              <a:t>R</a:t>
            </a:r>
            <a:r>
              <a:rPr sz="3200" spc="5" dirty="0" smtClean="0"/>
              <a:t>S</a:t>
            </a:r>
            <a:endParaRPr sz="3200" dirty="0"/>
          </a:p>
        </p:txBody>
      </p:sp>
      <p:sp>
        <p:nvSpPr>
          <p:cNvPr id="9" name="Text Placeholder 8"/>
          <p:cNvSpPr>
            <a:spLocks noGrp="1"/>
          </p:cNvSpPr>
          <p:nvPr>
            <p:ph type="body" idx="1"/>
          </p:nvPr>
        </p:nvSpPr>
        <p:spPr>
          <a:xfrm>
            <a:off x="533400" y="751998"/>
            <a:ext cx="11277601" cy="5663089"/>
          </a:xfrm>
        </p:spPr>
        <p:txBody>
          <a:bodyPr/>
          <a:lstStyle/>
          <a:p>
            <a:r>
              <a:rPr lang="en-US" sz="1600" dirty="0" smtClean="0"/>
              <a:t>Understanding </a:t>
            </a:r>
            <a:r>
              <a:rPr lang="en-US" sz="1600" dirty="0"/>
              <a:t>the diverse needs and preferences of our end users is paramount in designing a successful movie recommendation system. Here's how we're tailoring our approach to cater to the needs of our audience:</a:t>
            </a:r>
          </a:p>
          <a:p>
            <a:r>
              <a:rPr lang="en-US" sz="1600" b="1" dirty="0"/>
              <a:t>User Segmentation:</a:t>
            </a:r>
            <a:r>
              <a:rPr lang="en-US" sz="1600" dirty="0"/>
              <a:t> We recognize that our user base comprises a wide spectrum of movie enthusiasts, each with unique tastes and viewing habits. By segmenting users based on their preferences, engagement levels, and demographics, we can deliver personalized recommendations that resonate with their interests.</a:t>
            </a:r>
          </a:p>
          <a:p>
            <a:r>
              <a:rPr lang="en-US" sz="1600" b="1" dirty="0"/>
              <a:t>Personalization:</a:t>
            </a:r>
            <a:r>
              <a:rPr lang="en-US" sz="1600" dirty="0"/>
              <a:t> At the core of our recommendation system lies the commitment to hyper-personalization. Whether it's a casual viewer seeking entertainment options or a </a:t>
            </a:r>
            <a:r>
              <a:rPr lang="en-US" sz="1600" dirty="0" err="1"/>
              <a:t>cinephile</a:t>
            </a:r>
            <a:r>
              <a:rPr lang="en-US" sz="1600" dirty="0"/>
              <a:t> with specific genre preferences, our system adapts to each user's individual preferences, ensuring that every recommendation feels tailor-made.</a:t>
            </a:r>
          </a:p>
          <a:p>
            <a:r>
              <a:rPr lang="en-US" sz="1600" b="1" dirty="0"/>
              <a:t>User Feedback Integration:</a:t>
            </a:r>
            <a:r>
              <a:rPr lang="en-US" sz="1600" dirty="0"/>
              <a:t> We value user feedback as a crucial source of insight into preferences and satisfaction levels. By incorporating user ratings, reviews, and implicit feedback signals, we continuously refine our recommendation algorithms to better align with users' evolving tastes and preferences.</a:t>
            </a:r>
          </a:p>
          <a:p>
            <a:r>
              <a:rPr lang="en-US" sz="1600" b="1" dirty="0"/>
              <a:t>Accessibility and User Experience:</a:t>
            </a:r>
            <a:r>
              <a:rPr lang="en-US" sz="1600" dirty="0"/>
              <a:t> Ensuring accessibility and ease of use are central to our design philosophy. Our recommendation interface is intuitive and user-friendly, enabling seamless navigation and exploration of movie recommendations across devices and platforms.</a:t>
            </a:r>
          </a:p>
          <a:p>
            <a:r>
              <a:rPr lang="en-US" sz="1600" b="1" dirty="0"/>
              <a:t>Community Engagement:</a:t>
            </a:r>
            <a:r>
              <a:rPr lang="en-US" sz="1600" dirty="0"/>
              <a:t> Fostering a sense of community and collaboration among users is integral to enhancing the overall movie-watching experience. Through features such as user-generated playlists, discussion forums, and social sharing options, we encourage interaction and engagement among users, facilitating a vibrant community of movie enthusiasts.</a:t>
            </a:r>
          </a:p>
          <a:p>
            <a:r>
              <a:rPr lang="en-US" sz="1600" b="1" dirty="0"/>
              <a:t>Empowering User Control:</a:t>
            </a:r>
            <a:r>
              <a:rPr lang="en-US" sz="1600" dirty="0"/>
              <a:t> Recognizing the importance of user autonomy, our recommendation system empowers users with control over their recommendations. Through customizable preferences, filters, and recommendation settings, users can fine-tune their movie suggestions to align with their unique preferences and mood.</a:t>
            </a:r>
          </a:p>
          <a:p>
            <a:r>
              <a:rPr lang="en-US" sz="1600" dirty="0"/>
              <a:t>By prioritizing user-centric design principles and leveraging user insights, we're committed to delivering a movie recommendation system that not only meets but exceeds the expectations of our diverse user base.</a:t>
            </a:r>
          </a:p>
          <a:p>
            <a:endParaRPr lang="en-IN" sz="1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marL="12700">
              <a:lnSpc>
                <a:spcPct val="100000"/>
              </a:lnSpc>
              <a:spcBef>
                <a:spcPts val="55"/>
              </a:spcBef>
            </a:pPr>
            <a:endParaRPr sz="11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748567" y="1066800"/>
            <a:ext cx="10065068" cy="4985980"/>
          </a:xfrm>
        </p:spPr>
        <p:txBody>
          <a:bodyPr/>
          <a:lstStyle/>
          <a:p>
            <a:r>
              <a:rPr lang="en-US" dirty="0"/>
              <a:t>The solution employs a sophisticated recommendation engine powered by machine learning techniques, specifically a Support Vector Machine (SVM) classifier. This classifier is trained on a diverse dataset of movie descriptions and associated genres, allowing it to learn intricate patterns and correlations between textual features and user preferences. By analyzing the textual descriptions of movies, the model can identify latent similarities and connections that may not be immediately apparent to human users</a:t>
            </a:r>
            <a:r>
              <a:rPr lang="en-US" dirty="0" smtClean="0"/>
              <a:t>.</a:t>
            </a:r>
          </a:p>
          <a:p>
            <a:endParaRPr lang="en-US" dirty="0"/>
          </a:p>
          <a:p>
            <a:r>
              <a:rPr lang="en-US" b="1" dirty="0"/>
              <a:t>The value proposition of the movie recommendation system lies in its ability to</a:t>
            </a:r>
            <a:r>
              <a:rPr lang="en-US" b="1" dirty="0" smtClean="0"/>
              <a:t>:</a:t>
            </a:r>
          </a:p>
          <a:p>
            <a:endParaRPr lang="en-US" dirty="0"/>
          </a:p>
          <a:p>
            <a:r>
              <a:rPr lang="en-US" b="1" dirty="0"/>
              <a:t>Provide personalized recommendations: </a:t>
            </a:r>
            <a:r>
              <a:rPr lang="en-US" dirty="0"/>
              <a:t>By considering individual user preferences, viewing history, and feedback, the system delivers movie suggestions that are highly relevant and tailored to each user's tastes.</a:t>
            </a:r>
          </a:p>
          <a:p>
            <a:r>
              <a:rPr lang="en-US" b="1" dirty="0"/>
              <a:t>Enhance user engagement: </a:t>
            </a:r>
            <a:r>
              <a:rPr lang="en-US" dirty="0"/>
              <a:t>By presenting users with a curated selection of movies that match their interests, the system increases user engagement and encourages continued exploration of the platform's content.</a:t>
            </a:r>
          </a:p>
          <a:p>
            <a:r>
              <a:rPr lang="en-US" b="1" dirty="0"/>
              <a:t>Streamline content discovery: </a:t>
            </a:r>
            <a:r>
              <a:rPr lang="en-US" dirty="0"/>
              <a:t>By automating the process of movie discovery, the system saves users time and effort by presenting them with relevant choices without the need for extensive manual searching.</a:t>
            </a:r>
          </a:p>
          <a:p>
            <a:r>
              <a:rPr lang="en-US" b="1" dirty="0"/>
              <a:t>Foster user satisfaction: </a:t>
            </a:r>
            <a:r>
              <a:rPr lang="en-US" dirty="0"/>
              <a:t>By consistently delivering accurate and relevant recommendations, the system enhances user satisfaction and loyalty, fostering a positive user experience.</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marL="12700">
              <a:lnSpc>
                <a:spcPct val="100000"/>
              </a:lnSpc>
              <a:spcBef>
                <a:spcPts val="55"/>
              </a:spcBef>
            </a:pPr>
            <a:endParaRPr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191000"/>
            <a:ext cx="2219325" cy="2609848"/>
          </a:xfrm>
          <a:prstGeom prst="rect">
            <a:avLst/>
          </a:prstGeom>
        </p:spPr>
      </p:pic>
      <p:sp>
        <p:nvSpPr>
          <p:cNvPr id="7" name="object 7"/>
          <p:cNvSpPr txBox="1">
            <a:spLocks noGrp="1"/>
          </p:cNvSpPr>
          <p:nvPr>
            <p:ph type="title"/>
          </p:nvPr>
        </p:nvSpPr>
        <p:spPr>
          <a:xfrm>
            <a:off x="578298" y="380326"/>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15" dirty="0" smtClean="0"/>
              <a:t>MY </a:t>
            </a:r>
            <a:r>
              <a:rPr sz="4250" spc="20" dirty="0" smtClean="0"/>
              <a:t>SOLUTION</a:t>
            </a:r>
            <a:endParaRPr sz="4250" dirty="0"/>
          </a:p>
        </p:txBody>
      </p:sp>
      <p:sp>
        <p:nvSpPr>
          <p:cNvPr id="9" name="Text Placeholder 8"/>
          <p:cNvSpPr>
            <a:spLocks noGrp="1"/>
          </p:cNvSpPr>
          <p:nvPr>
            <p:ph type="body" idx="1"/>
          </p:nvPr>
        </p:nvSpPr>
        <p:spPr>
          <a:xfrm>
            <a:off x="609599" y="1424470"/>
            <a:ext cx="9601201" cy="2215991"/>
          </a:xfrm>
        </p:spPr>
        <p:txBody>
          <a:bodyPr/>
          <a:lstStyle/>
          <a:p>
            <a:r>
              <a:rPr lang="en-US" b="1" dirty="0"/>
              <a:t>Personalization</a:t>
            </a:r>
            <a:r>
              <a:rPr lang="en-US" dirty="0"/>
              <a:t>: The recommendation system leverages advanced machine learning techniques to understand and adapt to each user's unique preferences and viewing habits, resulting in highly personalized recommendations.</a:t>
            </a:r>
          </a:p>
          <a:p>
            <a:r>
              <a:rPr lang="en-US" b="1" dirty="0"/>
              <a:t>Efficiency</a:t>
            </a:r>
            <a:r>
              <a:rPr lang="en-US" dirty="0"/>
              <a:t>: By automating the movie recommendation process, the system provides users with instant access to a curated selection of movies tailored to their tastes, saving them time and effort.</a:t>
            </a:r>
          </a:p>
          <a:p>
            <a:r>
              <a:rPr lang="en-US" b="1" dirty="0"/>
              <a:t>Accuracy</a:t>
            </a:r>
            <a:r>
              <a:rPr lang="en-US" dirty="0"/>
              <a:t>: The SVM classifier, trained on a comprehensive dataset of movie descriptions and genres, delivers precise and relevant recommendations, ensuring a high level of accuracy and user satisfaction.</a:t>
            </a:r>
          </a:p>
          <a:p>
            <a:r>
              <a:rPr lang="en-US" b="1" dirty="0"/>
              <a:t>Scalability</a:t>
            </a:r>
            <a:r>
              <a:rPr lang="en-US" dirty="0"/>
              <a:t>: The recommendation system is designed to scale with the platform's growing user base and content library, accommodating evolving user preferences and expanding movie catalogs.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lang="en-US" sz="1100" spc="20" dirty="0" smtClean="0">
                <a:solidFill>
                  <a:srgbClr val="2D83C3"/>
                </a:solidFill>
                <a:latin typeface="Trebuchet MS"/>
                <a:cs typeface="Trebuchet MS"/>
              </a:rPr>
              <a:t>5/04/202</a:t>
            </a:r>
            <a:r>
              <a:rPr lang="en-US" sz="1100" spc="10" dirty="0" smtClean="0">
                <a:solidFill>
                  <a:srgbClr val="2D83C3"/>
                </a:solidFill>
                <a:latin typeface="Trebuchet MS"/>
                <a:cs typeface="Trebuchet MS"/>
              </a:rPr>
              <a:t>4</a:t>
            </a:r>
            <a:r>
              <a:rPr lang="en-US" sz="1100" dirty="0" smtClean="0">
                <a:solidFill>
                  <a:srgbClr val="2D83C3"/>
                </a:solidFill>
                <a:latin typeface="Trebuchet MS"/>
                <a:cs typeface="Trebuchet MS"/>
              </a:rPr>
              <a:t> </a:t>
            </a:r>
            <a:r>
              <a:rPr lang="en-US" sz="1100" spc="130" dirty="0" smtClean="0">
                <a:solidFill>
                  <a:srgbClr val="2D83C3"/>
                </a:solidFill>
                <a:latin typeface="Trebuchet MS"/>
                <a:cs typeface="Trebuchet MS"/>
              </a:rPr>
              <a:t> </a:t>
            </a:r>
            <a:r>
              <a:rPr lang="en-US" sz="1100" b="1" spc="50" dirty="0" smtClean="0">
                <a:solidFill>
                  <a:srgbClr val="2D83C3"/>
                </a:solidFill>
                <a:latin typeface="Trebuchet MS"/>
                <a:cs typeface="Trebuchet MS"/>
              </a:rPr>
              <a:t>A</a:t>
            </a:r>
            <a:r>
              <a:rPr lang="en-US" sz="1100" b="1" spc="15" dirty="0" smtClean="0">
                <a:solidFill>
                  <a:srgbClr val="2D83C3"/>
                </a:solidFill>
                <a:latin typeface="Trebuchet MS"/>
                <a:cs typeface="Trebuchet MS"/>
              </a:rPr>
              <a:t>nnu</a:t>
            </a:r>
            <a:r>
              <a:rPr lang="en-US" sz="1100" b="1" spc="10" dirty="0" smtClean="0">
                <a:solidFill>
                  <a:srgbClr val="2D83C3"/>
                </a:solidFill>
                <a:latin typeface="Trebuchet MS"/>
                <a:cs typeface="Trebuchet MS"/>
              </a:rPr>
              <a:t>al</a:t>
            </a:r>
            <a:r>
              <a:rPr lang="en-US" sz="1100" b="1" spc="-140" dirty="0" smtClean="0">
                <a:solidFill>
                  <a:srgbClr val="2D83C3"/>
                </a:solidFill>
                <a:latin typeface="Trebuchet MS"/>
                <a:cs typeface="Trebuchet MS"/>
              </a:rPr>
              <a:t> </a:t>
            </a:r>
            <a:r>
              <a:rPr lang="en-US" sz="1100" b="1" dirty="0" smtClean="0">
                <a:solidFill>
                  <a:srgbClr val="2D83C3"/>
                </a:solidFill>
                <a:latin typeface="Trebuchet MS"/>
                <a:cs typeface="Trebuchet MS"/>
              </a:rPr>
              <a:t>R</a:t>
            </a:r>
            <a:r>
              <a:rPr lang="en-US" sz="1100" b="1" spc="35" dirty="0" smtClean="0">
                <a:solidFill>
                  <a:srgbClr val="2D83C3"/>
                </a:solidFill>
                <a:latin typeface="Trebuchet MS"/>
                <a:cs typeface="Trebuchet MS"/>
              </a:rPr>
              <a:t>e</a:t>
            </a:r>
            <a:r>
              <a:rPr lang="en-US" sz="1100" b="1" spc="90" dirty="0" smtClean="0">
                <a:solidFill>
                  <a:srgbClr val="2D83C3"/>
                </a:solidFill>
                <a:latin typeface="Trebuchet MS"/>
                <a:cs typeface="Trebuchet MS"/>
              </a:rPr>
              <a:t>v</a:t>
            </a:r>
            <a:r>
              <a:rPr lang="en-US" sz="1100" b="1" spc="-35" dirty="0" smtClean="0">
                <a:solidFill>
                  <a:srgbClr val="2D83C3"/>
                </a:solidFill>
                <a:latin typeface="Trebuchet MS"/>
                <a:cs typeface="Trebuchet MS"/>
              </a:rPr>
              <a:t>i</a:t>
            </a:r>
            <a:r>
              <a:rPr lang="en-US" sz="1100" b="1" spc="35" dirty="0" smtClean="0">
                <a:solidFill>
                  <a:srgbClr val="2D83C3"/>
                </a:solidFill>
                <a:latin typeface="Trebuchet MS"/>
                <a:cs typeface="Trebuchet MS"/>
              </a:rPr>
              <a:t>e</a:t>
            </a:r>
            <a:r>
              <a:rPr lang="en-US" sz="1100" b="1" spc="15" dirty="0" smtClean="0">
                <a:solidFill>
                  <a:srgbClr val="2D83C3"/>
                </a:solidFill>
                <a:latin typeface="Trebuchet MS"/>
                <a:cs typeface="Trebuchet MS"/>
              </a:rPr>
              <a:t>w</a:t>
            </a:r>
            <a:endParaRPr lang="en-US" sz="1100" dirty="0" smtClean="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49179" y="598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518364" y="3255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p:cNvSpPr>
            <a:spLocks noGrp="1"/>
          </p:cNvSpPr>
          <p:nvPr>
            <p:ph type="body" idx="1"/>
          </p:nvPr>
        </p:nvSpPr>
        <p:spPr>
          <a:xfrm>
            <a:off x="518364" y="1371600"/>
            <a:ext cx="10972800" cy="3323987"/>
          </a:xfrm>
        </p:spPr>
        <p:txBody>
          <a:bodyPr/>
          <a:lstStyle/>
          <a:p>
            <a:r>
              <a:rPr lang="en-US" dirty="0"/>
              <a:t>In our movie recommendation project, modeling serves as the backbone of our system, dictating the accuracy and relevance of recommendations provided to users. Here's how we're shaping our modeling approach to deliver optimal results:</a:t>
            </a:r>
          </a:p>
          <a:p>
            <a:r>
              <a:rPr lang="en-US" b="1" dirty="0"/>
              <a:t>Machine Learning Algorithms:</a:t>
            </a:r>
            <a:r>
              <a:rPr lang="en-US" dirty="0"/>
              <a:t> We're employing a diverse set of machine learning algorithms to cater to various recommendation scenarios:</a:t>
            </a:r>
          </a:p>
          <a:p>
            <a:r>
              <a:rPr lang="en-US" b="1" dirty="0"/>
              <a:t>Support Vector Machine (SVM):</a:t>
            </a:r>
            <a:r>
              <a:rPr lang="en-US" dirty="0"/>
              <a:t> Our baseline model, SVM, efficiently categorizes movies based on textual descriptions. Its versatility allows it to adapt to complex feature spaces, making it an ideal choice for initial classification tasks.</a:t>
            </a:r>
          </a:p>
          <a:p>
            <a:r>
              <a:rPr lang="en-US" b="1" dirty="0"/>
              <a:t>Collaborative Filtering:</a:t>
            </a:r>
            <a:r>
              <a:rPr lang="en-US" dirty="0"/>
              <a:t> Harnessing user-item interactions, collaborative filtering identifies similarities among users or items to generate recommendations. By leveraging collective wisdom, we can offer personalized suggestions even for lesser-known movies.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1124</Words>
  <Application>Microsoft Office PowerPoint</Application>
  <PresentationFormat>Widescreen</PresentationFormat>
  <Paragraphs>73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ABARNA S</vt:lpstr>
      <vt:lpstr>MOVIE RECOMMENDATION</vt:lpstr>
      <vt:lpstr>AGENDA</vt:lpstr>
      <vt:lpstr>PROBLEM STATEMENT</vt:lpstr>
      <vt:lpstr>PROJECT OVERVIEW</vt:lpstr>
      <vt:lpstr> END USERS</vt:lpstr>
      <vt:lpstr>SOLUTION AND ITS VALUE PROPOSITION</vt:lpstr>
      <vt:lpstr>THE WOW IN MY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21ad0 01</dc:creator>
  <cp:lastModifiedBy>21ad0 01</cp:lastModifiedBy>
  <cp:revision>8</cp:revision>
  <dcterms:created xsi:type="dcterms:W3CDTF">2024-04-05T03:49:59Z</dcterms:created>
  <dcterms:modified xsi:type="dcterms:W3CDTF">2024-04-05T04:59:50Z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