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02391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14091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72900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32848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312921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45338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87519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67137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41211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151403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09257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151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61581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118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5885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127575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409416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0262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5457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4920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3441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88148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9462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4390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9659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58026598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en.wikipedia.org/wiki/Phishing" TargetMode="External"/><Relationship Id="rId2" Type="http://schemas.openxmlformats.org/officeDocument/2006/relationships/hyperlink" Target="https://en.wikipedia.org/wiki/Help:Two-factor_authentication" TargetMode="External"/><Relationship Id="rId3" Type="http://schemas.openxmlformats.org/officeDocument/2006/relationships/hyperlink" Target="https://www.csoonline.com/network-security/" TargetMode="External"/><Relationship Id="rId4" Type="http://schemas.openxmlformats.org/officeDocument/2006/relationships/hyperlink" Target="https://support.google.com/chrome/?hl=en" TargetMode="External"/><Relationship Id="rId5" Type="http://schemas.openxmlformats.org/officeDocument/2006/relationships/hyperlink" Target="https://support.mozilla.org/en/products/firefox/privacy-and-security"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
          <p:cNvSpPr txBox="1"/>
          <p:nvPr>
            <p:ph type="ctrTitle"/>
          </p:nvPr>
        </p:nvSpPr>
        <p:spPr>
          <a:xfrm>
            <a:off x="1730576" y="1635100"/>
            <a:ext cx="9299700" cy="10338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PHISHING ATTACK INCIDENT IN REAL TIME </a:t>
            </a:r>
            <a:endParaRPr b="1" i="0" sz="3600" u="none" cap="none" strike="noStrike">
              <a:solidFill>
                <a:schemeClr val="accent1"/>
              </a:solidFill>
              <a:latin typeface="Arial"/>
              <a:ea typeface="Arial"/>
              <a:cs typeface="Arial"/>
              <a:sym typeface="Arial"/>
            </a:endParaRPr>
          </a:p>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                                          OR</a:t>
            </a:r>
            <a:endParaRPr b="1" i="0" sz="3600" u="none" cap="none" strike="noStrike">
              <a:solidFill>
                <a:schemeClr val="accent1"/>
              </a:solidFill>
              <a:latin typeface="Arial"/>
              <a:ea typeface="Arial"/>
              <a:cs typeface="Arial"/>
              <a:sym typeface="Arial"/>
            </a:endParaRPr>
          </a:p>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             ONLINE FINANCIALS SCAMS</a:t>
            </a:r>
            <a:endParaRPr b="1" i="0" sz="3600" u="none" cap="none" strike="noStrike">
              <a:solidFill>
                <a:schemeClr val="accent1"/>
              </a:solidFill>
              <a:latin typeface="Arial"/>
              <a:ea typeface="Arial"/>
              <a:cs typeface="Arial"/>
              <a:sym typeface="Arial"/>
            </a:endParaRPr>
          </a:p>
        </p:txBody>
      </p:sp>
      <p:sp>
        <p:nvSpPr>
          <p:cNvPr id="94" name="Google Shape;94;p1"/>
          <p:cNvSpPr/>
          <p:nvPr/>
        </p:nvSpPr>
        <p:spPr>
          <a:xfrm>
            <a:off x="-301207" y="-51513"/>
            <a:ext cx="12726600" cy="57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481AC"/>
              </a:buClr>
              <a:buSzPts val="3200"/>
              <a:buFont typeface="Arial"/>
              <a:buNone/>
            </a:pPr>
            <a:r>
              <a:rPr b="1" i="0" lang="en-US" sz="3200" u="none" cap="none" strike="noStrike">
                <a:solidFill>
                  <a:srgbClr val="1481AC"/>
                </a:solidFill>
                <a:latin typeface="Arial"/>
                <a:ea typeface="Arial"/>
                <a:cs typeface="Arial"/>
                <a:sym typeface="Arial"/>
              </a:rPr>
              <a:t>CAPSTONE PROJECT</a:t>
            </a:r>
            <a:endParaRPr b="1" i="0" sz="3200" u="none" cap="none" strike="noStrike">
              <a:solidFill>
                <a:srgbClr val="1481AC"/>
              </a:solidFill>
              <a:latin typeface="Arial"/>
              <a:ea typeface="Arial"/>
              <a:cs typeface="Arial"/>
              <a:sym typeface="Arial"/>
            </a:endParaRPr>
          </a:p>
        </p:txBody>
      </p:sp>
      <p:sp>
        <p:nvSpPr>
          <p:cNvPr id="95" name="Google Shape;95;p1"/>
          <p:cNvSpPr/>
          <p:nvPr/>
        </p:nvSpPr>
        <p:spPr>
          <a:xfrm>
            <a:off x="1730575" y="4186401"/>
            <a:ext cx="7980300" cy="141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481AC"/>
              </a:buClr>
              <a:buSzPts val="2000"/>
              <a:buFont typeface="Arial"/>
              <a:buNone/>
            </a:pPr>
            <a:r>
              <a:rPr b="1" i="0" lang="en-US" sz="2000" u="none" cap="none" strike="noStrike">
                <a:solidFill>
                  <a:srgbClr val="1481AC"/>
                </a:solidFill>
                <a:latin typeface="Arial"/>
                <a:ea typeface="Arial"/>
                <a:cs typeface="Arial"/>
                <a:sym typeface="Arial"/>
              </a:rPr>
              <a:t>Presented By:</a:t>
            </a:r>
            <a:endParaRPr b="1" i="0" sz="2000" u="none" cap="none" strike="noStrike">
              <a:solidFill>
                <a:srgbClr val="1481AC"/>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Abarna M</a:t>
            </a:r>
            <a:endParaRPr sz="2000" u="none" cap="none" strike="noStrike">
              <a:solidFill>
                <a:srgbClr val="D6F8FA"/>
              </a:solidFill>
              <a:latin typeface="Oi"/>
              <a:ea typeface="Oi"/>
              <a:cs typeface="Oi"/>
              <a:sym typeface="Oi"/>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St Michael College of Engineering and Technology</a:t>
            </a:r>
            <a:endParaRPr b="1" i="0" sz="2000" u="none" cap="none" strike="noStrike">
              <a:solidFill>
                <a:srgbClr val="D6F8FA"/>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Department of Computer Science and Engineering </a:t>
            </a:r>
            <a:endParaRPr b="1" i="0" sz="2000" u="none" cap="none" strike="noStrike">
              <a:solidFill>
                <a:srgbClr val="D6F8FA"/>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a:t>
            </a:r>
            <a:endParaRPr b="1" i="0" sz="2000" u="none" cap="none" strike="noStrike">
              <a:solidFill>
                <a:srgbClr val="D6F8FA"/>
              </a:solidFill>
              <a:latin typeface="Arial"/>
              <a:ea typeface="Arial"/>
              <a:cs typeface="Arial"/>
              <a:sym typeface="Arial"/>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Phishing Information: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 https://en.wikipedia.org/wiki/Phishing</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Two-Factor Authentication: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2"/>
              </a:rPr>
              <a:t>https://en.wikipedia.org/wiki/Help:Two-factor_authentication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Virtual Keyboard Security: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3"/>
              </a:rPr>
              <a:t>https://www.csoonline.com/network-security/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Browser Security Settings: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4"/>
              </a:rPr>
              <a:t> https://support.google.com/chrome/?hl=en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600" b="0" i="0" u="none" strike="noStrike" kern="1200" cap="none" spc="0" baseline="0">
                <a:solidFill>
                  <a:srgbClr val="404040"/>
                </a:solidFill>
                <a:latin typeface="Franklin Gothic Book" pitchFamily="0" charset="0"/>
                <a:ea typeface="华文中宋" pitchFamily="0" charset="0"/>
                <a:cs typeface="Lucida Sans" pitchFamily="0" charset="0"/>
              </a:rPr>
              <a:t>Firefox: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5"/>
              </a:rPr>
              <a:t> https://support.mozilla.org/en/products/firefox/privacy-and-security)</a:t>
            </a:r>
            <a:endParaRPr lang="zh-CN" altLang="en-US" sz="2400" b="1"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82110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842072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85500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359283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Examine a real-world case where a phishing attack compromised sensitive information in an organization. Discuss preventative measures and employee training programs to ensure the risks of social engineering attacks.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07749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 real-world case where a phishing attack compromised sensitive information in an organization. Discuss preventative measures and employee training programs to ensure the risks of social engineering attacks.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华文中宋" pitchFamily="0" charset="0"/>
                <a:cs typeface="Calibri" pitchFamily="0" charset="0"/>
              </a:rPr>
              <a:t>Employee Training Programs: </a:t>
            </a:r>
            <a:endParaRPr lang="en-US" altLang="zh-CN" sz="1200" b="0"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training sessions to educate employees about the dangers of phishing attacks, how to recognize suspicious emails, and what actions to take if they suspect they've received a phishing email.</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Encourage employees to promptly report any suspicious emails or activity to the IT security team. Establish clear procedures for reporting incidents and provide support for employees who may have inadvertently fallen victim to phishing attacks.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Email Filtering and. security software:</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Implementing robust email filtering systems to automatically detect and quarantine suspicious emails before they reach employees' inboxes.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 advanced threat protection software to analyze and block malicious attachments or links.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.Multi-Factor Authentication (MFA):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Requiring multi-factor authentication for accessing sensitive systems and data, which adds an extra layer of security even if credentials are compromised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.Developing a comprehensive incident response plan to quickly detect, contain, and mitigate the impact of a phishing attack if one occurs.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Software Updates and Patch Management: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Ensuring all software and systems are regularly updated with the latest security patches to mitigate vulnerabilities that attackers may exploit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Limiting access to sensitive information based on the principle of least privilege, ensuring employees only have access to the information necessary for their roles.</a:t>
            </a:r>
            <a:endParaRPr lang="zh-CN" altLang="en-US" sz="12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20942677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In a large financial institution, employees received an email purportedly from the IT department requesting them to update their login credentials due to a system upgrade. Unsuspecting employees clicked on the provided link and entered their credentials, unknowingly giving hackers access to sensitive financial data. This phishing attack compromised customer account information and led to financial losses for both the institution and its clients.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Implement robust email filtering systems that can identify and block phishing emails before they reach users' inboxes. This includes using techniques like SPF, DKIM, and DMARC to authenticate email senders.</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rPr>
              <a:t>python idle </a:t>
            </a:r>
            <a:endPar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pynput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json</a:t>
            </a: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keyboard library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333908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145250"/>
            <a:ext cx="11029615" cy="599839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To prevent phishing attacks compromising sensitive information, you can employ a combination of algorithms and deployment strategies: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strong encryption algorithms like AES (Advanced Encryption Standard) to encrypt sensitive data. AES is widely adopted and considered secure.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Implement secure hashing algorithms such as SHA-256 to hash sensitive information. Hashing is vital for storing password securely.</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Employ digital signature algorithms like RSA or ECDSA to ensure the authenticity and integrity of sensitive communications. This helps in verifying the sender's identity and prevents tampering.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Train employees to identify common signs of phishing emails, such as misspelled URLs, suspicious attachments, urgent requests for personal information, and unfamiliar sender addresses.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Keep employees informed about the latest phishing techniques and trends. Reinforce training through periodic reminders, updates, and refresher courses.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rPr>
              <a:t>Prediction Processi:</a:t>
            </a:r>
            <a:endPar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Continuous Monitoring: Implement continuous monitoring of network traffic and user behavior to detect any suspicious activity indicative of a phishing attack in progress.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User Verification: Encourage users to verify the legitimacy of requests for sensitive information through alternative means, such as contacting the purported sender through a known, trusted communication channel..</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45919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85" name="图片"/>
          <p:cNvPicPr>
            <a:picLocks noChangeAspect="1"/>
          </p:cNvPicPr>
          <p:nvPr/>
        </p:nvPicPr>
        <p:blipFill>
          <a:blip r:embed="rId1" cstate="print"/>
          <a:stretch>
            <a:fillRect/>
          </a:stretch>
        </p:blipFill>
        <p:spPr>
          <a:xfrm rot="0">
            <a:off x="638165" y="2262153"/>
            <a:ext cx="8096126" cy="2962230"/>
          </a:xfrm>
          <a:prstGeom prst="rect"/>
          <a:noFill/>
          <a:ln w="12700" cmpd="sng" cap="flat">
            <a:noFill/>
            <a:prstDash val="solid"/>
            <a:miter/>
          </a:ln>
        </p:spPr>
      </p:pic>
    </p:spTree>
    <p:extLst>
      <p:ext uri="{BB962C8B-B14F-4D97-AF65-F5344CB8AC3E}">
        <p14:creationId xmlns:p14="http://schemas.microsoft.com/office/powerpoint/2010/main" val="11395430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Encryption plays a vital role in data security, but it's not a standalone solution against phishing and keylogging. A multi-layered approach that combines user awareness, robust authentication mechanisms, and potentially anti-keylogging software is more effective in safeguarding against these threats.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259385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rPr>
              <a:t>Behavioral Biometrics:</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Analyze typing patterns, mouse movements, and other user interactions to detect anomalies that might indicate a keylogger.</a:t>
            </a:r>
            <a:endPar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Hardware-based Security: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Explore hardware solutions like Trusted Platform Modules (TPMs) that can provide a more secure root of trust for encryption</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Machine Learning: De</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velop machine learning models to identify phishing attempts based on website characteristics, email content, and user behavior.</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Usability Enhancements: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Research ways to improve the user experience of encryption-based solutions, minimizing performance impact and complexity.</a:t>
            </a:r>
            <a:endParaRPr lang="zh-CN" altLang="en-US"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7432571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