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58" r:id="rId5"/>
    <p:sldId id="259" r:id="rId6"/>
    <p:sldId id="260" r:id="rId7"/>
    <p:sldId id="261" r:id="rId8"/>
    <p:sldId id="263" r:id="rId9"/>
    <p:sldId id="278" r:id="rId10"/>
    <p:sldId id="264" r:id="rId11"/>
    <p:sldId id="269" r:id="rId12"/>
    <p:sldId id="270" r:id="rId13"/>
    <p:sldId id="271" r:id="rId14"/>
    <p:sldId id="272" r:id="rId15"/>
    <p:sldId id="279" r:id="rId16"/>
    <p:sldId id="280"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watts2/glove6b50dtxt"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CB97-9431-352E-6E49-B19E85A26AB8}"/>
              </a:ext>
            </a:extLst>
          </p:cNvPr>
          <p:cNvSpPr>
            <a:spLocks noGrp="1"/>
          </p:cNvSpPr>
          <p:nvPr>
            <p:ph type="ctrTitle"/>
          </p:nvPr>
        </p:nvSpPr>
        <p:spPr>
          <a:xfrm>
            <a:off x="-1284209" y="2994180"/>
            <a:ext cx="8144134" cy="1373070"/>
          </a:xfrm>
        </p:spPr>
        <p:txBody>
          <a:bodyPr/>
          <a:lstStyle/>
          <a:p>
            <a:r>
              <a:rPr lang="en-US" dirty="0"/>
              <a:t>EMOJI    PREDICTION      USING GAN</a:t>
            </a:r>
          </a:p>
        </p:txBody>
      </p:sp>
      <p:sp>
        <p:nvSpPr>
          <p:cNvPr id="3" name="Subtitle 2">
            <a:extLst>
              <a:ext uri="{FF2B5EF4-FFF2-40B4-BE49-F238E27FC236}">
                <a16:creationId xmlns:a16="http://schemas.microsoft.com/office/drawing/2014/main" id="{981E58C0-F13F-C9A4-CB35-E472FE476B54}"/>
              </a:ext>
            </a:extLst>
          </p:cNvPr>
          <p:cNvSpPr>
            <a:spLocks noGrp="1"/>
          </p:cNvSpPr>
          <p:nvPr>
            <p:ph type="subTitle" idx="1"/>
          </p:nvPr>
        </p:nvSpPr>
        <p:spPr>
          <a:xfrm>
            <a:off x="894634" y="4456547"/>
            <a:ext cx="8454748" cy="2249649"/>
          </a:xfrm>
        </p:spPr>
        <p:txBody>
          <a:bodyPr>
            <a:normAutofit fontScale="77500" lnSpcReduction="20000"/>
          </a:bodyPr>
          <a:lstStyle/>
          <a:p>
            <a:r>
              <a:rPr lang="en-US" sz="3600" b="1" dirty="0"/>
              <a:t>Presentation By:-</a:t>
            </a:r>
            <a:r>
              <a:rPr lang="en-US" b="1" dirty="0"/>
              <a:t>    </a:t>
            </a:r>
          </a:p>
          <a:p>
            <a:pPr marL="342900" indent="-342900">
              <a:buFont typeface="Arial" panose="020B0604020202020204" pitchFamily="34" charset="0"/>
              <a:buChar char="•"/>
            </a:pPr>
            <a:r>
              <a:rPr lang="en-US" sz="3900" b="1" dirty="0"/>
              <a:t>Name: ABARNA</a:t>
            </a:r>
            <a:r>
              <a:rPr lang="en-US" b="1" dirty="0"/>
              <a:t> </a:t>
            </a:r>
            <a:r>
              <a:rPr lang="en-US" sz="3600" b="1" dirty="0"/>
              <a:t>DEVI</a:t>
            </a:r>
            <a:r>
              <a:rPr lang="en-US" b="1" dirty="0"/>
              <a:t> </a:t>
            </a:r>
            <a:r>
              <a:rPr lang="en-US" sz="3600" b="1" dirty="0"/>
              <a:t>.T</a:t>
            </a:r>
            <a:r>
              <a:rPr lang="en-US" b="1" dirty="0"/>
              <a:t> </a:t>
            </a:r>
          </a:p>
          <a:p>
            <a:pPr marL="571500" indent="-571500">
              <a:buFont typeface="Arial" panose="020B0604020202020204" pitchFamily="34" charset="0"/>
              <a:buChar char="•"/>
            </a:pPr>
            <a:r>
              <a:rPr lang="en-US" sz="3600" b="1" dirty="0"/>
              <a:t>Dept.: CSE   -6</a:t>
            </a:r>
            <a:r>
              <a:rPr lang="en-US" sz="3600" b="1" baseline="30000" dirty="0"/>
              <a:t>th</a:t>
            </a:r>
            <a:r>
              <a:rPr lang="en-US" sz="3600" b="1" dirty="0"/>
              <a:t>  SEM</a:t>
            </a:r>
          </a:p>
          <a:p>
            <a:pPr marL="571500" indent="-571500">
              <a:buFont typeface="Arial" panose="020B0604020202020204" pitchFamily="34" charset="0"/>
              <a:buChar char="•"/>
            </a:pPr>
            <a:r>
              <a:rPr lang="en-US" sz="3600" b="1" dirty="0"/>
              <a:t>Naan </a:t>
            </a:r>
            <a:r>
              <a:rPr lang="en-US" sz="3600" b="1" dirty="0" err="1"/>
              <a:t>Mudhalvan</a:t>
            </a:r>
            <a:r>
              <a:rPr lang="en-US" sz="3600" b="1" dirty="0"/>
              <a:t> username  :au950021104001 </a:t>
            </a:r>
          </a:p>
          <a:p>
            <a:r>
              <a:rPr lang="en-US" sz="3600" b="1" dirty="0"/>
              <a:t>ANNA UNIVERSITY REGIONAL CAMPUS TIRUNELVELI </a:t>
            </a:r>
            <a:r>
              <a:rPr lang="en-US" b="1" dirty="0"/>
              <a:t> </a:t>
            </a:r>
          </a:p>
        </p:txBody>
      </p:sp>
    </p:spTree>
    <p:extLst>
      <p:ext uri="{BB962C8B-B14F-4D97-AF65-F5344CB8AC3E}">
        <p14:creationId xmlns:p14="http://schemas.microsoft.com/office/powerpoint/2010/main" val="417980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4857-3CC4-EDBD-9A17-6FB57174547A}"/>
              </a:ext>
            </a:extLst>
          </p:cNvPr>
          <p:cNvSpPr>
            <a:spLocks noGrp="1"/>
          </p:cNvSpPr>
          <p:nvPr>
            <p:ph type="title"/>
          </p:nvPr>
        </p:nvSpPr>
        <p:spPr/>
        <p:txBody>
          <a:bodyPr/>
          <a:lstStyle/>
          <a:p>
            <a:r>
              <a:rPr lang="en-US" dirty="0"/>
              <a:t>System Approach </a:t>
            </a:r>
          </a:p>
        </p:txBody>
      </p:sp>
      <p:sp>
        <p:nvSpPr>
          <p:cNvPr id="5" name="Content Placeholder 4">
            <a:extLst>
              <a:ext uri="{FF2B5EF4-FFF2-40B4-BE49-F238E27FC236}">
                <a16:creationId xmlns:a16="http://schemas.microsoft.com/office/drawing/2014/main" id="{511FC6D6-87CB-C57C-3FF1-0E4AC30EA5B6}"/>
              </a:ext>
            </a:extLst>
          </p:cNvPr>
          <p:cNvSpPr>
            <a:spLocks noGrp="1"/>
          </p:cNvSpPr>
          <p:nvPr>
            <p:ph idx="1"/>
          </p:nvPr>
        </p:nvSpPr>
        <p:spPr>
          <a:xfrm>
            <a:off x="680322" y="2336873"/>
            <a:ext cx="9392366" cy="4074643"/>
          </a:xfrm>
        </p:spPr>
        <p:txBody>
          <a:bodyPr>
            <a:noAutofit/>
          </a:bodyPr>
          <a:lstStyle/>
          <a:p>
            <a:pPr marL="0" indent="0">
              <a:buNone/>
            </a:pPr>
            <a:r>
              <a:rPr lang="en-US" dirty="0"/>
              <a:t>Software Requirements:
Python: The project is implemented using Python programming language.
</a:t>
            </a:r>
            <a:r>
              <a:rPr lang="en-US" dirty="0" err="1"/>
              <a:t>TensorFlow</a:t>
            </a:r>
            <a:r>
              <a:rPr lang="en-US" dirty="0"/>
              <a:t>/</a:t>
            </a:r>
            <a:r>
              <a:rPr lang="en-US" dirty="0" err="1"/>
              <a:t>Keras</a:t>
            </a:r>
            <a:r>
              <a:rPr lang="en-US" dirty="0"/>
              <a:t>: </a:t>
            </a:r>
            <a:r>
              <a:rPr lang="en-US" dirty="0" err="1"/>
              <a:t>TensorFlow</a:t>
            </a:r>
            <a:r>
              <a:rPr lang="en-US" dirty="0"/>
              <a:t> and its high-level API, </a:t>
            </a:r>
            <a:r>
              <a:rPr lang="en-US" dirty="0" err="1"/>
              <a:t>Keras</a:t>
            </a:r>
            <a:r>
              <a:rPr lang="en-US" dirty="0"/>
              <a:t>, are used for building and training the GAN architecture.
Google </a:t>
            </a:r>
            <a:r>
              <a:rPr lang="en-US" dirty="0" err="1"/>
              <a:t>Colab</a:t>
            </a:r>
            <a:r>
              <a:rPr lang="en-US" dirty="0"/>
              <a:t>: These platforms can be used for interactive development, experimentation, and documentation.
</a:t>
            </a:r>
            <a:r>
              <a:rPr lang="en-US" dirty="0" err="1"/>
              <a:t>NumPy</a:t>
            </a:r>
            <a:r>
              <a:rPr lang="en-US" dirty="0"/>
              <a:t>: </a:t>
            </a:r>
            <a:r>
              <a:rPr lang="en-US" dirty="0" err="1"/>
              <a:t>NumPy</a:t>
            </a:r>
            <a:r>
              <a:rPr lang="en-US" dirty="0"/>
              <a:t> is used for numerical computations and array manipulation.
</a:t>
            </a:r>
            <a:r>
              <a:rPr lang="en-US" dirty="0" err="1"/>
              <a:t>Matplotlib</a:t>
            </a:r>
            <a:r>
              <a:rPr lang="en-US" dirty="0"/>
              <a:t>: </a:t>
            </a:r>
            <a:r>
              <a:rPr lang="en-US" dirty="0" err="1"/>
              <a:t>Matplotlib</a:t>
            </a:r>
            <a:r>
              <a:rPr lang="en-US" dirty="0"/>
              <a:t> is used for data visualization, including plotting loss curves and displaying generated images.
</a:t>
            </a:r>
          </a:p>
        </p:txBody>
      </p:sp>
    </p:spTree>
    <p:extLst>
      <p:ext uri="{BB962C8B-B14F-4D97-AF65-F5344CB8AC3E}">
        <p14:creationId xmlns:p14="http://schemas.microsoft.com/office/powerpoint/2010/main" val="67670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DBFA-D79A-09BE-76B2-DB6754BDD8ED}"/>
              </a:ext>
            </a:extLst>
          </p:cNvPr>
          <p:cNvSpPr>
            <a:spLocks noGrp="1"/>
          </p:cNvSpPr>
          <p:nvPr>
            <p:ph type="title"/>
          </p:nvPr>
        </p:nvSpPr>
        <p:spPr/>
        <p:txBody>
          <a:bodyPr/>
          <a:lstStyle/>
          <a:p>
            <a:r>
              <a:rPr lang="en-US" dirty="0"/>
              <a:t>Proposed solutions</a:t>
            </a:r>
          </a:p>
        </p:txBody>
      </p:sp>
      <p:sp>
        <p:nvSpPr>
          <p:cNvPr id="5" name="Content Placeholder 4">
            <a:extLst>
              <a:ext uri="{FF2B5EF4-FFF2-40B4-BE49-F238E27FC236}">
                <a16:creationId xmlns:a16="http://schemas.microsoft.com/office/drawing/2014/main" id="{D75F6EE5-7585-4FEE-00C2-E239D1074967}"/>
              </a:ext>
            </a:extLst>
          </p:cNvPr>
          <p:cNvSpPr>
            <a:spLocks noGrp="1"/>
          </p:cNvSpPr>
          <p:nvPr>
            <p:ph idx="1"/>
          </p:nvPr>
        </p:nvSpPr>
        <p:spPr>
          <a:xfrm>
            <a:off x="680321" y="2336872"/>
            <a:ext cx="9613861" cy="3913909"/>
          </a:xfrm>
        </p:spPr>
        <p:txBody>
          <a:bodyPr>
            <a:normAutofit fontScale="92500" lnSpcReduction="20000"/>
          </a:bodyPr>
          <a:lstStyle/>
          <a:p>
            <a:pPr marL="0" indent="0">
              <a:buNone/>
            </a:pPr>
            <a:r>
              <a:rPr lang="en-US" dirty="0"/>
              <a:t>GAN Architecture Design:</a:t>
            </a:r>
          </a:p>
          <a:p>
            <a:r>
              <a:rPr lang="en-US" dirty="0"/>
              <a:t>*Design a GAN architecture consisting of a generator and a discriminator network using </a:t>
            </a:r>
            <a:r>
              <a:rPr lang="en-US" dirty="0" err="1"/>
              <a:t>TensorFlow</a:t>
            </a:r>
            <a:r>
              <a:rPr lang="en-US" dirty="0"/>
              <a:t>/</a:t>
            </a:r>
            <a:r>
              <a:rPr lang="en-US" dirty="0" err="1"/>
              <a:t>Keras</a:t>
            </a:r>
            <a:r>
              <a:rPr lang="en-US" dirty="0"/>
              <a:t>.</a:t>
            </a:r>
          </a:p>
          <a:p>
            <a:r>
              <a:rPr lang="en-US" dirty="0"/>
              <a:t>Generator:
The generator network takes text descriptions as input and generates corresponding emoji images. It may utilize recurrent neural networks (RNNs), convolutional neural networks (CNNs), or a combination of both to learn the mapping from text to image.
Discriminator: </a:t>
            </a:r>
          </a:p>
          <a:p>
            <a:r>
              <a:rPr lang="en-US" dirty="0"/>
              <a:t>The discriminator network distinguishes between real emoji images and fake emoji images generated by the generator. It helps train the generator to produce realistic-looking emoji images.</a:t>
            </a:r>
          </a:p>
        </p:txBody>
      </p:sp>
    </p:spTree>
    <p:extLst>
      <p:ext uri="{BB962C8B-B14F-4D97-AF65-F5344CB8AC3E}">
        <p14:creationId xmlns:p14="http://schemas.microsoft.com/office/powerpoint/2010/main" val="376053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C9A9-EE88-B74B-FF4A-218EBEC62F2A}"/>
              </a:ext>
            </a:extLst>
          </p:cNvPr>
          <p:cNvSpPr>
            <a:spLocks noGrp="1"/>
          </p:cNvSpPr>
          <p:nvPr>
            <p:ph type="title"/>
          </p:nvPr>
        </p:nvSpPr>
        <p:spPr/>
        <p:txBody>
          <a:bodyPr/>
          <a:lstStyle/>
          <a:p>
            <a:r>
              <a:rPr lang="en-US" dirty="0"/>
              <a:t>Results</a:t>
            </a:r>
          </a:p>
        </p:txBody>
      </p:sp>
      <p:sp>
        <p:nvSpPr>
          <p:cNvPr id="8" name="Content Placeholder 7">
            <a:extLst>
              <a:ext uri="{FF2B5EF4-FFF2-40B4-BE49-F238E27FC236}">
                <a16:creationId xmlns:a16="http://schemas.microsoft.com/office/drawing/2014/main" id="{318CE934-D4F0-5BD7-D66E-E5F68A86EF31}"/>
              </a:ext>
            </a:extLst>
          </p:cNvPr>
          <p:cNvSpPr>
            <a:spLocks noGrp="1"/>
          </p:cNvSpPr>
          <p:nvPr>
            <p:ph idx="1"/>
          </p:nvPr>
        </p:nvSpPr>
        <p:spPr/>
        <p:txBody>
          <a:bodyPr/>
          <a:lstStyle/>
          <a:p>
            <a:pPr marL="0" indent="0">
              <a:buNone/>
            </a:pPr>
            <a:r>
              <a:rPr lang="en-US" dirty="0"/>
              <a:t>We got 100% accuracy on our emoji prediction training set!</a:t>
            </a:r>
          </a:p>
          <a:p>
            <a:pPr marL="0" indent="0">
              <a:buNone/>
            </a:pPr>
            <a:endParaRPr lang="en-US" dirty="0"/>
          </a:p>
        </p:txBody>
      </p:sp>
      <p:pic>
        <p:nvPicPr>
          <p:cNvPr id="9" name="Picture 8">
            <a:extLst>
              <a:ext uri="{FF2B5EF4-FFF2-40B4-BE49-F238E27FC236}">
                <a16:creationId xmlns:a16="http://schemas.microsoft.com/office/drawing/2014/main" id="{8FACFAAA-5AED-1208-6DCE-F2CBE7669F71}"/>
              </a:ext>
            </a:extLst>
          </p:cNvPr>
          <p:cNvPicPr>
            <a:picLocks noChangeAspect="1"/>
          </p:cNvPicPr>
          <p:nvPr/>
        </p:nvPicPr>
        <p:blipFill>
          <a:blip r:embed="rId2"/>
          <a:stretch>
            <a:fillRect/>
          </a:stretch>
        </p:blipFill>
        <p:spPr>
          <a:xfrm>
            <a:off x="787479" y="2757191"/>
            <a:ext cx="9613860" cy="3841847"/>
          </a:xfrm>
          <a:prstGeom prst="rect">
            <a:avLst/>
          </a:prstGeom>
        </p:spPr>
      </p:pic>
    </p:spTree>
    <p:extLst>
      <p:ext uri="{BB962C8B-B14F-4D97-AF65-F5344CB8AC3E}">
        <p14:creationId xmlns:p14="http://schemas.microsoft.com/office/powerpoint/2010/main" val="51294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0541-45FD-BBCE-F773-0B050FE05469}"/>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B61CCF07-EEF1-C3AB-250F-04C4CCA051E7}"/>
              </a:ext>
            </a:extLst>
          </p:cNvPr>
          <p:cNvSpPr>
            <a:spLocks noGrp="1"/>
          </p:cNvSpPr>
          <p:nvPr>
            <p:ph idx="1"/>
          </p:nvPr>
        </p:nvSpPr>
        <p:spPr/>
        <p:txBody>
          <a:bodyPr/>
          <a:lstStyle/>
          <a:p>
            <a:r>
              <a:rPr lang="en-US" dirty="0"/>
              <a:t>Using the emoji module, see how these </a:t>
            </a:r>
            <a:r>
              <a:rPr lang="en-US" dirty="0" err="1"/>
              <a:t>emojis</a:t>
            </a:r>
            <a:r>
              <a:rPr lang="en-US" dirty="0"/>
              <a:t> turn out!</a:t>
            </a:r>
          </a:p>
          <a:p>
            <a:pPr marL="0" indent="0">
              <a:buNone/>
            </a:pPr>
            <a:endParaRPr lang="en-US" dirty="0"/>
          </a:p>
        </p:txBody>
      </p:sp>
      <p:pic>
        <p:nvPicPr>
          <p:cNvPr id="6" name="Picture 5">
            <a:extLst>
              <a:ext uri="{FF2B5EF4-FFF2-40B4-BE49-F238E27FC236}">
                <a16:creationId xmlns:a16="http://schemas.microsoft.com/office/drawing/2014/main" id="{646A7C5B-0FB3-6E8E-4174-6640CC02192C}"/>
              </a:ext>
            </a:extLst>
          </p:cNvPr>
          <p:cNvPicPr>
            <a:picLocks noChangeAspect="1"/>
          </p:cNvPicPr>
          <p:nvPr/>
        </p:nvPicPr>
        <p:blipFill>
          <a:blip r:embed="rId2"/>
          <a:stretch>
            <a:fillRect/>
          </a:stretch>
        </p:blipFill>
        <p:spPr>
          <a:xfrm>
            <a:off x="1080492" y="2759274"/>
            <a:ext cx="7652742" cy="3964782"/>
          </a:xfrm>
          <a:prstGeom prst="rect">
            <a:avLst/>
          </a:prstGeom>
        </p:spPr>
      </p:pic>
    </p:spTree>
    <p:extLst>
      <p:ext uri="{BB962C8B-B14F-4D97-AF65-F5344CB8AC3E}">
        <p14:creationId xmlns:p14="http://schemas.microsoft.com/office/powerpoint/2010/main" val="127086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EFD7-9809-04B2-7C96-62E37E4D8B26}"/>
              </a:ext>
            </a:extLst>
          </p:cNvPr>
          <p:cNvSpPr>
            <a:spLocks noGrp="1"/>
          </p:cNvSpPr>
          <p:nvPr>
            <p:ph type="title"/>
          </p:nvPr>
        </p:nvSpPr>
        <p:spPr/>
        <p:txBody>
          <a:bodyPr/>
          <a:lstStyle/>
          <a:p>
            <a:r>
              <a:rPr lang="en-US" dirty="0"/>
              <a:t>Results </a:t>
            </a:r>
          </a:p>
        </p:txBody>
      </p:sp>
      <p:sp>
        <p:nvSpPr>
          <p:cNvPr id="5" name="Content Placeholder 4">
            <a:extLst>
              <a:ext uri="{FF2B5EF4-FFF2-40B4-BE49-F238E27FC236}">
                <a16:creationId xmlns:a16="http://schemas.microsoft.com/office/drawing/2014/main" id="{DB2F4F4D-8504-2558-90C0-5FF27AA91433}"/>
              </a:ext>
            </a:extLst>
          </p:cNvPr>
          <p:cNvSpPr>
            <a:spLocks noGrp="1"/>
          </p:cNvSpPr>
          <p:nvPr>
            <p:ph idx="1"/>
          </p:nvPr>
        </p:nvSpPr>
        <p:spPr/>
        <p:txBody>
          <a:bodyPr/>
          <a:lstStyle/>
          <a:p>
            <a:r>
              <a:rPr lang="en-US" dirty="0"/>
              <a:t>Predicted emoji by our text classifier</a:t>
            </a:r>
          </a:p>
          <a:p>
            <a:pPr marL="0" indent="0">
              <a:buNone/>
            </a:pPr>
            <a:endParaRPr lang="en-US" dirty="0"/>
          </a:p>
        </p:txBody>
      </p:sp>
      <p:pic>
        <p:nvPicPr>
          <p:cNvPr id="6" name="Picture 5">
            <a:extLst>
              <a:ext uri="{FF2B5EF4-FFF2-40B4-BE49-F238E27FC236}">
                <a16:creationId xmlns:a16="http://schemas.microsoft.com/office/drawing/2014/main" id="{CC666661-C087-1E95-0D89-21E94DEFC07C}"/>
              </a:ext>
            </a:extLst>
          </p:cNvPr>
          <p:cNvPicPr>
            <a:picLocks noChangeAspect="1"/>
          </p:cNvPicPr>
          <p:nvPr/>
        </p:nvPicPr>
        <p:blipFill>
          <a:blip r:embed="rId2"/>
          <a:stretch>
            <a:fillRect/>
          </a:stretch>
        </p:blipFill>
        <p:spPr>
          <a:xfrm>
            <a:off x="812602" y="2893220"/>
            <a:ext cx="10099476" cy="3812976"/>
          </a:xfrm>
          <a:prstGeom prst="rect">
            <a:avLst/>
          </a:prstGeom>
        </p:spPr>
      </p:pic>
    </p:spTree>
    <p:extLst>
      <p:ext uri="{BB962C8B-B14F-4D97-AF65-F5344CB8AC3E}">
        <p14:creationId xmlns:p14="http://schemas.microsoft.com/office/powerpoint/2010/main" val="2478514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FC9A-5DAF-5296-1AC9-DCD8C7AAD06D}"/>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E6FE9B2D-4EF3-1255-7846-6E34306B6FA7}"/>
              </a:ext>
            </a:extLst>
          </p:cNvPr>
          <p:cNvSpPr>
            <a:spLocks noGrp="1"/>
          </p:cNvSpPr>
          <p:nvPr>
            <p:ph idx="1"/>
          </p:nvPr>
        </p:nvSpPr>
        <p:spPr/>
        <p:txBody>
          <a:bodyPr/>
          <a:lstStyle/>
          <a:p>
            <a:r>
              <a:rPr lang="en-US" dirty="0"/>
              <a:t>Confusion matrix for emoji prediction</a:t>
            </a:r>
          </a:p>
          <a:p>
            <a:pPr marL="0" indent="0">
              <a:buNone/>
            </a:pPr>
            <a:endParaRPr lang="en-US" dirty="0"/>
          </a:p>
        </p:txBody>
      </p:sp>
      <p:pic>
        <p:nvPicPr>
          <p:cNvPr id="4" name="Picture 3">
            <a:extLst>
              <a:ext uri="{FF2B5EF4-FFF2-40B4-BE49-F238E27FC236}">
                <a16:creationId xmlns:a16="http://schemas.microsoft.com/office/drawing/2014/main" id="{0384D6EE-0328-D861-90A0-2F17EED4BAD7}"/>
              </a:ext>
            </a:extLst>
          </p:cNvPr>
          <p:cNvPicPr>
            <a:picLocks noChangeAspect="1"/>
          </p:cNvPicPr>
          <p:nvPr/>
        </p:nvPicPr>
        <p:blipFill>
          <a:blip r:embed="rId2"/>
          <a:stretch>
            <a:fillRect/>
          </a:stretch>
        </p:blipFill>
        <p:spPr>
          <a:xfrm>
            <a:off x="821531" y="2973586"/>
            <a:ext cx="8018859" cy="3465310"/>
          </a:xfrm>
          <a:prstGeom prst="rect">
            <a:avLst/>
          </a:prstGeom>
        </p:spPr>
      </p:pic>
    </p:spTree>
    <p:extLst>
      <p:ext uri="{BB962C8B-B14F-4D97-AF65-F5344CB8AC3E}">
        <p14:creationId xmlns:p14="http://schemas.microsoft.com/office/powerpoint/2010/main" val="310843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464D-784B-96EE-0764-787DA4AF6B34}"/>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43AD56CF-5C5E-1086-12F7-99FEF56BFBA6}"/>
              </a:ext>
            </a:extLst>
          </p:cNvPr>
          <p:cNvSpPr>
            <a:spLocks noGrp="1"/>
          </p:cNvSpPr>
          <p:nvPr>
            <p:ph idx="1"/>
          </p:nvPr>
        </p:nvSpPr>
        <p:spPr/>
        <p:txBody>
          <a:bodyPr/>
          <a:lstStyle/>
          <a:p>
            <a:r>
              <a:rPr lang="en-US" dirty="0"/>
              <a:t>Plot the loss and accuracies of our model on the dataset.</a:t>
            </a:r>
          </a:p>
          <a:p>
            <a:pPr marL="0" indent="0">
              <a:buNone/>
            </a:pPr>
            <a:endParaRPr lang="en-US" dirty="0"/>
          </a:p>
        </p:txBody>
      </p:sp>
      <p:pic>
        <p:nvPicPr>
          <p:cNvPr id="4" name="Picture 3">
            <a:extLst>
              <a:ext uri="{FF2B5EF4-FFF2-40B4-BE49-F238E27FC236}">
                <a16:creationId xmlns:a16="http://schemas.microsoft.com/office/drawing/2014/main" id="{EE47E7FC-63EA-3209-D703-D142675A0CA7}"/>
              </a:ext>
            </a:extLst>
          </p:cNvPr>
          <p:cNvPicPr>
            <a:picLocks noChangeAspect="1"/>
          </p:cNvPicPr>
          <p:nvPr/>
        </p:nvPicPr>
        <p:blipFill>
          <a:blip r:embed="rId2"/>
          <a:stretch>
            <a:fillRect/>
          </a:stretch>
        </p:blipFill>
        <p:spPr>
          <a:xfrm>
            <a:off x="794741" y="2857500"/>
            <a:ext cx="9613861" cy="3795117"/>
          </a:xfrm>
          <a:prstGeom prst="rect">
            <a:avLst/>
          </a:prstGeom>
        </p:spPr>
      </p:pic>
    </p:spTree>
    <p:extLst>
      <p:ext uri="{BB962C8B-B14F-4D97-AF65-F5344CB8AC3E}">
        <p14:creationId xmlns:p14="http://schemas.microsoft.com/office/powerpoint/2010/main" val="1164329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F41C-784A-C815-B694-FED26DCC362E}"/>
              </a:ext>
            </a:extLst>
          </p:cNvPr>
          <p:cNvSpPr>
            <a:spLocks noGrp="1"/>
          </p:cNvSpPr>
          <p:nvPr>
            <p:ph type="title"/>
          </p:nvPr>
        </p:nvSpPr>
        <p:spPr/>
        <p:txBody>
          <a:bodyPr/>
          <a:lstStyle/>
          <a:p>
            <a:r>
              <a:rPr lang="en-US" dirty="0"/>
              <a:t>Summary </a:t>
            </a:r>
          </a:p>
        </p:txBody>
      </p:sp>
      <p:sp>
        <p:nvSpPr>
          <p:cNvPr id="5" name="Content Placeholder 4">
            <a:extLst>
              <a:ext uri="{FF2B5EF4-FFF2-40B4-BE49-F238E27FC236}">
                <a16:creationId xmlns:a16="http://schemas.microsoft.com/office/drawing/2014/main" id="{2A613C71-E87C-4819-BF76-AC7C569F6DB3}"/>
              </a:ext>
            </a:extLst>
          </p:cNvPr>
          <p:cNvSpPr>
            <a:spLocks noGrp="1"/>
          </p:cNvSpPr>
          <p:nvPr>
            <p:ph idx="1"/>
          </p:nvPr>
        </p:nvSpPr>
        <p:spPr/>
        <p:txBody>
          <a:bodyPr>
            <a:normAutofit/>
          </a:bodyPr>
          <a:lstStyle/>
          <a:p>
            <a:r>
              <a:rPr lang="en-US" dirty="0"/>
              <a:t>In this deep learning project, we built a text classifier that predicts an emoji that suits the given text. </a:t>
            </a:r>
          </a:p>
          <a:p>
            <a:r>
              <a:rPr lang="en-US" dirty="0"/>
              <a:t>We achieve good accuracy in the implementation, although based on requirements we can train it with larger datasets. </a:t>
            </a:r>
          </a:p>
          <a:p>
            <a:r>
              <a:rPr lang="en-US" dirty="0"/>
              <a:t>To predict </a:t>
            </a:r>
            <a:r>
              <a:rPr lang="en-US" dirty="0" err="1"/>
              <a:t>emojis</a:t>
            </a:r>
            <a:r>
              <a:rPr lang="en-US" dirty="0"/>
              <a:t>, we used LSTM as LSTM networks work well with time-series data.</a:t>
            </a:r>
          </a:p>
        </p:txBody>
      </p:sp>
    </p:spTree>
    <p:extLst>
      <p:ext uri="{BB962C8B-B14F-4D97-AF65-F5344CB8AC3E}">
        <p14:creationId xmlns:p14="http://schemas.microsoft.com/office/powerpoint/2010/main" val="368042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06C-BDB7-6DC6-4073-F52D97FE2C11}"/>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45163B6-F715-9289-BA8C-FA8834BDC0ED}"/>
              </a:ext>
            </a:extLst>
          </p:cNvPr>
          <p:cNvSpPr>
            <a:spLocks noGrp="1"/>
          </p:cNvSpPr>
          <p:nvPr>
            <p:ph idx="1"/>
          </p:nvPr>
        </p:nvSpPr>
        <p:spPr/>
        <p:txBody>
          <a:bodyPr/>
          <a:lstStyle/>
          <a:p>
            <a:r>
              <a:rPr lang="en-US" dirty="0"/>
              <a:t>The trained emoji prediction model can be integrated into messaging apps, social media platforms, or </a:t>
            </a:r>
            <a:r>
              <a:rPr lang="en-US" dirty="0" err="1"/>
              <a:t>chatbots</a:t>
            </a:r>
            <a:r>
              <a:rPr lang="en-US" dirty="0"/>
              <a:t> to automatically suggest </a:t>
            </a:r>
            <a:r>
              <a:rPr lang="en-US" dirty="0" err="1"/>
              <a:t>emojis</a:t>
            </a:r>
            <a:r>
              <a:rPr lang="en-US" dirty="0"/>
              <a:t> based on the text input provided by users. This can enhance the user experience by making communication more expressive and engaging.</a:t>
            </a:r>
          </a:p>
        </p:txBody>
      </p:sp>
    </p:spTree>
    <p:extLst>
      <p:ext uri="{BB962C8B-B14F-4D97-AF65-F5344CB8AC3E}">
        <p14:creationId xmlns:p14="http://schemas.microsoft.com/office/powerpoint/2010/main" val="346218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5CE6-96C9-F804-9936-4F4E13E5BD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22080CC-B38E-81BF-E912-2819E2B3E13C}"/>
              </a:ext>
            </a:extLst>
          </p:cNvPr>
          <p:cNvSpPr>
            <a:spLocks noGrp="1"/>
          </p:cNvSpPr>
          <p:nvPr>
            <p:ph idx="1"/>
          </p:nvPr>
        </p:nvSpPr>
        <p:spPr/>
        <p:txBody>
          <a:bodyPr>
            <a:normAutofit/>
          </a:bodyPr>
          <a:lstStyle/>
          <a:p>
            <a:pPr marL="0" indent="0">
              <a:buNone/>
            </a:pPr>
            <a:r>
              <a:rPr lang="en-US" dirty="0">
                <a:hlinkClick r:id="rId2"/>
              </a:rPr>
              <a:t>https://www.kaggle.com/datasets/watts2/glove6b50dtxt</a:t>
            </a:r>
            <a:endParaRPr lang="en-US" dirty="0"/>
          </a:p>
          <a:p>
            <a:pPr marL="0" indent="0">
              <a:buNone/>
            </a:pPr>
            <a:r>
              <a:rPr lang="en-US" dirty="0"/>
              <a:t>-use the 6B 50D </a:t>
            </a:r>
            <a:r>
              <a:rPr lang="en-US" dirty="0" err="1"/>
              <a:t>GloVe</a:t>
            </a:r>
            <a:r>
              <a:rPr lang="en-US" dirty="0"/>
              <a:t> vector to build the embedding matrix for the text in our dataset. The file can be downloaded from above link .</a:t>
            </a:r>
          </a:p>
          <a:p>
            <a:pPr marL="0" indent="0">
              <a:buNone/>
            </a:pPr>
            <a:r>
              <a:rPr lang="en-US" dirty="0"/>
              <a:t>-The remaining test and train datasets are uploaded in GitHub.</a:t>
            </a:r>
          </a:p>
        </p:txBody>
      </p:sp>
    </p:spTree>
    <p:extLst>
      <p:ext uri="{BB962C8B-B14F-4D97-AF65-F5344CB8AC3E}">
        <p14:creationId xmlns:p14="http://schemas.microsoft.com/office/powerpoint/2010/main" val="300111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A0DC-137D-7C24-BA41-78F32CD5922C}"/>
              </a:ext>
            </a:extLst>
          </p:cNvPr>
          <p:cNvSpPr>
            <a:spLocks noGrp="1"/>
          </p:cNvSpPr>
          <p:nvPr>
            <p:ph type="title"/>
          </p:nvPr>
        </p:nvSpPr>
        <p:spPr/>
        <p:txBody>
          <a:bodyPr/>
          <a:lstStyle/>
          <a:p>
            <a:r>
              <a:rPr lang="en-US" dirty="0"/>
              <a:t>Problem Statement </a:t>
            </a:r>
          </a:p>
        </p:txBody>
      </p:sp>
      <p:sp>
        <p:nvSpPr>
          <p:cNvPr id="5" name="Content Placeholder 4">
            <a:extLst>
              <a:ext uri="{FF2B5EF4-FFF2-40B4-BE49-F238E27FC236}">
                <a16:creationId xmlns:a16="http://schemas.microsoft.com/office/drawing/2014/main" id="{EF1C20BB-184F-61B2-E509-5E8DDB76DCC1}"/>
              </a:ext>
            </a:extLst>
          </p:cNvPr>
          <p:cNvSpPr>
            <a:spLocks noGrp="1"/>
          </p:cNvSpPr>
          <p:nvPr>
            <p:ph idx="1"/>
          </p:nvPr>
        </p:nvSpPr>
        <p:spPr/>
        <p:txBody>
          <a:bodyPr>
            <a:normAutofit/>
          </a:bodyPr>
          <a:lstStyle/>
          <a:p>
            <a:r>
              <a:rPr lang="en-US" dirty="0"/>
              <a:t>Predicting </a:t>
            </a:r>
            <a:r>
              <a:rPr lang="en-US" dirty="0" err="1"/>
              <a:t>emojis</a:t>
            </a:r>
            <a:r>
              <a:rPr lang="en-US" dirty="0"/>
              <a:t> using a GAN (Generative Adversarial Network) would involve training a model to generate emoji images based on input descriptions or labels. The generated </a:t>
            </a:r>
            <a:r>
              <a:rPr lang="en-US" dirty="0" err="1"/>
              <a:t>emojis</a:t>
            </a:r>
            <a:r>
              <a:rPr lang="en-US" dirty="0"/>
              <a:t> should be diverse, visually appealing, and semantically relevant to the input descriptions.
Deep Learning Project Idea – In this deep learning emoji prediction project, we predict the emoji from the text.</a:t>
            </a:r>
          </a:p>
          <a:p>
            <a:r>
              <a:rPr lang="en-US" dirty="0"/>
              <a:t>Predict the emoji from the given text. This means we build a text classifier that returns an emoji that suits the given text.</a:t>
            </a:r>
          </a:p>
        </p:txBody>
      </p:sp>
    </p:spTree>
    <p:extLst>
      <p:ext uri="{BB962C8B-B14F-4D97-AF65-F5344CB8AC3E}">
        <p14:creationId xmlns:p14="http://schemas.microsoft.com/office/powerpoint/2010/main" val="1643399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4003-B487-4101-70BC-CC8517F501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339D4B-7D2E-AF4E-7AFA-6D2D5C8FE537}"/>
              </a:ext>
            </a:extLst>
          </p:cNvPr>
          <p:cNvSpPr>
            <a:spLocks noGrp="1"/>
          </p:cNvSpPr>
          <p:nvPr>
            <p:ph idx="1"/>
          </p:nvPr>
        </p:nvSpPr>
        <p:spPr>
          <a:xfrm>
            <a:off x="1428750" y="2839641"/>
            <a:ext cx="8865432" cy="3096548"/>
          </a:xfrm>
        </p:spPr>
        <p:txBody>
          <a:bodyPr>
            <a:normAutofit/>
          </a:bodyPr>
          <a:lstStyle/>
          <a:p>
            <a:pPr marL="0" indent="0">
              <a:buNone/>
            </a:pPr>
            <a:r>
              <a:rPr lang="en-US" sz="8000" b="1" dirty="0"/>
              <a:t>Thank  You</a:t>
            </a:r>
          </a:p>
        </p:txBody>
      </p:sp>
    </p:spTree>
    <p:extLst>
      <p:ext uri="{BB962C8B-B14F-4D97-AF65-F5344CB8AC3E}">
        <p14:creationId xmlns:p14="http://schemas.microsoft.com/office/powerpoint/2010/main" val="82954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165D-D0BF-F9A1-CD8A-6F67CAF509D0}"/>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C387C8AF-A4E1-99EC-380F-1E24064E3042}"/>
              </a:ext>
            </a:extLst>
          </p:cNvPr>
          <p:cNvSpPr>
            <a:spLocks noGrp="1"/>
          </p:cNvSpPr>
          <p:nvPr>
            <p:ph idx="1"/>
          </p:nvPr>
        </p:nvSpPr>
        <p:spPr/>
        <p:txBody>
          <a:bodyPr>
            <a:normAutofit/>
          </a:bodyPr>
          <a:lstStyle/>
          <a:p>
            <a:pPr marL="0" indent="0">
              <a:buNone/>
            </a:pPr>
            <a:r>
              <a:rPr lang="en-US" dirty="0"/>
              <a:t>-</a:t>
            </a:r>
            <a:r>
              <a:rPr lang="en-US" dirty="0" err="1"/>
              <a:t>Emojis</a:t>
            </a:r>
            <a:r>
              <a:rPr lang="en-US" dirty="0"/>
              <a:t> are widely used in digital communication to express emotions, sentiments, and reactions. In this project, we aim to develop a Generative Adversarial Network (GAN) model that can predict </a:t>
            </a:r>
            <a:r>
              <a:rPr lang="en-US" dirty="0" err="1"/>
              <a:t>emojis</a:t>
            </a:r>
            <a:r>
              <a:rPr lang="en-US" dirty="0"/>
              <a:t> based on textual input. The model will learn to generate emoji images that correspond to the given text description, enabling users to enhance their messages with appropriate </a:t>
            </a:r>
            <a:r>
              <a:rPr lang="en-US" dirty="0" err="1"/>
              <a:t>emojis</a:t>
            </a:r>
            <a:r>
              <a:rPr lang="en-US" dirty="0"/>
              <a:t> automatically.</a:t>
            </a:r>
          </a:p>
        </p:txBody>
      </p:sp>
    </p:spTree>
    <p:extLst>
      <p:ext uri="{BB962C8B-B14F-4D97-AF65-F5344CB8AC3E}">
        <p14:creationId xmlns:p14="http://schemas.microsoft.com/office/powerpoint/2010/main" val="19153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0196-F11B-3BFB-CF41-7FDFB8C49A49}"/>
              </a:ext>
            </a:extLst>
          </p:cNvPr>
          <p:cNvSpPr>
            <a:spLocks noGrp="1"/>
          </p:cNvSpPr>
          <p:nvPr>
            <p:ph type="title"/>
          </p:nvPr>
        </p:nvSpPr>
        <p:spPr/>
        <p:txBody>
          <a:bodyPr/>
          <a:lstStyle/>
          <a:p>
            <a:r>
              <a:rPr lang="en-US" dirty="0"/>
              <a:t>AGENDA (OBJECTIVES)</a:t>
            </a:r>
          </a:p>
        </p:txBody>
      </p:sp>
      <p:sp>
        <p:nvSpPr>
          <p:cNvPr id="3" name="Content Placeholder 2">
            <a:extLst>
              <a:ext uri="{FF2B5EF4-FFF2-40B4-BE49-F238E27FC236}">
                <a16:creationId xmlns:a16="http://schemas.microsoft.com/office/drawing/2014/main" id="{4DA1E8D6-933E-4741-8E4F-EFE1839EE02B}"/>
              </a:ext>
            </a:extLst>
          </p:cNvPr>
          <p:cNvSpPr>
            <a:spLocks noGrp="1"/>
          </p:cNvSpPr>
          <p:nvPr>
            <p:ph idx="1"/>
          </p:nvPr>
        </p:nvSpPr>
        <p:spPr>
          <a:xfrm>
            <a:off x="680321" y="2071689"/>
            <a:ext cx="9613861" cy="4786312"/>
          </a:xfrm>
        </p:spPr>
        <p:txBody>
          <a:bodyPr>
            <a:normAutofit/>
          </a:bodyPr>
          <a:lstStyle/>
          <a:p>
            <a:r>
              <a:rPr lang="en-US" dirty="0"/>
              <a:t>Architecture of GAN</a:t>
            </a:r>
          </a:p>
          <a:p>
            <a:r>
              <a:rPr lang="en-US" dirty="0"/>
              <a:t>Your solution </a:t>
            </a:r>
          </a:p>
          <a:p>
            <a:r>
              <a:rPr lang="en-US" dirty="0"/>
              <a:t>Training Process </a:t>
            </a:r>
          </a:p>
          <a:p>
            <a:r>
              <a:rPr lang="en-US" dirty="0"/>
              <a:t>System Approach</a:t>
            </a:r>
          </a:p>
          <a:p>
            <a:r>
              <a:rPr lang="en-US" dirty="0"/>
              <a:t>Proposed solutions </a:t>
            </a:r>
          </a:p>
          <a:p>
            <a:r>
              <a:rPr lang="en-US" dirty="0"/>
              <a:t>Results</a:t>
            </a:r>
          </a:p>
          <a:p>
            <a:r>
              <a:rPr lang="en-US" dirty="0"/>
              <a:t>Summary</a:t>
            </a:r>
          </a:p>
          <a:p>
            <a:r>
              <a:rPr lang="en-US" dirty="0"/>
              <a:t>Conclusion</a:t>
            </a:r>
          </a:p>
          <a:p>
            <a:r>
              <a:rPr lang="en-US" dirty="0"/>
              <a:t> Reference </a:t>
            </a:r>
          </a:p>
          <a:p>
            <a:endParaRPr lang="en-US" dirty="0"/>
          </a:p>
          <a:p>
            <a:endParaRPr lang="en-US" dirty="0"/>
          </a:p>
        </p:txBody>
      </p:sp>
    </p:spTree>
    <p:extLst>
      <p:ext uri="{BB962C8B-B14F-4D97-AF65-F5344CB8AC3E}">
        <p14:creationId xmlns:p14="http://schemas.microsoft.com/office/powerpoint/2010/main" val="173687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824-28B3-9344-1DA3-28FE2D76C867}"/>
              </a:ext>
            </a:extLst>
          </p:cNvPr>
          <p:cNvSpPr>
            <a:spLocks noGrp="1"/>
          </p:cNvSpPr>
          <p:nvPr>
            <p:ph type="title"/>
          </p:nvPr>
        </p:nvSpPr>
        <p:spPr/>
        <p:txBody>
          <a:bodyPr/>
          <a:lstStyle/>
          <a:p>
            <a:r>
              <a:rPr lang="en-US" dirty="0"/>
              <a:t>Architecture of GAN </a:t>
            </a:r>
          </a:p>
        </p:txBody>
      </p:sp>
      <p:pic>
        <p:nvPicPr>
          <p:cNvPr id="7" name="Content Placeholder 6">
            <a:extLst>
              <a:ext uri="{FF2B5EF4-FFF2-40B4-BE49-F238E27FC236}">
                <a16:creationId xmlns:a16="http://schemas.microsoft.com/office/drawing/2014/main" id="{9E81ED14-7F63-15A0-2737-453B58C9E0D9}"/>
              </a:ext>
            </a:extLst>
          </p:cNvPr>
          <p:cNvPicPr>
            <a:picLocks noGrp="1" noChangeAspect="1"/>
          </p:cNvPicPr>
          <p:nvPr>
            <p:ph idx="1"/>
          </p:nvPr>
        </p:nvPicPr>
        <p:blipFill>
          <a:blip r:embed="rId2"/>
          <a:stretch>
            <a:fillRect/>
          </a:stretch>
        </p:blipFill>
        <p:spPr>
          <a:xfrm>
            <a:off x="680321" y="2125267"/>
            <a:ext cx="10142460" cy="4732734"/>
          </a:xfrm>
        </p:spPr>
      </p:pic>
    </p:spTree>
    <p:extLst>
      <p:ext uri="{BB962C8B-B14F-4D97-AF65-F5344CB8AC3E}">
        <p14:creationId xmlns:p14="http://schemas.microsoft.com/office/powerpoint/2010/main" val="161908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4C08C0-8721-817F-C056-CD1354F63272}"/>
              </a:ext>
            </a:extLst>
          </p:cNvPr>
          <p:cNvSpPr>
            <a:spLocks noGrp="1"/>
          </p:cNvSpPr>
          <p:nvPr>
            <p:ph type="title"/>
          </p:nvPr>
        </p:nvSpPr>
        <p:spPr/>
        <p:txBody>
          <a:bodyPr/>
          <a:lstStyle/>
          <a:p>
            <a:r>
              <a:rPr lang="en-US" dirty="0"/>
              <a:t>Some Terminology </a:t>
            </a:r>
          </a:p>
        </p:txBody>
      </p:sp>
      <p:pic>
        <p:nvPicPr>
          <p:cNvPr id="9" name="Content Placeholder 8">
            <a:extLst>
              <a:ext uri="{FF2B5EF4-FFF2-40B4-BE49-F238E27FC236}">
                <a16:creationId xmlns:a16="http://schemas.microsoft.com/office/drawing/2014/main" id="{97D6AD52-6C69-3D3B-17E1-51BAE515B529}"/>
              </a:ext>
            </a:extLst>
          </p:cNvPr>
          <p:cNvPicPr>
            <a:picLocks noGrp="1" noChangeAspect="1"/>
          </p:cNvPicPr>
          <p:nvPr>
            <p:ph idx="1"/>
          </p:nvPr>
        </p:nvPicPr>
        <p:blipFill>
          <a:blip r:embed="rId2"/>
          <a:stretch>
            <a:fillRect/>
          </a:stretch>
        </p:blipFill>
        <p:spPr>
          <a:xfrm>
            <a:off x="535780" y="2178844"/>
            <a:ext cx="10501314" cy="4554140"/>
          </a:xfrm>
        </p:spPr>
      </p:pic>
    </p:spTree>
    <p:extLst>
      <p:ext uri="{BB962C8B-B14F-4D97-AF65-F5344CB8AC3E}">
        <p14:creationId xmlns:p14="http://schemas.microsoft.com/office/powerpoint/2010/main" val="313217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F171-244D-D97C-1CD8-E33F45E6CA81}"/>
              </a:ext>
            </a:extLst>
          </p:cNvPr>
          <p:cNvSpPr>
            <a:spLocks noGrp="1"/>
          </p:cNvSpPr>
          <p:nvPr>
            <p:ph type="title"/>
          </p:nvPr>
        </p:nvSpPr>
        <p:spPr/>
        <p:txBody>
          <a:bodyPr/>
          <a:lstStyle/>
          <a:p>
            <a:r>
              <a:rPr lang="en-US" dirty="0"/>
              <a:t>Your Solution </a:t>
            </a:r>
          </a:p>
        </p:txBody>
      </p:sp>
      <p:sp>
        <p:nvSpPr>
          <p:cNvPr id="5" name="Content Placeholder 4">
            <a:extLst>
              <a:ext uri="{FF2B5EF4-FFF2-40B4-BE49-F238E27FC236}">
                <a16:creationId xmlns:a16="http://schemas.microsoft.com/office/drawing/2014/main" id="{2E973D58-5DE8-9C20-2500-3433C9964FD5}"/>
              </a:ext>
            </a:extLst>
          </p:cNvPr>
          <p:cNvSpPr>
            <a:spLocks noGrp="1"/>
          </p:cNvSpPr>
          <p:nvPr>
            <p:ph idx="1"/>
          </p:nvPr>
        </p:nvSpPr>
        <p:spPr/>
        <p:txBody>
          <a:bodyPr/>
          <a:lstStyle/>
          <a:p>
            <a:r>
              <a:rPr lang="en-US" dirty="0"/>
              <a:t>Fine-tuning the model architecture and training parameters to improve emoji prediction accuracy and image quality.
Exploring techniques for handling multi-label emoji prediction for text descriptions that correspond to multiple emotions or sentiments.
Deploying the trained model as a web service or API for real-time emoji prediction in various applications.</a:t>
            </a:r>
          </a:p>
        </p:txBody>
      </p:sp>
    </p:spTree>
    <p:extLst>
      <p:ext uri="{BB962C8B-B14F-4D97-AF65-F5344CB8AC3E}">
        <p14:creationId xmlns:p14="http://schemas.microsoft.com/office/powerpoint/2010/main" val="53886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6535-592B-127D-D96C-2A463EA2276F}"/>
              </a:ext>
            </a:extLst>
          </p:cNvPr>
          <p:cNvSpPr>
            <a:spLocks noGrp="1"/>
          </p:cNvSpPr>
          <p:nvPr>
            <p:ph type="title"/>
          </p:nvPr>
        </p:nvSpPr>
        <p:spPr/>
        <p:txBody>
          <a:bodyPr/>
          <a:lstStyle/>
          <a:p>
            <a:r>
              <a:rPr lang="en-US" dirty="0"/>
              <a:t>Training Process </a:t>
            </a:r>
          </a:p>
        </p:txBody>
      </p:sp>
      <p:sp>
        <p:nvSpPr>
          <p:cNvPr id="4" name="Content Placeholder 3">
            <a:extLst>
              <a:ext uri="{FF2B5EF4-FFF2-40B4-BE49-F238E27FC236}">
                <a16:creationId xmlns:a16="http://schemas.microsoft.com/office/drawing/2014/main" id="{8F05B6F6-B8CB-FF9E-D778-0874A0768ECD}"/>
              </a:ext>
            </a:extLst>
          </p:cNvPr>
          <p:cNvSpPr>
            <a:spLocks noGrp="1"/>
          </p:cNvSpPr>
          <p:nvPr>
            <p:ph idx="1"/>
          </p:nvPr>
        </p:nvSpPr>
        <p:spPr/>
        <p:txBody>
          <a:bodyPr>
            <a:normAutofit lnSpcReduction="10000"/>
          </a:bodyPr>
          <a:lstStyle/>
          <a:p>
            <a:r>
              <a:rPr lang="en-US" dirty="0"/>
              <a:t>Preprocessing: Text descriptions may be tokenized, and emoji images may be resized and normalized before training.
Adversarial Training: The generator and discriminator networks are trained </a:t>
            </a:r>
            <a:r>
              <a:rPr lang="en-US" dirty="0" err="1"/>
              <a:t>adversarially</a:t>
            </a:r>
            <a:r>
              <a:rPr lang="en-US" dirty="0"/>
              <a:t>, where the generator tries to fool the discriminator into believing that its generated emoji images are real, while the discriminator aims to distinguish between real and fake emoji images accurately.
Loss Functions: The generator and discriminator are trained using appropriate loss functions such as binary cross-entropy loss or Wasserstein loss.</a:t>
            </a:r>
          </a:p>
        </p:txBody>
      </p:sp>
    </p:spTree>
    <p:extLst>
      <p:ext uri="{BB962C8B-B14F-4D97-AF65-F5344CB8AC3E}">
        <p14:creationId xmlns:p14="http://schemas.microsoft.com/office/powerpoint/2010/main" val="279703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00A9-DB83-0574-71AF-EA71DC476CE0}"/>
              </a:ext>
            </a:extLst>
          </p:cNvPr>
          <p:cNvSpPr>
            <a:spLocks noGrp="1"/>
          </p:cNvSpPr>
          <p:nvPr>
            <p:ph type="title"/>
          </p:nvPr>
        </p:nvSpPr>
        <p:spPr/>
        <p:txBody>
          <a:bodyPr/>
          <a:lstStyle/>
          <a:p>
            <a:r>
              <a:rPr lang="en-US" dirty="0"/>
              <a:t>Training Process </a:t>
            </a:r>
          </a:p>
        </p:txBody>
      </p:sp>
      <p:sp>
        <p:nvSpPr>
          <p:cNvPr id="3" name="Content Placeholder 2">
            <a:extLst>
              <a:ext uri="{FF2B5EF4-FFF2-40B4-BE49-F238E27FC236}">
                <a16:creationId xmlns:a16="http://schemas.microsoft.com/office/drawing/2014/main" id="{63491CA5-DFA4-07A4-17B6-BD876E304262}"/>
              </a:ext>
            </a:extLst>
          </p:cNvPr>
          <p:cNvSpPr>
            <a:spLocks noGrp="1"/>
          </p:cNvSpPr>
          <p:nvPr>
            <p:ph idx="1"/>
          </p:nvPr>
        </p:nvSpPr>
        <p:spPr/>
        <p:txBody>
          <a:bodyPr/>
          <a:lstStyle/>
          <a:p>
            <a:r>
              <a:rPr lang="en-US" dirty="0"/>
              <a:t>Evaluation: The trained model is evaluated based on its ability to generate emoji images that accurately reflect the intended meaning of the input text descriptions. Evaluation metrics may include accuracy, precision, recall, and F1-score.</a:t>
            </a:r>
          </a:p>
          <a:p>
            <a:r>
              <a:rPr lang="en-US" dirty="0"/>
              <a:t>Embedding Layer: Optionally, an embedding layer may be used to convert text descriptions into continuous vector representations before feeding them into the generator network.</a:t>
            </a:r>
          </a:p>
        </p:txBody>
      </p:sp>
    </p:spTree>
    <p:extLst>
      <p:ext uri="{BB962C8B-B14F-4D97-AF65-F5344CB8AC3E}">
        <p14:creationId xmlns:p14="http://schemas.microsoft.com/office/powerpoint/2010/main" val="65908152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Berlin</vt:lpstr>
      <vt:lpstr>EMOJI    PREDICTION      USING GAN</vt:lpstr>
      <vt:lpstr>Problem Statement </vt:lpstr>
      <vt:lpstr>Project Overview </vt:lpstr>
      <vt:lpstr>AGENDA (OBJECTIVES)</vt:lpstr>
      <vt:lpstr>Architecture of GAN </vt:lpstr>
      <vt:lpstr>Some Terminology </vt:lpstr>
      <vt:lpstr>Your Solution </vt:lpstr>
      <vt:lpstr>Training Process </vt:lpstr>
      <vt:lpstr>Training Process </vt:lpstr>
      <vt:lpstr>System Approach </vt:lpstr>
      <vt:lpstr>Proposed solutions</vt:lpstr>
      <vt:lpstr>Results</vt:lpstr>
      <vt:lpstr>Results</vt:lpstr>
      <vt:lpstr>Results </vt:lpstr>
      <vt:lpstr>Results </vt:lpstr>
      <vt:lpstr>Results </vt:lpstr>
      <vt:lpstr>Summary </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AGING USING GAN</dc:title>
  <dc:creator>Abarna Devi.T</dc:creator>
  <cp:lastModifiedBy>Abarna Devi.T</cp:lastModifiedBy>
  <cp:revision>3</cp:revision>
  <dcterms:created xsi:type="dcterms:W3CDTF">2024-04-05T00:31:22Z</dcterms:created>
  <dcterms:modified xsi:type="dcterms:W3CDTF">2024-04-05T14:09:25Z</dcterms:modified>
</cp:coreProperties>
</file>