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6" r:id="rId3"/>
    <p:sldId id="260" r:id="rId4"/>
    <p:sldId id="261" r:id="rId5"/>
    <p:sldId id="262" r:id="rId6"/>
    <p:sldId id="270" r:id="rId7"/>
    <p:sldId id="259" r:id="rId8"/>
    <p:sldId id="266" r:id="rId9"/>
    <p:sldId id="264" r:id="rId10"/>
    <p:sldId id="265" r:id="rId11"/>
    <p:sldId id="267" r:id="rId12"/>
    <p:sldId id="268" r:id="rId13"/>
    <p:sldId id="25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3A8AA0F-3684-48A6-BF53-32FA24CA72D6}" type="datetimeFigureOut">
              <a:rPr lang="en-US" smtClean="0"/>
              <a:pPr/>
              <a:t>9/17/2018</a:t>
            </a:fld>
            <a:endParaRPr lang="en-US"/>
          </a:p>
        </p:txBody>
      </p:sp>
      <p:sp>
        <p:nvSpPr>
          <p:cNvPr id="16" name="Slide Number Placeholder 15"/>
          <p:cNvSpPr>
            <a:spLocks noGrp="1"/>
          </p:cNvSpPr>
          <p:nvPr>
            <p:ph type="sldNum" sz="quarter" idx="11"/>
          </p:nvPr>
        </p:nvSpPr>
        <p:spPr/>
        <p:txBody>
          <a:bodyPr/>
          <a:lstStyle/>
          <a:p>
            <a:fld id="{C3C3DC21-2210-4257-AA8B-5F29DEDC1CA9}"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A8AA0F-3684-48A6-BF53-32FA24CA72D6}"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3DC21-2210-4257-AA8B-5F29DEDC1C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A8AA0F-3684-48A6-BF53-32FA24CA72D6}"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3DC21-2210-4257-AA8B-5F29DEDC1C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3A8AA0F-3684-48A6-BF53-32FA24CA72D6}" type="datetimeFigureOut">
              <a:rPr lang="en-US" smtClean="0"/>
              <a:pPr/>
              <a:t>9/17/2018</a:t>
            </a:fld>
            <a:endParaRPr lang="en-US"/>
          </a:p>
        </p:txBody>
      </p:sp>
      <p:sp>
        <p:nvSpPr>
          <p:cNvPr id="15" name="Slide Number Placeholder 14"/>
          <p:cNvSpPr>
            <a:spLocks noGrp="1"/>
          </p:cNvSpPr>
          <p:nvPr>
            <p:ph type="sldNum" sz="quarter" idx="15"/>
          </p:nvPr>
        </p:nvSpPr>
        <p:spPr/>
        <p:txBody>
          <a:bodyPr/>
          <a:lstStyle>
            <a:lvl1pPr algn="ctr">
              <a:defRPr/>
            </a:lvl1pPr>
          </a:lstStyle>
          <a:p>
            <a:fld id="{C3C3DC21-2210-4257-AA8B-5F29DEDC1CA9}"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A8AA0F-3684-48A6-BF53-32FA24CA72D6}" type="datetimeFigureOut">
              <a:rPr lang="en-US" smtClean="0"/>
              <a:pPr/>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3DC21-2210-4257-AA8B-5F29DEDC1CA9}"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A8AA0F-3684-48A6-BF53-32FA24CA72D6}" type="datetimeFigureOut">
              <a:rPr lang="en-US" smtClean="0"/>
              <a:pPr/>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3DC21-2210-4257-AA8B-5F29DEDC1CA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3C3DC21-2210-4257-AA8B-5F29DEDC1CA9}"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3A8AA0F-3684-48A6-BF53-32FA24CA72D6}" type="datetimeFigureOut">
              <a:rPr lang="en-US" smtClean="0"/>
              <a:pPr/>
              <a:t>9/17/2018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A8AA0F-3684-48A6-BF53-32FA24CA72D6}" type="datetimeFigureOut">
              <a:rPr lang="en-US" smtClean="0"/>
              <a:pPr/>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3DC21-2210-4257-AA8B-5F29DEDC1CA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8AA0F-3684-48A6-BF53-32FA24CA72D6}" type="datetimeFigureOut">
              <a:rPr lang="en-US" smtClean="0"/>
              <a:pPr/>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C3DC21-2210-4257-AA8B-5F29DEDC1C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3A8AA0F-3684-48A6-BF53-32FA24CA72D6}" type="datetimeFigureOut">
              <a:rPr lang="en-US" smtClean="0"/>
              <a:pPr/>
              <a:t>9/17/2018</a:t>
            </a:fld>
            <a:endParaRPr lang="en-US"/>
          </a:p>
        </p:txBody>
      </p:sp>
      <p:sp>
        <p:nvSpPr>
          <p:cNvPr id="9" name="Slide Number Placeholder 8"/>
          <p:cNvSpPr>
            <a:spLocks noGrp="1"/>
          </p:cNvSpPr>
          <p:nvPr>
            <p:ph type="sldNum" sz="quarter" idx="15"/>
          </p:nvPr>
        </p:nvSpPr>
        <p:spPr/>
        <p:txBody>
          <a:bodyPr/>
          <a:lstStyle/>
          <a:p>
            <a:fld id="{C3C3DC21-2210-4257-AA8B-5F29DEDC1CA9}"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3A8AA0F-3684-48A6-BF53-32FA24CA72D6}" type="datetimeFigureOut">
              <a:rPr lang="en-US" smtClean="0"/>
              <a:pPr/>
              <a:t>9/17/2018</a:t>
            </a:fld>
            <a:endParaRPr lang="en-US"/>
          </a:p>
        </p:txBody>
      </p:sp>
      <p:sp>
        <p:nvSpPr>
          <p:cNvPr id="9" name="Slide Number Placeholder 8"/>
          <p:cNvSpPr>
            <a:spLocks noGrp="1"/>
          </p:cNvSpPr>
          <p:nvPr>
            <p:ph type="sldNum" sz="quarter" idx="11"/>
          </p:nvPr>
        </p:nvSpPr>
        <p:spPr/>
        <p:txBody>
          <a:bodyPr/>
          <a:lstStyle/>
          <a:p>
            <a:fld id="{C3C3DC21-2210-4257-AA8B-5F29DEDC1CA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3A8AA0F-3684-48A6-BF53-32FA24CA72D6}" type="datetimeFigureOut">
              <a:rPr lang="en-US" smtClean="0"/>
              <a:pPr/>
              <a:t>9/17/2018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3C3DC21-2210-4257-AA8B-5F29DEDC1CA9}"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685800" y="1447800"/>
            <a:ext cx="8229600" cy="1752600"/>
          </a:xfrm>
        </p:spPr>
        <p:txBody>
          <a:bodyPr/>
          <a:lstStyle/>
          <a:p>
            <a:r>
              <a:rPr smtClean="0"/>
              <a:t>          BHOPAL GAS TRAGEDY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jpg"/>
          <p:cNvPicPr>
            <a:picLocks noGrp="1" noChangeAspect="1"/>
          </p:cNvPicPr>
          <p:nvPr>
            <p:ph idx="1"/>
          </p:nvPr>
        </p:nvPicPr>
        <p:blipFill>
          <a:blip r:embed="rId2"/>
          <a:stretch>
            <a:fillRect/>
          </a:stretch>
        </p:blipFill>
        <p:spPr>
          <a:xfrm>
            <a:off x="1143000" y="1447800"/>
            <a:ext cx="2619375" cy="1743075"/>
          </a:xfrm>
        </p:spPr>
      </p:pic>
      <p:sp>
        <p:nvSpPr>
          <p:cNvPr id="2" name="Title 1"/>
          <p:cNvSpPr>
            <a:spLocks noGrp="1"/>
          </p:cNvSpPr>
          <p:nvPr>
            <p:ph type="title"/>
          </p:nvPr>
        </p:nvSpPr>
        <p:spPr/>
        <p:txBody>
          <a:bodyPr/>
          <a:lstStyle/>
          <a:p>
            <a:r>
              <a:rPr lang="en-US" dirty="0" smtClean="0"/>
              <a:t>                      EFFECTS</a:t>
            </a:r>
            <a:endParaRPr lang="en-US" dirty="0"/>
          </a:p>
        </p:txBody>
      </p:sp>
      <p:pic>
        <p:nvPicPr>
          <p:cNvPr id="5" name="Picture 4" descr="download (3).jpg"/>
          <p:cNvPicPr>
            <a:picLocks noChangeAspect="1"/>
          </p:cNvPicPr>
          <p:nvPr/>
        </p:nvPicPr>
        <p:blipFill>
          <a:blip r:embed="rId3"/>
          <a:stretch>
            <a:fillRect/>
          </a:stretch>
        </p:blipFill>
        <p:spPr>
          <a:xfrm>
            <a:off x="4343400" y="1295400"/>
            <a:ext cx="3114675" cy="1752600"/>
          </a:xfrm>
          <a:prstGeom prst="rect">
            <a:avLst/>
          </a:prstGeom>
        </p:spPr>
      </p:pic>
      <p:pic>
        <p:nvPicPr>
          <p:cNvPr id="6" name="Picture 5" descr="Screenshot_2018-09-10-07-39-58-396_net.slideshare.mobile.png"/>
          <p:cNvPicPr>
            <a:picLocks noChangeAspect="1"/>
          </p:cNvPicPr>
          <p:nvPr/>
        </p:nvPicPr>
        <p:blipFill>
          <a:blip r:embed="rId4"/>
          <a:stretch>
            <a:fillRect/>
          </a:stretch>
        </p:blipFill>
        <p:spPr>
          <a:xfrm>
            <a:off x="1295400" y="3505200"/>
            <a:ext cx="5649284" cy="26170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LEAD,NICKEL,COPPER,CHROMIUM,HEXOCHLOROCYCLOHEXANE AND CHLOROBENZENES WERE FOUND IN SOIL SAMPLES.</a:t>
            </a:r>
          </a:p>
          <a:p>
            <a:r>
              <a:rPr lang="en-US" dirty="0" smtClean="0"/>
              <a:t>MERCURY WAS FOUND TO BE BETWEEN 20000 TO 6000000 TIMES</a:t>
            </a:r>
          </a:p>
          <a:p>
            <a:pPr>
              <a:buNone/>
            </a:pPr>
            <a:r>
              <a:rPr lang="en-US" dirty="0" smtClean="0"/>
              <a:t>     THE STANDARD </a:t>
            </a:r>
          </a:p>
          <a:p>
            <a:pPr>
              <a:buNone/>
            </a:pPr>
            <a:r>
              <a:rPr lang="en-US" dirty="0" smtClean="0"/>
              <a:t>      LEVEL IN SOIL.</a:t>
            </a:r>
            <a:endParaRPr lang="en-US" dirty="0"/>
          </a:p>
        </p:txBody>
      </p:sp>
      <p:sp>
        <p:nvSpPr>
          <p:cNvPr id="2" name="Title 1"/>
          <p:cNvSpPr>
            <a:spLocks noGrp="1"/>
          </p:cNvSpPr>
          <p:nvPr>
            <p:ph type="title"/>
          </p:nvPr>
        </p:nvSpPr>
        <p:spPr/>
        <p:txBody>
          <a:bodyPr>
            <a:normAutofit fontScale="90000"/>
          </a:bodyPr>
          <a:lstStyle/>
          <a:p>
            <a:r>
              <a:rPr lang="en-US" dirty="0" smtClean="0"/>
              <a:t>TOXIC MATERIALS IN SOIL AND WATER</a:t>
            </a:r>
            <a:endParaRPr lang="en-US" dirty="0"/>
          </a:p>
        </p:txBody>
      </p:sp>
      <p:pic>
        <p:nvPicPr>
          <p:cNvPr id="4" name="Picture 3" descr="Screenshot_2018-09-10-07-40-04-580_net.slideshare.mobile.png"/>
          <p:cNvPicPr>
            <a:picLocks noChangeAspect="1"/>
          </p:cNvPicPr>
          <p:nvPr/>
        </p:nvPicPr>
        <p:blipFill>
          <a:blip r:embed="rId2"/>
          <a:stretch>
            <a:fillRect/>
          </a:stretch>
        </p:blipFill>
        <p:spPr>
          <a:xfrm>
            <a:off x="4800600" y="3352800"/>
            <a:ext cx="3820058" cy="306747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SUPERVISOR COULD HAVE BEEN PLACED ON NIGHT SHIFTS AND THE READINGS AND FEEDBACK OF THE EQUIPMENTCOULDD HAVE BEEEN TAKEN FOR EVERY ONE HOUR.</a:t>
            </a:r>
          </a:p>
          <a:p>
            <a:r>
              <a:rPr lang="en-US" dirty="0" smtClean="0"/>
              <a:t>THERE SHOULD HAVE BEEN 4-STAGE BACK UP SYSTEM INSTEAD OF A ONE MANUAL BACK UP SYSTEM.</a:t>
            </a:r>
          </a:p>
          <a:p>
            <a:r>
              <a:rPr lang="en-US" dirty="0" smtClean="0"/>
              <a:t>AT REGULAR INTERVALS PROPER MAINTENANCE AND SERVICING OF FLARE TOWERS ,PRESSURE VALVES,GAS SCRUBBERS MUST HAVE BE MADE.</a:t>
            </a:r>
          </a:p>
          <a:p>
            <a:r>
              <a:rPr lang="en-US" dirty="0" smtClean="0"/>
              <a:t>STRICT REGULATIONS AND METHODS MUST HAVE BEEN IMPLEMENTED.</a:t>
            </a:r>
          </a:p>
          <a:p>
            <a:r>
              <a:rPr lang="en-US" dirty="0" smtClean="0"/>
              <a:t>PROPER PRESSUE GAUGES SHOULD HAVE BEEN USED. </a:t>
            </a:r>
            <a:endParaRPr lang="en-US" dirty="0"/>
          </a:p>
        </p:txBody>
      </p:sp>
      <p:sp>
        <p:nvSpPr>
          <p:cNvPr id="2" name="Title 1"/>
          <p:cNvSpPr>
            <a:spLocks noGrp="1"/>
          </p:cNvSpPr>
          <p:nvPr>
            <p:ph type="title"/>
          </p:nvPr>
        </p:nvSpPr>
        <p:spPr/>
        <p:txBody>
          <a:bodyPr>
            <a:normAutofit fontScale="90000"/>
          </a:bodyPr>
          <a:lstStyle/>
          <a:p>
            <a:r>
              <a:rPr lang="en-US" dirty="0" smtClean="0"/>
              <a:t>WHAT COULD HAD TO BEEN DONE TO AVOID  THE DISASTER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OCCURRENCE: 3</a:t>
            </a:r>
            <a:r>
              <a:rPr lang="en-US" baseline="30000" dirty="0" smtClean="0"/>
              <a:t>rd</a:t>
            </a:r>
            <a:r>
              <a:rPr lang="en-US" dirty="0" smtClean="0"/>
              <a:t> DECEMBER 1984</a:t>
            </a:r>
          </a:p>
          <a:p>
            <a:r>
              <a:rPr lang="en-US" dirty="0" smtClean="0"/>
              <a:t>PLACE OF OCCURRENCE:BHOPAL,MADHYA                             PRADESH,INDIA.</a:t>
            </a:r>
          </a:p>
          <a:p>
            <a:r>
              <a:rPr lang="en-US" dirty="0" smtClean="0"/>
              <a:t>COMPANY:UNION CARBIDE CORPORATION</a:t>
            </a:r>
          </a:p>
          <a:p>
            <a:r>
              <a:rPr lang="en-US" dirty="0" smtClean="0"/>
              <a:t>CHEMICAL:METHYL ISOCYANATE(40 TONS)</a:t>
            </a:r>
          </a:p>
          <a:p>
            <a:r>
              <a:rPr lang="en-US" dirty="0" smtClean="0"/>
              <a:t>PEOPLE AFFECTED:&gt;500,000</a:t>
            </a:r>
          </a:p>
          <a:p>
            <a:r>
              <a:rPr lang="en-US" dirty="0" smtClean="0"/>
              <a:t>PEOPLE DIED:~40,000</a:t>
            </a:r>
            <a:endParaRPr lang="en-US" dirty="0"/>
          </a:p>
        </p:txBody>
      </p:sp>
      <p:sp>
        <p:nvSpPr>
          <p:cNvPr id="2" name="Title 1"/>
          <p:cNvSpPr>
            <a:spLocks noGrp="1"/>
          </p:cNvSpPr>
          <p:nvPr>
            <p:ph type="title"/>
          </p:nvPr>
        </p:nvSpPr>
        <p:spPr/>
        <p:txBody>
          <a:bodyPr/>
          <a:lstStyle/>
          <a:p>
            <a:r>
              <a:rPr lang="en-US" dirty="0" smtClean="0"/>
              <a:t>PREVIEW</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THANKING YOU</a:t>
            </a:r>
            <a:endParaRPr lang="en-US"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209800"/>
            <a:ext cx="7924800" cy="4038600"/>
          </a:xfrm>
        </p:spPr>
        <p:txBody>
          <a:bodyPr/>
          <a:lstStyle/>
          <a:p>
            <a:r>
              <a:rPr lang="en-US" sz="2800" dirty="0" smtClean="0">
                <a:latin typeface="Bauhaus 93" pitchFamily="82" charset="0"/>
              </a:rPr>
              <a:t>BHOPAL GAS TRAGEDY ,A DIASTER THAT HAPPENED BY A GAS LEAK IS CONSIDERED AS ONE OF THE WORLDS WORST INDUSTRIAL CATASTROPHES THAT OCCURRED ON THE NIGHT OF DECEMBER 2-3,1984 AT THE UNION CARBIDE INDIAL LIMITED(UCIL) PESTICIDE PLANT IN BHOPAL,MADHYA PRADESH,INDIA.</a:t>
            </a:r>
            <a:endParaRPr lang="en-US" sz="2800" dirty="0">
              <a:latin typeface="Bauhaus 93" pitchFamily="82" charset="0"/>
            </a:endParaRPr>
          </a:p>
        </p:txBody>
      </p:sp>
      <p:sp>
        <p:nvSpPr>
          <p:cNvPr id="2" name="Title 1"/>
          <p:cNvSpPr>
            <a:spLocks noGrp="1"/>
          </p:cNvSpPr>
          <p:nvPr>
            <p:ph type="ctrTitle"/>
          </p:nvPr>
        </p:nvSpPr>
        <p:spPr>
          <a:xfrm>
            <a:off x="609600" y="533400"/>
            <a:ext cx="7772400" cy="1470025"/>
          </a:xfrm>
        </p:spPr>
        <p:txBody>
          <a:bodyPr/>
          <a:lstStyle/>
          <a:p>
            <a:r>
              <a:rPr lang="en-US" b="1" dirty="0" smtClean="0">
                <a:latin typeface="Bradley Hand ITC" pitchFamily="66" charset="0"/>
              </a:rPr>
              <a:t>INTRODUCTION</a:t>
            </a:r>
            <a:endParaRPr lang="en-US" b="1" dirty="0">
              <a:latin typeface="Bradley Hand ITC"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The UCIL factory was built in 1969 to produce the pesticide </a:t>
            </a:r>
            <a:r>
              <a:rPr lang="en-US" dirty="0" err="1" smtClean="0"/>
              <a:t>Sevin</a:t>
            </a:r>
            <a:r>
              <a:rPr lang="en-US" dirty="0" smtClean="0"/>
              <a:t> (UCC's brand name for </a:t>
            </a:r>
            <a:r>
              <a:rPr lang="en-US" dirty="0" err="1" smtClean="0"/>
              <a:t>carbaryl</a:t>
            </a:r>
            <a:r>
              <a:rPr lang="en-US" dirty="0" smtClean="0"/>
              <a:t> using methyl </a:t>
            </a:r>
            <a:r>
              <a:rPr lang="en-US" dirty="0" err="1" smtClean="0"/>
              <a:t>isocyanate</a:t>
            </a:r>
            <a:r>
              <a:rPr lang="en-US" dirty="0" smtClean="0"/>
              <a:t>  (MIC)  as an intermediate.</a:t>
            </a:r>
            <a:endParaRPr lang="en-US" baseline="30000" dirty="0" smtClean="0"/>
          </a:p>
          <a:p>
            <a:r>
              <a:rPr lang="en-US" dirty="0" smtClean="0"/>
              <a:t>An MIC production plant was added to the UCIL site in 1979.</a:t>
            </a:r>
          </a:p>
          <a:p>
            <a:r>
              <a:rPr lang="en-US" dirty="0" smtClean="0"/>
              <a:t>The chemical process employed in the Bhopal plant had methylamine reacting with phosgene to form MIC, which was then reacted with 1-naphthol to form the final product, </a:t>
            </a:r>
            <a:r>
              <a:rPr lang="en-US" dirty="0" err="1" smtClean="0"/>
              <a:t>carbaryl</a:t>
            </a:r>
            <a:r>
              <a:rPr lang="en-US" dirty="0" smtClean="0"/>
              <a:t>. </a:t>
            </a:r>
          </a:p>
          <a:p>
            <a:r>
              <a:rPr lang="en-US" dirty="0" smtClean="0"/>
              <a:t>Another manufacturer, Bayer, also used this MIC-intermediate process at the chemical plant once owned by UCC at Institute, West Virginia, in the United States.</a:t>
            </a:r>
          </a:p>
          <a:p>
            <a:pPr>
              <a:buNone/>
            </a:pPr>
            <a:endParaRPr lang="en-US" dirty="0" smtClean="0"/>
          </a:p>
          <a:p>
            <a:pPr>
              <a:buNone/>
            </a:pPr>
            <a:endParaRPr lang="en-US" dirty="0"/>
          </a:p>
        </p:txBody>
      </p:sp>
      <p:sp>
        <p:nvSpPr>
          <p:cNvPr id="2" name="Title 1"/>
          <p:cNvSpPr>
            <a:spLocks noGrp="1"/>
          </p:cNvSpPr>
          <p:nvPr>
            <p:ph type="title"/>
          </p:nvPr>
        </p:nvSpPr>
        <p:spPr/>
        <p:txBody>
          <a:bodyPr/>
          <a:lstStyle/>
          <a:p>
            <a:r>
              <a:rPr lang="en-US" dirty="0" smtClean="0"/>
              <a:t>UNION CARBIDE CORPORATION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8-09-10-07-41-44-185_net.slideshare.mobile.png"/>
          <p:cNvPicPr>
            <a:picLocks noGrp="1" noChangeAspect="1"/>
          </p:cNvPicPr>
          <p:nvPr>
            <p:ph idx="1"/>
          </p:nvPr>
        </p:nvPicPr>
        <p:blipFill>
          <a:blip r:embed="rId2"/>
          <a:stretch>
            <a:fillRect/>
          </a:stretch>
        </p:blipFill>
        <p:spPr>
          <a:xfrm>
            <a:off x="1175863" y="1899971"/>
            <a:ext cx="6792273" cy="3820058"/>
          </a:xfrm>
        </p:spPr>
      </p:pic>
      <p:sp>
        <p:nvSpPr>
          <p:cNvPr id="2" name="Title 1"/>
          <p:cNvSpPr>
            <a:spLocks noGrp="1"/>
          </p:cNvSpPr>
          <p:nvPr>
            <p:ph type="title"/>
          </p:nvPr>
        </p:nvSpPr>
        <p:spPr/>
        <p:txBody>
          <a:bodyPr/>
          <a:lstStyle/>
          <a:p>
            <a:r>
              <a:rPr lang="en-US" dirty="0" smtClean="0"/>
              <a:t>PRODUCTION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In 1981, a worker was accidentally splashed with phosgene as he was carrying out a maintenance job of the plant's pipes. In a panic, he removed his gas mask and inhaled a large amount of toxic phosgene gas, leading to his death just 72 hours later.</a:t>
            </a:r>
          </a:p>
          <a:p>
            <a:r>
              <a:rPr lang="en-US" dirty="0" smtClean="0"/>
              <a:t>In January 1982, a phosgene leak exposed 24 workers, all of whom were admitted to a hospital. None of the workers had been ordered to wear protective masks. </a:t>
            </a:r>
          </a:p>
          <a:p>
            <a:r>
              <a:rPr lang="en-US" dirty="0" smtClean="0"/>
              <a:t>One month later, in February 1982, an MIC leak affected 18 workers. In August 1982, a chemical engineer came into contact with liquid MIC, resulting in burns over 30 percent of his body.</a:t>
            </a:r>
          </a:p>
          <a:p>
            <a:r>
              <a:rPr lang="en-US" dirty="0" smtClean="0"/>
              <a:t> Later that same year, in October 1982, there was another MIC leak. In attempting to stop the leak, the MIC supervisor suffered severe chemical burns and two other workers were severely exposed to the gases.</a:t>
            </a:r>
          </a:p>
          <a:p>
            <a:r>
              <a:rPr lang="en-US" dirty="0" smtClean="0"/>
              <a:t> During 1983 and 1984, there were leaks of MIC, chlorine, </a:t>
            </a:r>
            <a:r>
              <a:rPr lang="en-US" dirty="0" err="1" smtClean="0"/>
              <a:t>monomethylamine</a:t>
            </a:r>
            <a:r>
              <a:rPr lang="en-US" dirty="0" smtClean="0"/>
              <a:t>, phosgene, and carbon tetrachloride, sometimes in combination.</a:t>
            </a:r>
            <a:endParaRPr lang="en-US" dirty="0"/>
          </a:p>
        </p:txBody>
      </p:sp>
      <p:sp>
        <p:nvSpPr>
          <p:cNvPr id="2" name="Title 1"/>
          <p:cNvSpPr>
            <a:spLocks noGrp="1"/>
          </p:cNvSpPr>
          <p:nvPr>
            <p:ph type="title"/>
          </p:nvPr>
        </p:nvSpPr>
        <p:spPr/>
        <p:txBody>
          <a:bodyPr>
            <a:normAutofit fontScale="90000"/>
          </a:bodyPr>
          <a:lstStyle/>
          <a:p>
            <a:r>
              <a:rPr lang="en-US" dirty="0" smtClean="0"/>
              <a:t>PREVIOUS EFFECTS</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The Bhopal UCIL facility housed three underground 68,000 liters liquid MIC storage tanks: E610, E611, and E619. UCC safety regulations specified that no one tank should be filled more than 50%  with liquid MIC. Each tank was pressurized with inert nitrogen gas.</a:t>
            </a:r>
          </a:p>
          <a:p>
            <a:r>
              <a:rPr lang="en-US" dirty="0" smtClean="0"/>
              <a:t>In late October 1984, tank E610 lost the ability to contain most of its nitrogen gas pressure. At the time of this failure, tank E610 contained 42 tons of liquid MIC.</a:t>
            </a:r>
            <a:endParaRPr lang="en-US" baseline="30000" dirty="0" smtClean="0"/>
          </a:p>
          <a:p>
            <a:r>
              <a:rPr lang="en-US" dirty="0" smtClean="0"/>
              <a:t>Shortly after this failure, MIC production was halted at the Bhopal facility, and parts of the plant were shut down for maintenance.</a:t>
            </a:r>
          </a:p>
          <a:p>
            <a:r>
              <a:rPr lang="en-US" dirty="0" smtClean="0"/>
              <a:t> An attempt to re-establish pressure in tank E610 on 1 December failed, so the 42 tons of liquid MIC contained within still could not be pumped out of it. </a:t>
            </a:r>
          </a:p>
          <a:p>
            <a:r>
              <a:rPr lang="en-US" dirty="0" smtClean="0"/>
              <a:t>During the late evening hours of 2 December 1984, water was believed to have entered a side pipe and into Tank E610 </a:t>
            </a:r>
          </a:p>
          <a:p>
            <a:r>
              <a:rPr lang="en-US" dirty="0" smtClean="0"/>
              <a:t>Temperatures in the tank were off the scale, maxed out beyond 25 °C (77 °F), and the pressure in the tank was indicated at 40 psi (275.8 </a:t>
            </a:r>
            <a:r>
              <a:rPr lang="en-US" dirty="0" err="1" smtClean="0"/>
              <a:t>kPa</a:t>
            </a:r>
            <a:r>
              <a:rPr lang="en-US" dirty="0" smtClean="0"/>
              <a:t>).</a:t>
            </a:r>
            <a:endParaRPr lang="en-US" baseline="30000"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HOW DID IT START?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STORING MIC IN LARGE TANKS AND FILLING BEYOND RECOMMENED LEVELS.</a:t>
            </a:r>
          </a:p>
          <a:p>
            <a:r>
              <a:rPr lang="en-US" dirty="0" smtClean="0"/>
              <a:t>THE FLARE TOWER AND SEVERAL VENT GAS SCRUBBERS HAD BEEN OUT OF SERVICE FOR FIVE MONTHS BEFORE DISASTER.</a:t>
            </a:r>
          </a:p>
          <a:p>
            <a:r>
              <a:rPr lang="en-US" dirty="0" smtClean="0"/>
              <a:t>FAILURE OF SEVERAL SAFETY SYSTEMS.</a:t>
            </a:r>
          </a:p>
          <a:p>
            <a:r>
              <a:rPr lang="en-US" dirty="0" smtClean="0"/>
              <a:t>ALSO SOME SAFETY SYSTEMS BEING SWITCHED OFF TO SAVE MONEY,INCLUDING A MIC TANK REFRIGERATION THE MIC WAS KEPT AT 20 DEGREES  CELUSIS ,NOT THE 4.5 CELSIUS ADVISED BY THE MANUAL.</a:t>
            </a:r>
          </a:p>
          <a:p>
            <a:r>
              <a:rPr lang="en-US" dirty="0" smtClean="0"/>
              <a:t>LACK OF SKILLED OPERATION-NO PROPER TRAINING  WAS GIVEN TO THEM.</a:t>
            </a:r>
            <a:endParaRPr lang="en-US" dirty="0"/>
          </a:p>
        </p:txBody>
      </p:sp>
      <p:sp>
        <p:nvSpPr>
          <p:cNvPr id="2" name="Title 1"/>
          <p:cNvSpPr>
            <a:spLocks noGrp="1"/>
          </p:cNvSpPr>
          <p:nvPr>
            <p:ph type="title"/>
          </p:nvPr>
        </p:nvSpPr>
        <p:spPr/>
        <p:txBody>
          <a:bodyPr/>
          <a:lstStyle/>
          <a:p>
            <a:r>
              <a:rPr lang="en-US" dirty="0" smtClean="0"/>
              <a:t>FACTORS LEAD TO GAS LEAK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8-09-10-07-42-27-224_net.slideshare.mobile.png"/>
          <p:cNvPicPr>
            <a:picLocks noGrp="1" noChangeAspect="1"/>
          </p:cNvPicPr>
          <p:nvPr>
            <p:ph idx="1"/>
          </p:nvPr>
        </p:nvPicPr>
        <p:blipFill>
          <a:blip r:embed="rId2"/>
          <a:stretch>
            <a:fillRect/>
          </a:stretch>
        </p:blipFill>
        <p:spPr>
          <a:xfrm>
            <a:off x="1147284" y="1600200"/>
            <a:ext cx="6849431" cy="4419600"/>
          </a:xfrm>
        </p:spPr>
      </p:pic>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8-09-10-07-39-18-681_net.slideshare.mobile.png"/>
          <p:cNvPicPr>
            <a:picLocks noGrp="1" noChangeAspect="1"/>
          </p:cNvPicPr>
          <p:nvPr>
            <p:ph idx="1"/>
          </p:nvPr>
        </p:nvPicPr>
        <p:blipFill>
          <a:blip r:embed="rId2"/>
          <a:stretch>
            <a:fillRect/>
          </a:stretch>
        </p:blipFill>
        <p:spPr>
          <a:xfrm>
            <a:off x="381000" y="1828800"/>
            <a:ext cx="3581400" cy="2351561"/>
          </a:xfrm>
        </p:spPr>
      </p:pic>
      <p:sp>
        <p:nvSpPr>
          <p:cNvPr id="2" name="Title 1"/>
          <p:cNvSpPr>
            <a:spLocks noGrp="1"/>
          </p:cNvSpPr>
          <p:nvPr>
            <p:ph type="title"/>
          </p:nvPr>
        </p:nvSpPr>
        <p:spPr/>
        <p:txBody>
          <a:bodyPr/>
          <a:lstStyle/>
          <a:p>
            <a:r>
              <a:rPr lang="en-US" dirty="0" smtClean="0"/>
              <a:t>EFFECTS OF TRAGEDY</a:t>
            </a:r>
            <a:endParaRPr lang="en-US" dirty="0"/>
          </a:p>
        </p:txBody>
      </p:sp>
      <p:pic>
        <p:nvPicPr>
          <p:cNvPr id="5" name="Picture 4" descr="Screenshot_2018-09-10-07-42-55-080_net.slideshare.mobile.png"/>
          <p:cNvPicPr>
            <a:picLocks noChangeAspect="1"/>
          </p:cNvPicPr>
          <p:nvPr/>
        </p:nvPicPr>
        <p:blipFill>
          <a:blip r:embed="rId3"/>
          <a:stretch>
            <a:fillRect/>
          </a:stretch>
        </p:blipFill>
        <p:spPr>
          <a:xfrm>
            <a:off x="5029200" y="1828800"/>
            <a:ext cx="3783724" cy="2133600"/>
          </a:xfrm>
          <a:prstGeom prst="rect">
            <a:avLst/>
          </a:prstGeom>
        </p:spPr>
      </p:pic>
      <p:pic>
        <p:nvPicPr>
          <p:cNvPr id="6" name="Picture 5" descr="images (2).jpg"/>
          <p:cNvPicPr>
            <a:picLocks noChangeAspect="1"/>
          </p:cNvPicPr>
          <p:nvPr/>
        </p:nvPicPr>
        <p:blipFill>
          <a:blip r:embed="rId4"/>
          <a:stretch>
            <a:fillRect/>
          </a:stretch>
        </p:blipFill>
        <p:spPr>
          <a:xfrm>
            <a:off x="2362200" y="4343399"/>
            <a:ext cx="4114800" cy="251460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268</TotalTime>
  <Words>487</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          BHOPAL GAS TRAGEDY</vt:lpstr>
      <vt:lpstr>INTRODUCTION</vt:lpstr>
      <vt:lpstr>UNION CARBIDE CORPORATION</vt:lpstr>
      <vt:lpstr>PRODUCTION</vt:lpstr>
      <vt:lpstr>PREVIOUS EFFECTS </vt:lpstr>
      <vt:lpstr>HOW DID IT START?</vt:lpstr>
      <vt:lpstr>FACTORS LEAD TO GAS LEAK</vt:lpstr>
      <vt:lpstr>Slide 8</vt:lpstr>
      <vt:lpstr>EFFECTS OF TRAGEDY</vt:lpstr>
      <vt:lpstr>                      EFFECTS</vt:lpstr>
      <vt:lpstr>TOXIC MATERIALS IN SOIL AND WATER</vt:lpstr>
      <vt:lpstr>WHAT COULD HAD TO BEEN DONE TO AVOID  THE DISASTER</vt:lpstr>
      <vt:lpstr>PREVIEW</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abarna</dc:creator>
  <cp:lastModifiedBy>abarna</cp:lastModifiedBy>
  <cp:revision>25</cp:revision>
  <dcterms:created xsi:type="dcterms:W3CDTF">2018-09-09T17:03:39Z</dcterms:created>
  <dcterms:modified xsi:type="dcterms:W3CDTF">2018-09-17T17:01:16Z</dcterms:modified>
</cp:coreProperties>
</file>