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494"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D32F8ED4-E497-4AC8-B76B-6D2A55CA2380}" type="datetimeFigureOut">
              <a:rPr lang="en-US" smtClean="0"/>
              <a:pPr/>
              <a:t>2/18/2019</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C1D98AC-4E5C-4280-9D63-4E1A48D7C3F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2F8ED4-E497-4AC8-B76B-6D2A55CA2380}" type="datetimeFigureOut">
              <a:rPr lang="en-US" smtClean="0"/>
              <a:pPr/>
              <a:t>2/18/2019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D98AC-4E5C-4280-9D63-4E1A48D7C3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D32F8ED4-E497-4AC8-B76B-6D2A55CA2380}" type="datetimeFigureOut">
              <a:rPr lang="en-US" smtClean="0"/>
              <a:pPr/>
              <a:t>2/18/2019</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C1D98AC-4E5C-4280-9D63-4E1A48D7C3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32F8ED4-E497-4AC8-B76B-6D2A55CA2380}" type="datetimeFigureOut">
              <a:rPr lang="en-US" smtClean="0"/>
              <a:pPr/>
              <a:t>2/18/2019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D98AC-4E5C-4280-9D63-4E1A48D7C3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32F8ED4-E497-4AC8-B76B-6D2A55CA2380}" type="datetimeFigureOut">
              <a:rPr lang="en-US" smtClean="0"/>
              <a:pPr/>
              <a:t>2/18/2019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4C1D98AC-4E5C-4280-9D63-4E1A48D7C3F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32F8ED4-E497-4AC8-B76B-6D2A55CA2380}" type="datetimeFigureOut">
              <a:rPr lang="en-US" smtClean="0"/>
              <a:pPr/>
              <a:t>2/18/2019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1D98AC-4E5C-4280-9D63-4E1A48D7C3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32F8ED4-E497-4AC8-B76B-6D2A55CA2380}" type="datetimeFigureOut">
              <a:rPr lang="en-US" smtClean="0"/>
              <a:pPr/>
              <a:t>2/18/2019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C1D98AC-4E5C-4280-9D63-4E1A48D7C3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32F8ED4-E497-4AC8-B76B-6D2A55CA2380}" type="datetimeFigureOut">
              <a:rPr lang="en-US" smtClean="0"/>
              <a:pPr/>
              <a:t>2/18/2019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C1D98AC-4E5C-4280-9D63-4E1A48D7C3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32F8ED4-E497-4AC8-B76B-6D2A55CA2380}" type="datetimeFigureOut">
              <a:rPr lang="en-US" smtClean="0"/>
              <a:pPr/>
              <a:t>2/18/2019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4C1D98AC-4E5C-4280-9D63-4E1A48D7C3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32F8ED4-E497-4AC8-B76B-6D2A55CA2380}" type="datetimeFigureOut">
              <a:rPr lang="en-US" smtClean="0"/>
              <a:pPr/>
              <a:t>2/18/2019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1D98AC-4E5C-4280-9D63-4E1A48D7C3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D32F8ED4-E497-4AC8-B76B-6D2A55CA2380}" type="datetimeFigureOut">
              <a:rPr lang="en-US" smtClean="0"/>
              <a:pPr/>
              <a:t>2/18/2019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1D98AC-4E5C-4280-9D63-4E1A48D7C3F9}"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D32F8ED4-E497-4AC8-B76B-6D2A55CA2380}" type="datetimeFigureOut">
              <a:rPr lang="en-US" smtClean="0"/>
              <a:pPr/>
              <a:t>2/18/2019</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C1D98AC-4E5C-4280-9D63-4E1A48D7C3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bg2"/>
            </a:solidFill>
          </a:ln>
        </p:spPr>
        <p:txBody>
          <a:bodyPr/>
          <a:lstStyle/>
          <a:p>
            <a:pPr algn="ctr"/>
            <a:r>
              <a:rPr lang="en-US" dirty="0" smtClean="0">
                <a:latin typeface="Algerian" pitchFamily="82" charset="0"/>
              </a:rPr>
              <a:t>Block to fake sneakers</a:t>
            </a:r>
            <a:endParaRPr lang="en-US" dirty="0">
              <a:latin typeface="Algerian" pitchFamily="82"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itchFamily="82" charset="0"/>
              </a:rPr>
              <a:t>Block diagram</a:t>
            </a:r>
            <a:endParaRPr lang="en-US" dirty="0">
              <a:latin typeface="Algerian" pitchFamily="82" charset="0"/>
            </a:endParaRPr>
          </a:p>
        </p:txBody>
      </p:sp>
      <p:pic>
        <p:nvPicPr>
          <p:cNvPr id="6" name="Content Placeholder 5" descr="SAVE_20190217_194016.jpeg"/>
          <p:cNvPicPr>
            <a:picLocks noGrp="1" noChangeAspect="1"/>
          </p:cNvPicPr>
          <p:nvPr>
            <p:ph idx="1"/>
          </p:nvPr>
        </p:nvPicPr>
        <p:blipFill>
          <a:blip r:embed="rId2" cstate="print"/>
          <a:stretch>
            <a:fillRect/>
          </a:stretch>
        </p:blipFill>
        <p:spPr>
          <a:xfrm>
            <a:off x="838201" y="1676400"/>
            <a:ext cx="761999" cy="820892"/>
          </a:xfrm>
        </p:spPr>
      </p:pic>
      <p:pic>
        <p:nvPicPr>
          <p:cNvPr id="7" name="Content Placeholder 5" descr="SAVE_20190217_194016.jpeg"/>
          <p:cNvPicPr>
            <a:picLocks noChangeAspect="1"/>
          </p:cNvPicPr>
          <p:nvPr/>
        </p:nvPicPr>
        <p:blipFill>
          <a:blip r:embed="rId3" cstate="print"/>
          <a:stretch>
            <a:fillRect/>
          </a:stretch>
        </p:blipFill>
        <p:spPr>
          <a:xfrm>
            <a:off x="2286000" y="1676400"/>
            <a:ext cx="762000" cy="762000"/>
          </a:xfrm>
          <a:prstGeom prst="rect">
            <a:avLst/>
          </a:prstGeom>
        </p:spPr>
      </p:pic>
      <p:pic>
        <p:nvPicPr>
          <p:cNvPr id="8" name="Content Placeholder 5" descr="SAVE_20190217_194016.jpeg"/>
          <p:cNvPicPr>
            <a:picLocks noChangeAspect="1"/>
          </p:cNvPicPr>
          <p:nvPr/>
        </p:nvPicPr>
        <p:blipFill>
          <a:blip r:embed="rId4" cstate="print"/>
          <a:stretch>
            <a:fillRect/>
          </a:stretch>
        </p:blipFill>
        <p:spPr>
          <a:xfrm>
            <a:off x="3810000" y="1752600"/>
            <a:ext cx="685800" cy="744692"/>
          </a:xfrm>
          <a:prstGeom prst="rect">
            <a:avLst/>
          </a:prstGeom>
        </p:spPr>
      </p:pic>
      <p:sp>
        <p:nvSpPr>
          <p:cNvPr id="11" name="TextBox 10"/>
          <p:cNvSpPr txBox="1"/>
          <p:nvPr/>
        </p:nvSpPr>
        <p:spPr>
          <a:xfrm>
            <a:off x="838200" y="2667000"/>
            <a:ext cx="914400" cy="246221"/>
          </a:xfrm>
          <a:prstGeom prst="rect">
            <a:avLst/>
          </a:prstGeom>
          <a:noFill/>
        </p:spPr>
        <p:txBody>
          <a:bodyPr wrap="square" rtlCol="0">
            <a:spAutoFit/>
          </a:bodyPr>
          <a:lstStyle/>
          <a:p>
            <a:r>
              <a:rPr lang="en-US" sz="1000" dirty="0" smtClean="0"/>
              <a:t>NFC CHIP</a:t>
            </a:r>
            <a:endParaRPr lang="en-US" sz="1000" dirty="0"/>
          </a:p>
        </p:txBody>
      </p:sp>
      <p:sp>
        <p:nvSpPr>
          <p:cNvPr id="15" name="Rectangle 14"/>
          <p:cNvSpPr/>
          <p:nvPr/>
        </p:nvSpPr>
        <p:spPr>
          <a:xfrm>
            <a:off x="2133600" y="2743200"/>
            <a:ext cx="716863" cy="246221"/>
          </a:xfrm>
          <a:prstGeom prst="rect">
            <a:avLst/>
          </a:prstGeom>
        </p:spPr>
        <p:txBody>
          <a:bodyPr wrap="none">
            <a:spAutoFit/>
          </a:bodyPr>
          <a:lstStyle/>
          <a:p>
            <a:r>
              <a:rPr lang="en-US" sz="1000" dirty="0" smtClean="0"/>
              <a:t>NFC CHIP</a:t>
            </a:r>
            <a:endParaRPr lang="en-US" sz="1000" dirty="0"/>
          </a:p>
        </p:txBody>
      </p:sp>
      <p:sp>
        <p:nvSpPr>
          <p:cNvPr id="16" name="Rectangle 15"/>
          <p:cNvSpPr/>
          <p:nvPr/>
        </p:nvSpPr>
        <p:spPr>
          <a:xfrm>
            <a:off x="3581400" y="2667000"/>
            <a:ext cx="1143000" cy="246221"/>
          </a:xfrm>
          <a:prstGeom prst="rect">
            <a:avLst/>
          </a:prstGeom>
        </p:spPr>
        <p:txBody>
          <a:bodyPr wrap="square">
            <a:spAutoFit/>
          </a:bodyPr>
          <a:lstStyle/>
          <a:p>
            <a:r>
              <a:rPr lang="en-US" sz="1000" dirty="0" smtClean="0"/>
              <a:t>NFC CHIP</a:t>
            </a:r>
            <a:endParaRPr lang="en-US" sz="1000" dirty="0"/>
          </a:p>
        </p:txBody>
      </p:sp>
      <p:cxnSp>
        <p:nvCxnSpPr>
          <p:cNvPr id="18" name="Straight Arrow Connector 17"/>
          <p:cNvCxnSpPr/>
          <p:nvPr/>
        </p:nvCxnSpPr>
        <p:spPr>
          <a:xfrm rot="5400000">
            <a:off x="952500" y="2628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2324100" y="27051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3848100" y="26289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1600200" y="2057400"/>
            <a:ext cx="609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3200400" y="2133600"/>
            <a:ext cx="457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486400" y="1828800"/>
            <a:ext cx="1143000" cy="646331"/>
          </a:xfrm>
          <a:prstGeom prst="rect">
            <a:avLst/>
          </a:prstGeom>
          <a:noFill/>
        </p:spPr>
        <p:txBody>
          <a:bodyPr wrap="square" rtlCol="0">
            <a:spAutoFit/>
          </a:bodyPr>
          <a:lstStyle/>
          <a:p>
            <a:r>
              <a:rPr lang="en-US" b="1" dirty="0" smtClean="0"/>
              <a:t>NFC Reader</a:t>
            </a:r>
            <a:endParaRPr lang="en-US" b="1" dirty="0"/>
          </a:p>
        </p:txBody>
      </p:sp>
      <p:sp>
        <p:nvSpPr>
          <p:cNvPr id="17" name="Right Arrow 16"/>
          <p:cNvSpPr/>
          <p:nvPr/>
        </p:nvSpPr>
        <p:spPr>
          <a:xfrm>
            <a:off x="4648200" y="2133600"/>
            <a:ext cx="762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SAVE_20190217_195700.png"/>
          <p:cNvPicPr>
            <a:picLocks noChangeAspect="1"/>
          </p:cNvPicPr>
          <p:nvPr/>
        </p:nvPicPr>
        <p:blipFill>
          <a:blip r:embed="rId5" cstate="print"/>
          <a:stretch>
            <a:fillRect/>
          </a:stretch>
        </p:blipFill>
        <p:spPr>
          <a:xfrm>
            <a:off x="5105400" y="3048000"/>
            <a:ext cx="2362201" cy="1575435"/>
          </a:xfrm>
          <a:prstGeom prst="rect">
            <a:avLst/>
          </a:prstGeom>
        </p:spPr>
      </p:pic>
      <p:sp>
        <p:nvSpPr>
          <p:cNvPr id="25" name="Down Arrow 24"/>
          <p:cNvSpPr/>
          <p:nvPr/>
        </p:nvSpPr>
        <p:spPr>
          <a:xfrm>
            <a:off x="5715000" y="2590800"/>
            <a:ext cx="762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6019800" y="2590800"/>
            <a:ext cx="762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6324600" y="2590800"/>
            <a:ext cx="762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loud Callout 30"/>
          <p:cNvSpPr/>
          <p:nvPr/>
        </p:nvSpPr>
        <p:spPr>
          <a:xfrm>
            <a:off x="2362200" y="3124200"/>
            <a:ext cx="2286000" cy="17526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Cloud </a:t>
            </a:r>
          </a:p>
          <a:p>
            <a:pPr algn="ctr"/>
            <a:r>
              <a:rPr lang="en-US" dirty="0" smtClean="0"/>
              <a:t>Java platform (</a:t>
            </a:r>
            <a:r>
              <a:rPr lang="en-US" dirty="0" err="1" smtClean="0"/>
              <a:t>Blockchain</a:t>
            </a:r>
            <a:r>
              <a:rPr lang="en-US" dirty="0" smtClean="0"/>
              <a:t>)</a:t>
            </a:r>
            <a:endParaRPr lang="en-US" dirty="0"/>
          </a:p>
        </p:txBody>
      </p:sp>
      <p:sp>
        <p:nvSpPr>
          <p:cNvPr id="32" name="Left Arrow 31"/>
          <p:cNvSpPr/>
          <p:nvPr/>
        </p:nvSpPr>
        <p:spPr>
          <a:xfrm>
            <a:off x="4724400" y="3810000"/>
            <a:ext cx="457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Table 27"/>
          <p:cNvGraphicFramePr>
            <a:graphicFrameLocks noGrp="1"/>
          </p:cNvGraphicFramePr>
          <p:nvPr/>
        </p:nvGraphicFramePr>
        <p:xfrm>
          <a:off x="457200" y="4953000"/>
          <a:ext cx="2971800" cy="1651000"/>
        </p:xfrm>
        <a:graphic>
          <a:graphicData uri="http://schemas.openxmlformats.org/drawingml/2006/table">
            <a:tbl>
              <a:tblPr firstRow="1" bandRow="1">
                <a:tableStyleId>{5C22544A-7EE6-4342-B048-85BDC9FD1C3A}</a:tableStyleId>
              </a:tblPr>
              <a:tblGrid>
                <a:gridCol w="742950"/>
                <a:gridCol w="742950"/>
                <a:gridCol w="742950"/>
                <a:gridCol w="742950"/>
              </a:tblGrid>
              <a:tr h="496088">
                <a:tc>
                  <a:txBody>
                    <a:bodyPr/>
                    <a:lstStyle/>
                    <a:p>
                      <a:r>
                        <a:rPr lang="en-US" sz="900" dirty="0" smtClean="0"/>
                        <a:t>Unique</a:t>
                      </a:r>
                      <a:r>
                        <a:rPr lang="en-US" sz="900" baseline="0" dirty="0" smtClean="0"/>
                        <a:t> ID</a:t>
                      </a:r>
                      <a:endParaRPr lang="en-US" sz="900" dirty="0"/>
                    </a:p>
                  </a:txBody>
                  <a:tcPr/>
                </a:tc>
                <a:tc>
                  <a:txBody>
                    <a:bodyPr/>
                    <a:lstStyle/>
                    <a:p>
                      <a:r>
                        <a:rPr lang="en-US" sz="900" dirty="0" smtClean="0"/>
                        <a:t>Hash</a:t>
                      </a:r>
                      <a:r>
                        <a:rPr lang="en-US" sz="900" baseline="0" dirty="0" smtClean="0"/>
                        <a:t> value</a:t>
                      </a:r>
                      <a:endParaRPr lang="en-US" sz="900" dirty="0"/>
                    </a:p>
                  </a:txBody>
                  <a:tcPr/>
                </a:tc>
                <a:tc>
                  <a:txBody>
                    <a:bodyPr/>
                    <a:lstStyle/>
                    <a:p>
                      <a:r>
                        <a:rPr lang="en-US" sz="900" dirty="0" smtClean="0"/>
                        <a:t>Product model</a:t>
                      </a:r>
                      <a:endParaRPr lang="en-US" sz="900" dirty="0"/>
                    </a:p>
                  </a:txBody>
                  <a:tcPr/>
                </a:tc>
                <a:tc>
                  <a:txBody>
                    <a:bodyPr/>
                    <a:lstStyle/>
                    <a:p>
                      <a:r>
                        <a:rPr lang="en-US" sz="900" dirty="0" smtClean="0"/>
                        <a:t>Size</a:t>
                      </a:r>
                    </a:p>
                    <a:p>
                      <a:endParaRPr lang="en-US" sz="900" dirty="0"/>
                    </a:p>
                  </a:txBody>
                  <a:tcPr/>
                </a:tc>
              </a:tr>
              <a:tr h="577456">
                <a:tc>
                  <a:txBody>
                    <a:bodyPr/>
                    <a:lstStyle/>
                    <a:p>
                      <a:r>
                        <a:rPr lang="en-US" sz="900" dirty="0" smtClean="0"/>
                        <a:t>23426522</a:t>
                      </a:r>
                      <a:endParaRPr lang="en-US" sz="900" dirty="0"/>
                    </a:p>
                  </a:txBody>
                  <a:tcPr/>
                </a:tc>
                <a:tc>
                  <a:txBody>
                    <a:bodyPr/>
                    <a:lstStyle/>
                    <a:p>
                      <a:r>
                        <a:rPr lang="en-US" sz="900" dirty="0" smtClean="0"/>
                        <a:t>fwyt5276geye538uge77y76</a:t>
                      </a:r>
                      <a:endParaRPr lang="en-US" sz="900" dirty="0"/>
                    </a:p>
                  </a:txBody>
                  <a:tcPr/>
                </a:tc>
                <a:tc>
                  <a:txBody>
                    <a:bodyPr/>
                    <a:lstStyle/>
                    <a:p>
                      <a:r>
                        <a:rPr lang="en-US" sz="900" dirty="0" smtClean="0"/>
                        <a:t>78555</a:t>
                      </a:r>
                      <a:endParaRPr lang="en-US" sz="900" dirty="0"/>
                    </a:p>
                  </a:txBody>
                  <a:tcPr/>
                </a:tc>
                <a:tc>
                  <a:txBody>
                    <a:bodyPr/>
                    <a:lstStyle/>
                    <a:p>
                      <a:r>
                        <a:rPr lang="en-US" sz="900" dirty="0" smtClean="0"/>
                        <a:t>8</a:t>
                      </a:r>
                      <a:endParaRPr lang="en-US" sz="900" dirty="0"/>
                    </a:p>
                  </a:txBody>
                  <a:tcPr/>
                </a:tc>
              </a:tr>
              <a:tr h="577456">
                <a:tc>
                  <a:txBody>
                    <a:bodyPr/>
                    <a:lstStyle/>
                    <a:p>
                      <a:r>
                        <a:rPr lang="en-US" sz="900" dirty="0" smtClean="0"/>
                        <a:t>23426534</a:t>
                      </a:r>
                      <a:endParaRPr lang="en-US" sz="900" dirty="0"/>
                    </a:p>
                  </a:txBody>
                  <a:tcPr/>
                </a:tc>
                <a:tc>
                  <a:txBody>
                    <a:bodyPr/>
                    <a:lstStyle/>
                    <a:p>
                      <a:r>
                        <a:rPr lang="en-US" sz="900" dirty="0" smtClean="0"/>
                        <a:t>756gyut7645rtf576t7yf647</a:t>
                      </a:r>
                      <a:endParaRPr lang="en-US" sz="900" dirty="0"/>
                    </a:p>
                  </a:txBody>
                  <a:tcPr/>
                </a:tc>
                <a:tc>
                  <a:txBody>
                    <a:bodyPr/>
                    <a:lstStyle/>
                    <a:p>
                      <a:r>
                        <a:rPr lang="en-US" sz="900" dirty="0" smtClean="0"/>
                        <a:t>78455</a:t>
                      </a:r>
                      <a:endParaRPr lang="en-US" sz="900" dirty="0"/>
                    </a:p>
                  </a:txBody>
                  <a:tcPr/>
                </a:tc>
                <a:tc>
                  <a:txBody>
                    <a:bodyPr/>
                    <a:lstStyle/>
                    <a:p>
                      <a:r>
                        <a:rPr lang="en-US" sz="900" dirty="0" smtClean="0"/>
                        <a:t>9</a:t>
                      </a:r>
                      <a:endParaRPr lang="en-US" sz="900" dirty="0"/>
                    </a:p>
                  </a:txBody>
                  <a:tcPr/>
                </a:tc>
              </a:tr>
            </a:tbl>
          </a:graphicData>
        </a:graphic>
      </p:graphicFrame>
      <p:cxnSp>
        <p:nvCxnSpPr>
          <p:cNvPr id="34" name="Elbow Connector 33"/>
          <p:cNvCxnSpPr/>
          <p:nvPr/>
        </p:nvCxnSpPr>
        <p:spPr>
          <a:xfrm rot="5400000">
            <a:off x="1409700" y="4076700"/>
            <a:ext cx="990600" cy="609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AVE_20190217_194016.jpeg"/>
          <p:cNvPicPr>
            <a:picLocks noGrp="1" noChangeAspect="1"/>
          </p:cNvPicPr>
          <p:nvPr>
            <p:ph idx="1"/>
          </p:nvPr>
        </p:nvPicPr>
        <p:blipFill>
          <a:blip r:embed="rId2"/>
          <a:stretch>
            <a:fillRect/>
          </a:stretch>
        </p:blipFill>
        <p:spPr>
          <a:xfrm>
            <a:off x="762000" y="1905000"/>
            <a:ext cx="1270429" cy="1590675"/>
          </a:xfrm>
        </p:spPr>
      </p:pic>
      <p:sp>
        <p:nvSpPr>
          <p:cNvPr id="5" name="TextBox 4"/>
          <p:cNvSpPr txBox="1"/>
          <p:nvPr/>
        </p:nvSpPr>
        <p:spPr>
          <a:xfrm>
            <a:off x="914400" y="3352800"/>
            <a:ext cx="914400" cy="246221"/>
          </a:xfrm>
          <a:prstGeom prst="rect">
            <a:avLst/>
          </a:prstGeom>
          <a:noFill/>
        </p:spPr>
        <p:txBody>
          <a:bodyPr wrap="square" rtlCol="0">
            <a:spAutoFit/>
          </a:bodyPr>
          <a:lstStyle/>
          <a:p>
            <a:r>
              <a:rPr lang="en-US" sz="1000" b="1" dirty="0" smtClean="0"/>
              <a:t>NFC CHIP</a:t>
            </a:r>
            <a:endParaRPr lang="en-US" sz="1000" b="1" dirty="0"/>
          </a:p>
        </p:txBody>
      </p:sp>
      <p:sp>
        <p:nvSpPr>
          <p:cNvPr id="7" name="Up-Down Arrow 6"/>
          <p:cNvSpPr/>
          <p:nvPr/>
        </p:nvSpPr>
        <p:spPr>
          <a:xfrm>
            <a:off x="1371600" y="3200400"/>
            <a:ext cx="45719" cy="152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ard 7"/>
          <p:cNvSpPr/>
          <p:nvPr/>
        </p:nvSpPr>
        <p:spPr>
          <a:xfrm>
            <a:off x="3048000" y="2438400"/>
            <a:ext cx="1371600" cy="762000"/>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NFC Reader</a:t>
            </a:r>
            <a:endParaRPr lang="en-US" dirty="0"/>
          </a:p>
        </p:txBody>
      </p:sp>
      <p:cxnSp>
        <p:nvCxnSpPr>
          <p:cNvPr id="12" name="Elbow Connector 11"/>
          <p:cNvCxnSpPr/>
          <p:nvPr/>
        </p:nvCxnSpPr>
        <p:spPr>
          <a:xfrm flipV="1">
            <a:off x="1981200" y="2971800"/>
            <a:ext cx="914400" cy="457200"/>
          </a:xfrm>
          <a:prstGeom prst="bentConnector3">
            <a:avLst>
              <a:gd name="adj1" fmla="val 57936"/>
            </a:avLst>
          </a:prstGeom>
          <a:ln>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4572000" y="3733800"/>
          <a:ext cx="2971800" cy="1651000"/>
        </p:xfrm>
        <a:graphic>
          <a:graphicData uri="http://schemas.openxmlformats.org/drawingml/2006/table">
            <a:tbl>
              <a:tblPr firstRow="1" bandRow="1">
                <a:tableStyleId>{5C22544A-7EE6-4342-B048-85BDC9FD1C3A}</a:tableStyleId>
              </a:tblPr>
              <a:tblGrid>
                <a:gridCol w="742950"/>
                <a:gridCol w="742950"/>
                <a:gridCol w="742950"/>
                <a:gridCol w="742950"/>
              </a:tblGrid>
              <a:tr h="496088">
                <a:tc>
                  <a:txBody>
                    <a:bodyPr/>
                    <a:lstStyle/>
                    <a:p>
                      <a:r>
                        <a:rPr lang="en-US" sz="900" dirty="0" smtClean="0"/>
                        <a:t>Unique</a:t>
                      </a:r>
                      <a:r>
                        <a:rPr lang="en-US" sz="900" baseline="0" dirty="0" smtClean="0"/>
                        <a:t> ID</a:t>
                      </a:r>
                      <a:endParaRPr lang="en-US" sz="900" dirty="0"/>
                    </a:p>
                  </a:txBody>
                  <a:tcPr/>
                </a:tc>
                <a:tc>
                  <a:txBody>
                    <a:bodyPr/>
                    <a:lstStyle/>
                    <a:p>
                      <a:r>
                        <a:rPr lang="en-US" sz="900" dirty="0" smtClean="0"/>
                        <a:t>Hash</a:t>
                      </a:r>
                      <a:r>
                        <a:rPr lang="en-US" sz="900" baseline="0" dirty="0" smtClean="0"/>
                        <a:t> value</a:t>
                      </a:r>
                      <a:endParaRPr lang="en-US" sz="900" dirty="0"/>
                    </a:p>
                  </a:txBody>
                  <a:tcPr/>
                </a:tc>
                <a:tc>
                  <a:txBody>
                    <a:bodyPr/>
                    <a:lstStyle/>
                    <a:p>
                      <a:r>
                        <a:rPr lang="en-US" sz="900" dirty="0" smtClean="0"/>
                        <a:t>Product model</a:t>
                      </a:r>
                      <a:endParaRPr lang="en-US" sz="900" dirty="0"/>
                    </a:p>
                  </a:txBody>
                  <a:tcPr/>
                </a:tc>
                <a:tc>
                  <a:txBody>
                    <a:bodyPr/>
                    <a:lstStyle/>
                    <a:p>
                      <a:r>
                        <a:rPr lang="en-US" sz="900" dirty="0" smtClean="0"/>
                        <a:t>Size</a:t>
                      </a:r>
                    </a:p>
                    <a:p>
                      <a:endParaRPr lang="en-US" sz="900" dirty="0"/>
                    </a:p>
                  </a:txBody>
                  <a:tcPr/>
                </a:tc>
              </a:tr>
              <a:tr h="577456">
                <a:tc>
                  <a:txBody>
                    <a:bodyPr/>
                    <a:lstStyle/>
                    <a:p>
                      <a:r>
                        <a:rPr lang="en-US" sz="900" dirty="0" smtClean="0"/>
                        <a:t>23426522</a:t>
                      </a:r>
                      <a:endParaRPr lang="en-US" sz="900" dirty="0"/>
                    </a:p>
                  </a:txBody>
                  <a:tcPr/>
                </a:tc>
                <a:tc>
                  <a:txBody>
                    <a:bodyPr/>
                    <a:lstStyle/>
                    <a:p>
                      <a:r>
                        <a:rPr lang="en-US" sz="900" dirty="0" smtClean="0"/>
                        <a:t>fwyt5276geye538uge77y76</a:t>
                      </a:r>
                      <a:endParaRPr lang="en-US" sz="900" dirty="0"/>
                    </a:p>
                  </a:txBody>
                  <a:tcPr/>
                </a:tc>
                <a:tc>
                  <a:txBody>
                    <a:bodyPr/>
                    <a:lstStyle/>
                    <a:p>
                      <a:r>
                        <a:rPr lang="en-US" sz="900" dirty="0" smtClean="0"/>
                        <a:t>78555</a:t>
                      </a:r>
                      <a:endParaRPr lang="en-US" sz="900" dirty="0"/>
                    </a:p>
                  </a:txBody>
                  <a:tcPr/>
                </a:tc>
                <a:tc>
                  <a:txBody>
                    <a:bodyPr/>
                    <a:lstStyle/>
                    <a:p>
                      <a:r>
                        <a:rPr lang="en-US" sz="900" dirty="0" smtClean="0"/>
                        <a:t>8</a:t>
                      </a:r>
                      <a:endParaRPr lang="en-US" sz="900" dirty="0"/>
                    </a:p>
                  </a:txBody>
                  <a:tcPr/>
                </a:tc>
              </a:tr>
              <a:tr h="577456">
                <a:tc>
                  <a:txBody>
                    <a:bodyPr/>
                    <a:lstStyle/>
                    <a:p>
                      <a:r>
                        <a:rPr lang="en-US" sz="900" dirty="0" smtClean="0"/>
                        <a:t>23426534</a:t>
                      </a:r>
                      <a:endParaRPr lang="en-US" sz="900" dirty="0"/>
                    </a:p>
                  </a:txBody>
                  <a:tcPr/>
                </a:tc>
                <a:tc>
                  <a:txBody>
                    <a:bodyPr/>
                    <a:lstStyle/>
                    <a:p>
                      <a:r>
                        <a:rPr lang="en-US" sz="900" dirty="0" smtClean="0"/>
                        <a:t>756gyut7645rtf576t7yf647</a:t>
                      </a:r>
                      <a:endParaRPr lang="en-US" sz="900" dirty="0"/>
                    </a:p>
                  </a:txBody>
                  <a:tcPr/>
                </a:tc>
                <a:tc>
                  <a:txBody>
                    <a:bodyPr/>
                    <a:lstStyle/>
                    <a:p>
                      <a:r>
                        <a:rPr lang="en-US" sz="900" dirty="0" smtClean="0"/>
                        <a:t>78455</a:t>
                      </a:r>
                      <a:endParaRPr lang="en-US" sz="900" dirty="0"/>
                    </a:p>
                  </a:txBody>
                  <a:tcPr/>
                </a:tc>
                <a:tc>
                  <a:txBody>
                    <a:bodyPr/>
                    <a:lstStyle/>
                    <a:p>
                      <a:r>
                        <a:rPr lang="en-US" sz="900" dirty="0" smtClean="0"/>
                        <a:t>9</a:t>
                      </a:r>
                      <a:endParaRPr lang="en-US" sz="900" dirty="0"/>
                    </a:p>
                  </a:txBody>
                  <a:tcPr/>
                </a:tc>
              </a:tr>
            </a:tbl>
          </a:graphicData>
        </a:graphic>
      </p:graphicFrame>
      <p:cxnSp>
        <p:nvCxnSpPr>
          <p:cNvPr id="13" name="Elbow Connector 12"/>
          <p:cNvCxnSpPr/>
          <p:nvPr/>
        </p:nvCxnSpPr>
        <p:spPr>
          <a:xfrm>
            <a:off x="4724400" y="2667000"/>
            <a:ext cx="1295400" cy="8382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71800" y="3581400"/>
            <a:ext cx="1447800" cy="369332"/>
          </a:xfrm>
          <a:prstGeom prst="rect">
            <a:avLst/>
          </a:prstGeom>
          <a:noFill/>
        </p:spPr>
        <p:txBody>
          <a:bodyPr wrap="square" rtlCol="0">
            <a:spAutoFit/>
          </a:bodyPr>
          <a:lstStyle/>
          <a:p>
            <a:pPr algn="ctr"/>
            <a:r>
              <a:rPr lang="en-US" dirty="0" smtClean="0"/>
              <a:t>(APP)</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dirty="0" smtClean="0">
                <a:latin typeface="Algerian" pitchFamily="82" charset="0"/>
              </a:rPr>
              <a:t>system requirements</a:t>
            </a:r>
            <a:endParaRPr lang="en-US" dirty="0"/>
          </a:p>
        </p:txBody>
      </p:sp>
      <p:sp>
        <p:nvSpPr>
          <p:cNvPr id="3" name="Content Placeholder 2"/>
          <p:cNvSpPr>
            <a:spLocks noGrp="1"/>
          </p:cNvSpPr>
          <p:nvPr>
            <p:ph idx="1"/>
          </p:nvPr>
        </p:nvSpPr>
        <p:spPr/>
        <p:txBody>
          <a:bodyPr/>
          <a:lstStyle/>
          <a:p>
            <a:r>
              <a:rPr lang="en-US" dirty="0" smtClean="0"/>
              <a:t>HAREDWARE :</a:t>
            </a:r>
          </a:p>
          <a:p>
            <a:pPr>
              <a:buNone/>
            </a:pPr>
            <a:r>
              <a:rPr lang="en-US" sz="2000" dirty="0" smtClean="0"/>
              <a:t>      Raspberry Pi</a:t>
            </a:r>
          </a:p>
          <a:p>
            <a:pPr>
              <a:buNone/>
            </a:pPr>
            <a:r>
              <a:rPr lang="en-US" sz="2000" dirty="0" smtClean="0"/>
              <a:t>      NFC reader device.</a:t>
            </a:r>
          </a:p>
          <a:p>
            <a:pPr>
              <a:buNone/>
            </a:pPr>
            <a:r>
              <a:rPr lang="en-US" sz="2000" dirty="0" smtClean="0"/>
              <a:t>	   NFC chip.</a:t>
            </a:r>
          </a:p>
          <a:p>
            <a:pPr>
              <a:buNone/>
            </a:pPr>
            <a:endParaRPr lang="en-US" dirty="0" smtClean="0"/>
          </a:p>
          <a:p>
            <a:r>
              <a:rPr lang="en-US" dirty="0" smtClean="0"/>
              <a:t>SOFTWARE:</a:t>
            </a:r>
          </a:p>
          <a:p>
            <a:pPr lvl="2">
              <a:buNone/>
            </a:pPr>
            <a:r>
              <a:rPr lang="en-US" dirty="0" smtClean="0"/>
              <a:t>Python software</a:t>
            </a:r>
          </a:p>
          <a:p>
            <a:pPr lvl="2">
              <a:buNone/>
            </a:pPr>
            <a:r>
              <a:rPr lang="en-US" dirty="0" smtClean="0"/>
              <a:t>Java platform</a:t>
            </a:r>
          </a:p>
          <a:p>
            <a:pPr lvl="2">
              <a:buNone/>
            </a:pPr>
            <a:r>
              <a:rPr lang="en-US" dirty="0" err="1" smtClean="0"/>
              <a:t>MySql</a:t>
            </a:r>
            <a:endParaRPr lang="en-US" dirty="0" smtClean="0"/>
          </a:p>
          <a:p>
            <a:pPr lvl="2"/>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itchFamily="82" charset="0"/>
              </a:rPr>
              <a:t>CONCULSION</a:t>
            </a:r>
            <a:endParaRPr lang="en-US" dirty="0">
              <a:latin typeface="Algerian" pitchFamily="82" charset="0"/>
            </a:endParaRPr>
          </a:p>
        </p:txBody>
      </p:sp>
      <p:sp>
        <p:nvSpPr>
          <p:cNvPr id="3" name="Content Placeholder 2"/>
          <p:cNvSpPr>
            <a:spLocks noGrp="1"/>
          </p:cNvSpPr>
          <p:nvPr>
            <p:ph idx="1"/>
          </p:nvPr>
        </p:nvSpPr>
        <p:spPr/>
        <p:txBody>
          <a:bodyPr/>
          <a:lstStyle/>
          <a:p>
            <a:pPr algn="just">
              <a:buNone/>
            </a:pPr>
            <a:r>
              <a:rPr lang="en-US" dirty="0" smtClean="0"/>
              <a:t>   </a:t>
            </a:r>
          </a:p>
          <a:p>
            <a:pPr algn="just">
              <a:buNone/>
            </a:pPr>
            <a:endParaRPr lang="en-US" dirty="0" smtClean="0"/>
          </a:p>
          <a:p>
            <a:pPr algn="just">
              <a:buNone/>
            </a:pPr>
            <a:endParaRPr lang="en-US" dirty="0" smtClean="0"/>
          </a:p>
          <a:p>
            <a:pPr algn="just">
              <a:buNone/>
            </a:pPr>
            <a:r>
              <a:rPr lang="en-US" dirty="0" smtClean="0"/>
              <a:t> </a:t>
            </a:r>
            <a:r>
              <a:rPr lang="en-US" dirty="0" smtClean="0"/>
              <a:t> </a:t>
            </a:r>
            <a:r>
              <a:rPr lang="en-US" dirty="0" err="1" smtClean="0"/>
              <a:t>Thus,we</a:t>
            </a:r>
            <a:r>
              <a:rPr lang="en-US" dirty="0" smtClean="0"/>
              <a:t> making a project to put an end to the fake sneakers coming into the world by a just a java platform.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7200" dirty="0" smtClean="0">
              <a:solidFill>
                <a:schemeClr val="accent1"/>
              </a:solidFill>
              <a:latin typeface="Algerian" pitchFamily="82" charset="0"/>
            </a:endParaRPr>
          </a:p>
          <a:p>
            <a:pPr algn="ctr">
              <a:buNone/>
            </a:pPr>
            <a:r>
              <a:rPr lang="en-US" sz="7200" dirty="0" smtClean="0">
                <a:solidFill>
                  <a:schemeClr val="accent1"/>
                </a:solidFill>
                <a:latin typeface="Algerian" pitchFamily="82" charset="0"/>
              </a:rPr>
              <a:t>THANK YOU</a:t>
            </a:r>
            <a:endParaRPr lang="en-US" sz="7200" dirty="0">
              <a:solidFill>
                <a:schemeClr val="accent1"/>
              </a:soli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abstract</a:t>
            </a:r>
            <a:endParaRPr lang="en-US" dirty="0"/>
          </a:p>
        </p:txBody>
      </p:sp>
      <p:sp>
        <p:nvSpPr>
          <p:cNvPr id="3" name="Content Placeholder 2"/>
          <p:cNvSpPr>
            <a:spLocks noGrp="1"/>
          </p:cNvSpPr>
          <p:nvPr>
            <p:ph idx="1"/>
          </p:nvPr>
        </p:nvSpPr>
        <p:spPr>
          <a:xfrm>
            <a:off x="381000" y="1752600"/>
            <a:ext cx="7239000" cy="4846320"/>
          </a:xfrm>
        </p:spPr>
        <p:txBody>
          <a:bodyPr>
            <a:normAutofit fontScale="92500" lnSpcReduction="10000"/>
          </a:bodyPr>
          <a:lstStyle/>
          <a:p>
            <a:pPr algn="just" fontAlgn="base"/>
            <a:r>
              <a:rPr lang="en-IN" dirty="0" smtClean="0"/>
              <a:t>Do you know that footwear is the most commonly counterfeited item? Have you ever wonder how the fake manufacturer earn by selling sneaker at a much cheaper cost? Well, these manufacturer earns huge profits as they bypass manufacturing costs like original design and research, marketing, and regulation. Even sneaker experts found it difficult to distinguish fakes from real </a:t>
            </a:r>
            <a:r>
              <a:rPr lang="en-IN" dirty="0" err="1" smtClean="0"/>
              <a:t>ones.With</a:t>
            </a:r>
            <a:r>
              <a:rPr lang="en-IN" dirty="0" smtClean="0"/>
              <a:t> our solution, you can pull out your </a:t>
            </a:r>
            <a:r>
              <a:rPr lang="en-IN" dirty="0" err="1" smtClean="0"/>
              <a:t>smartphone</a:t>
            </a:r>
            <a:r>
              <a:rPr lang="en-IN" dirty="0" smtClean="0"/>
              <a:t> and </a:t>
            </a:r>
            <a:r>
              <a:rPr lang="en-IN" b="1" dirty="0" smtClean="0"/>
              <a:t>scans the microchip in the sneakers</a:t>
            </a:r>
            <a:r>
              <a:rPr lang="en-IN" dirty="0" smtClean="0"/>
              <a:t>. And, you will know if the sneaker is real or fake.</a:t>
            </a:r>
            <a:endParaRPr lang="en-US" dirty="0" smtClean="0"/>
          </a:p>
          <a:p>
            <a:pPr algn="just">
              <a:buNone/>
            </a:pPr>
            <a:r>
              <a:rPr lang="en-IN"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itchFamily="82" charset="0"/>
              </a:rPr>
              <a:t>introduction</a:t>
            </a:r>
            <a:endParaRPr lang="en-US" dirty="0">
              <a:latin typeface="Algerian" pitchFamily="82" charset="0"/>
            </a:endParaRPr>
          </a:p>
        </p:txBody>
      </p:sp>
      <p:sp>
        <p:nvSpPr>
          <p:cNvPr id="3" name="Content Placeholder 2"/>
          <p:cNvSpPr>
            <a:spLocks noGrp="1"/>
          </p:cNvSpPr>
          <p:nvPr>
            <p:ph idx="1"/>
          </p:nvPr>
        </p:nvSpPr>
        <p:spPr/>
        <p:txBody>
          <a:bodyPr/>
          <a:lstStyle/>
          <a:p>
            <a:pPr algn="just"/>
            <a:r>
              <a:rPr lang="en-US" dirty="0" smtClean="0"/>
              <a:t>Today, shoes are the most counterfeited item in the world. Brands globally are being impacted by the practice, with brands most-affected by counterfeiting last year including international labels such as Nike, Adidas, UGG and Christian </a:t>
            </a:r>
            <a:r>
              <a:rPr lang="en-US" dirty="0" err="1" smtClean="0"/>
              <a:t>Louboutin</a:t>
            </a:r>
            <a:r>
              <a:rPr lang="en-US" dirty="0" smtClean="0"/>
              <a:t>.</a:t>
            </a:r>
          </a:p>
          <a:p>
            <a:pPr algn="just"/>
            <a:r>
              <a:rPr lang="en-US" dirty="0" smtClean="0"/>
              <a:t> With the luxury footwear industry supported by brand appeal and design as opposed to function, the damage that counterfeits can cause is immense.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shoe industry has experienced a massive growth in recent years, where the global economy has improved to the point that even the casual consumer can afford to keep up with rapidly changing fashion trends.</a:t>
            </a:r>
          </a:p>
          <a:p>
            <a:pPr algn="just"/>
            <a:r>
              <a:rPr lang="en-US" dirty="0" smtClean="0"/>
              <a:t>Basketball shoes are currently experiencing the fastest-growing market share, driven by product hype stirred on social media channels and by market influencers such as athletes.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itchFamily="82" charset="0"/>
              </a:rPr>
              <a:t>Problem statement</a:t>
            </a:r>
            <a:endParaRPr lang="en-US" dirty="0">
              <a:latin typeface="Algerian" pitchFamily="82" charset="0"/>
            </a:endParaRPr>
          </a:p>
        </p:txBody>
      </p:sp>
      <p:sp>
        <p:nvSpPr>
          <p:cNvPr id="3" name="Content Placeholder 2"/>
          <p:cNvSpPr>
            <a:spLocks noGrp="1"/>
          </p:cNvSpPr>
          <p:nvPr>
            <p:ph idx="1"/>
          </p:nvPr>
        </p:nvSpPr>
        <p:spPr/>
        <p:txBody>
          <a:bodyPr>
            <a:normAutofit lnSpcReduction="10000"/>
          </a:bodyPr>
          <a:lstStyle/>
          <a:p>
            <a:pPr algn="just"/>
            <a:r>
              <a:rPr lang="en-US" dirty="0" smtClean="0"/>
              <a:t>Unfortunately for footwear brands, outsourced manufacturing has meant that counterfeiting has become difficult to control. </a:t>
            </a:r>
          </a:p>
          <a:p>
            <a:pPr algn="just"/>
            <a:r>
              <a:rPr lang="en-US" dirty="0" smtClean="0"/>
              <a:t>A 2011 </a:t>
            </a:r>
            <a:r>
              <a:rPr lang="en-US" dirty="0" err="1" smtClean="0"/>
              <a:t>WikiLeaks</a:t>
            </a:r>
            <a:r>
              <a:rPr lang="en-US" dirty="0" smtClean="0"/>
              <a:t> exposure shows how Nike have struggled with counterfeiting, detailing corrupt law enforcement practices and an acknowledgement of ‘third-shift’ manufacturing, where factories illegally produce goods from designs they have been contracted for, creating near-identical products.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Amazon isn't responsible for third-party counterfeits, as its Fulfilled by Amazon service acts as a shield against liability. That's the main reason the high-fashion industry refuses to work with Amazon.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itchFamily="82" charset="0"/>
              </a:rPr>
              <a:t>Existing solution</a:t>
            </a:r>
            <a:endParaRPr lang="en-US" dirty="0">
              <a:latin typeface="Algerian" pitchFamily="82" charset="0"/>
            </a:endParaRPr>
          </a:p>
        </p:txBody>
      </p:sp>
      <p:sp>
        <p:nvSpPr>
          <p:cNvPr id="3" name="Content Placeholder 2"/>
          <p:cNvSpPr>
            <a:spLocks noGrp="1"/>
          </p:cNvSpPr>
          <p:nvPr>
            <p:ph idx="1"/>
          </p:nvPr>
        </p:nvSpPr>
        <p:spPr/>
        <p:txBody>
          <a:bodyPr>
            <a:normAutofit/>
          </a:bodyPr>
          <a:lstStyle/>
          <a:p>
            <a:pPr algn="just"/>
            <a:r>
              <a:rPr lang="en-US" dirty="0" smtClean="0"/>
              <a:t> Reporting on the footwear counterfeit industry, the New York Times interviewed a counterfeit producer who claimed that “the only way you can tell the difference between the real ones and ours is by the smell of the glue”. </a:t>
            </a:r>
          </a:p>
          <a:p>
            <a:pPr algn="just"/>
            <a:r>
              <a:rPr lang="en-US" dirty="0" smtClean="0"/>
              <a:t>Sites like eBay also have programs in place to combat counterfeits, such as </a:t>
            </a:r>
            <a:r>
              <a:rPr lang="en-US" dirty="0" err="1" smtClean="0"/>
              <a:t>VeRo</a:t>
            </a:r>
            <a:r>
              <a:rPr lang="en-US" dirty="0" smtClean="0"/>
              <a:t> (Verified Rights Owner), which allows intellectual property owners and their authorized sellers to report eBay listings that may be fake. </a:t>
            </a:r>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Big Data Anti-Counterfeiting Alliance, </a:t>
            </a:r>
            <a:r>
              <a:rPr lang="en-US" dirty="0" err="1" smtClean="0"/>
              <a:t>Alibaba</a:t>
            </a:r>
            <a:r>
              <a:rPr lang="en-US" dirty="0" smtClean="0"/>
              <a:t> is using artificial intelligence to crack down on fakes.</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Algerian" pitchFamily="82" charset="0"/>
              </a:rPr>
              <a:t>Project design</a:t>
            </a:r>
            <a:endParaRPr lang="en-US" dirty="0">
              <a:latin typeface="Algerian" pitchFamily="82" charset="0"/>
            </a:endParaRPr>
          </a:p>
        </p:txBody>
      </p:sp>
      <p:sp>
        <p:nvSpPr>
          <p:cNvPr id="3" name="Content Placeholder 2"/>
          <p:cNvSpPr>
            <a:spLocks noGrp="1"/>
          </p:cNvSpPr>
          <p:nvPr>
            <p:ph idx="1"/>
          </p:nvPr>
        </p:nvSpPr>
        <p:spPr/>
        <p:txBody>
          <a:bodyPr>
            <a:normAutofit lnSpcReduction="10000"/>
          </a:bodyPr>
          <a:lstStyle/>
          <a:p>
            <a:pPr algn="just"/>
            <a:r>
              <a:rPr lang="en-US" dirty="0" smtClean="0"/>
              <a:t>While manufacturing ,we have fix a smart tag (NFC)in every sneakers.</a:t>
            </a:r>
          </a:p>
          <a:p>
            <a:pPr algn="just"/>
            <a:r>
              <a:rPr lang="en-US" dirty="0" smtClean="0"/>
              <a:t>Read the unique id from tag and send it to the cloud to perform </a:t>
            </a:r>
            <a:r>
              <a:rPr lang="en-US" dirty="0" err="1" smtClean="0"/>
              <a:t>blockchain</a:t>
            </a:r>
            <a:r>
              <a:rPr lang="en-US" dirty="0" smtClean="0"/>
              <a:t> concept through the Raspberry Pi.</a:t>
            </a:r>
          </a:p>
          <a:p>
            <a:pPr algn="just"/>
            <a:r>
              <a:rPr lang="en-US" dirty="0" smtClean="0"/>
              <a:t>Using java </a:t>
            </a:r>
            <a:r>
              <a:rPr lang="en-US" dirty="0" err="1" smtClean="0"/>
              <a:t>platform,generate</a:t>
            </a:r>
            <a:r>
              <a:rPr lang="en-US" dirty="0" smtClean="0"/>
              <a:t> a hash to make chain of blocks.</a:t>
            </a:r>
          </a:p>
          <a:p>
            <a:pPr algn="just"/>
            <a:r>
              <a:rPr lang="en-US" dirty="0" smtClean="0"/>
              <a:t>Store all the details of products with NFC id and also with </a:t>
            </a:r>
            <a:r>
              <a:rPr lang="en-US" dirty="0" err="1" smtClean="0"/>
              <a:t>itd</a:t>
            </a:r>
            <a:r>
              <a:rPr lang="en-US" dirty="0" smtClean="0"/>
              <a:t> hash value in database.</a:t>
            </a:r>
          </a:p>
          <a:p>
            <a:pPr algn="just"/>
            <a:r>
              <a:rPr lang="en-US" dirty="0" smtClean="0"/>
              <a:t>At the buying </a:t>
            </a:r>
            <a:r>
              <a:rPr lang="en-US" dirty="0" err="1" smtClean="0"/>
              <a:t>side,consumers</a:t>
            </a:r>
            <a:r>
              <a:rPr lang="en-US" dirty="0" smtClean="0"/>
              <a:t> need to have a app build by sneaker’s company that will take a chip id and check it with database.</a:t>
            </a:r>
          </a:p>
          <a:p>
            <a:pPr algn="just"/>
            <a:endParaRPr lang="en-US" dirty="0" smtClean="0"/>
          </a:p>
          <a:p>
            <a:pPr algn="just"/>
            <a:endParaRPr lang="en-US" dirty="0" smtClean="0"/>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209</TotalTime>
  <Words>591</Words>
  <Application>Microsoft Office PowerPoint</Application>
  <PresentationFormat>On-screen Show (4:3)</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Block to fake sneakers</vt:lpstr>
      <vt:lpstr>abstract</vt:lpstr>
      <vt:lpstr>introduction</vt:lpstr>
      <vt:lpstr>Slide 4</vt:lpstr>
      <vt:lpstr>Problem statement</vt:lpstr>
      <vt:lpstr>Slide 6</vt:lpstr>
      <vt:lpstr>Existing solution</vt:lpstr>
      <vt:lpstr>Slide 8</vt:lpstr>
      <vt:lpstr>Project design</vt:lpstr>
      <vt:lpstr>Block diagram</vt:lpstr>
      <vt:lpstr>Slide 11</vt:lpstr>
      <vt:lpstr>  system requirements</vt:lpstr>
      <vt:lpstr>CONCULSION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to fake sneakers</dc:title>
  <dc:creator>abarna</dc:creator>
  <cp:lastModifiedBy>abarna</cp:lastModifiedBy>
  <cp:revision>31</cp:revision>
  <dcterms:created xsi:type="dcterms:W3CDTF">2019-02-17T12:25:08Z</dcterms:created>
  <dcterms:modified xsi:type="dcterms:W3CDTF">2019-02-18T04:06:20Z</dcterms:modified>
</cp:coreProperties>
</file>