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3" r:id="rId1"/>
  </p:sldMasterIdLst>
  <p:sldIdLst>
    <p:sldId id="257" r:id="rId2"/>
    <p:sldId id="261" r:id="rId3"/>
    <p:sldId id="258" r:id="rId4"/>
    <p:sldId id="259" r:id="rId5"/>
    <p:sldId id="260" r:id="rId6"/>
    <p:sldId id="290" r:id="rId7"/>
    <p:sldId id="291" r:id="rId8"/>
    <p:sldId id="285" r:id="rId9"/>
    <p:sldId id="287" r:id="rId10"/>
    <p:sldId id="265" r:id="rId11"/>
    <p:sldId id="266" r:id="rId12"/>
    <p:sldId id="282" r:id="rId13"/>
    <p:sldId id="279" r:id="rId14"/>
    <p:sldId id="280"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32" autoAdjust="0"/>
    <p:restoredTop sz="9466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289234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65143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91988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59313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569844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317188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81834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259099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19781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AD58A-8FDA-4027-A252-A34E05B8A85A}" type="datetimeFigureOut">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02805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EAD58A-8FDA-4027-A252-A34E05B8A85A}" type="datetimeFigureOut">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11503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EAD58A-8FDA-4027-A252-A34E05B8A85A}" type="datetimeFigureOut">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7016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EAD58A-8FDA-4027-A252-A34E05B8A85A}" type="datetimeFigureOut">
              <a:rPr lang="en-US" smtClean="0"/>
              <a:pPr/>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33921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AD58A-8FDA-4027-A252-A34E05B8A85A}" type="datetimeFigureOut">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291238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AD58A-8FDA-4027-A252-A34E05B8A85A}" type="datetimeFigureOut">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98932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42BC-A224-4753-9DCC-A28E9F8BFA9E}" type="slidenum">
              <a:rPr lang="en-US" smtClean="0"/>
              <a:pPr/>
              <a:t>‹#›</a:t>
            </a:fld>
            <a:endParaRPr lang="en-US"/>
          </a:p>
        </p:txBody>
      </p:sp>
      <p:sp>
        <p:nvSpPr>
          <p:cNvPr id="5" name="Date Placeholder 4"/>
          <p:cNvSpPr>
            <a:spLocks noGrp="1"/>
          </p:cNvSpPr>
          <p:nvPr>
            <p:ph type="dt" sz="half" idx="10"/>
          </p:nvPr>
        </p:nvSpPr>
        <p:spPr/>
        <p:txBody>
          <a:bodyPr/>
          <a:lstStyle/>
          <a:p>
            <a:fld id="{B5EAD58A-8FDA-4027-A252-A34E05B8A85A}" type="datetimeFigureOut">
              <a:rPr lang="en-US" smtClean="0"/>
              <a:pPr/>
              <a:t>9/19/2018</a:t>
            </a:fld>
            <a:endParaRPr lang="en-US"/>
          </a:p>
        </p:txBody>
      </p:sp>
    </p:spTree>
    <p:extLst>
      <p:ext uri="{BB962C8B-B14F-4D97-AF65-F5344CB8AC3E}">
        <p14:creationId xmlns="" xmlns:p14="http://schemas.microsoft.com/office/powerpoint/2010/main" val="421687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AD58A-8FDA-4027-A252-A34E05B8A85A}" type="datetimeFigureOut">
              <a:rPr lang="en-US" smtClean="0"/>
              <a:pPr/>
              <a:t>9/19/2018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F42BC-A224-4753-9DCC-A28E9F8BFA9E}" type="slidenum">
              <a:rPr lang="en-US" smtClean="0"/>
              <a:pPr/>
              <a:t>‹#›</a:t>
            </a:fld>
            <a:endParaRPr lang="en-US"/>
          </a:p>
        </p:txBody>
      </p:sp>
    </p:spTree>
    <p:extLst>
      <p:ext uri="{BB962C8B-B14F-4D97-AF65-F5344CB8AC3E}">
        <p14:creationId xmlns="" xmlns:p14="http://schemas.microsoft.com/office/powerpoint/2010/main" val="2650149317"/>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533466" cy="1550989"/>
          </a:xfrm>
        </p:spPr>
        <p:txBody>
          <a:bodyPr>
            <a:normAutofit/>
          </a:bodyPr>
          <a:lstStyle/>
          <a:p>
            <a:pPr algn="ctr"/>
            <a:r>
              <a:rPr lang="en-US" b="1" dirty="0" smtClean="0">
                <a:solidFill>
                  <a:schemeClr val="tx2"/>
                </a:solidFill>
                <a:latin typeface="Times New Roman" panose="02020603050405020304" pitchFamily="18" charset="0"/>
                <a:cs typeface="Times New Roman" panose="02020603050405020304" pitchFamily="18" charset="0"/>
              </a:rPr>
              <a:t>FACE RECOGONISATION SYSTEM FOR ROBOT APPLICATIONS</a:t>
            </a:r>
            <a:endParaRPr lang="en-US"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noFill/>
        </p:spPr>
        <p:txBody>
          <a:bodyPr>
            <a:normAutofit fontScale="92500" lnSpcReduction="20000"/>
          </a:bodyPr>
          <a:lstStyle/>
          <a:p>
            <a:pPr marL="0" indent="0">
              <a:buNone/>
            </a:pPr>
            <a:endParaRPr lang="en-US" sz="2000" b="1" dirty="0" smtClean="0">
              <a:solidFill>
                <a:schemeClr val="tx2"/>
              </a:solidFill>
              <a:latin typeface="Times New Roman" panose="02020603050405020304" pitchFamily="18" charset="0"/>
              <a:ea typeface="+mj-ea"/>
              <a:cs typeface="Times New Roman" panose="02020603050405020304" pitchFamily="18" charset="0"/>
            </a:endParaRPr>
          </a:p>
          <a:p>
            <a:pPr marL="0" indent="0">
              <a:buNone/>
            </a:pPr>
            <a:r>
              <a:rPr lang="en-US" sz="2800" b="1" dirty="0" smtClean="0">
                <a:solidFill>
                  <a:schemeClr val="tx2"/>
                </a:solidFill>
                <a:latin typeface="Times New Roman" panose="02020603050405020304" pitchFamily="18" charset="0"/>
                <a:ea typeface="+mj-ea"/>
                <a:cs typeface="Times New Roman" panose="02020603050405020304" pitchFamily="18" charset="0"/>
              </a:rPr>
              <a:t>INTENDED BY</a:t>
            </a:r>
          </a:p>
          <a:p>
            <a:pPr marL="0" indent="0">
              <a:buNone/>
            </a:pPr>
            <a:r>
              <a:rPr lang="en-US" sz="2800" b="1" dirty="0" smtClean="0">
                <a:solidFill>
                  <a:schemeClr val="tx2"/>
                </a:solidFill>
                <a:latin typeface="Times New Roman" panose="02020603050405020304" pitchFamily="18" charset="0"/>
                <a:ea typeface="+mj-ea"/>
                <a:cs typeface="Times New Roman" panose="02020603050405020304" pitchFamily="18" charset="0"/>
              </a:rPr>
              <a:t>	I.ELAMATHI</a:t>
            </a:r>
          </a:p>
          <a:p>
            <a:pPr marL="0" indent="0">
              <a:buNone/>
            </a:pPr>
            <a:r>
              <a:rPr lang="en-US" sz="2800" b="1" dirty="0" smtClean="0">
                <a:solidFill>
                  <a:schemeClr val="tx2"/>
                </a:solidFill>
                <a:latin typeface="Times New Roman" panose="02020603050405020304" pitchFamily="18" charset="0"/>
                <a:ea typeface="+mj-ea"/>
                <a:cs typeface="Times New Roman" panose="02020603050405020304" pitchFamily="18" charset="0"/>
              </a:rPr>
              <a:t>	R.KAYATHIRI</a:t>
            </a:r>
          </a:p>
          <a:p>
            <a:pPr marL="0" indent="0">
              <a:buNone/>
            </a:pPr>
            <a:r>
              <a:rPr lang="en-US" sz="2800" b="1" smtClean="0">
                <a:solidFill>
                  <a:schemeClr val="tx2"/>
                </a:solidFill>
                <a:latin typeface="Times New Roman" panose="02020603050405020304" pitchFamily="18" charset="0"/>
                <a:ea typeface="+mj-ea"/>
                <a:cs typeface="Times New Roman" panose="02020603050405020304" pitchFamily="18" charset="0"/>
              </a:rPr>
              <a:t>     Third </a:t>
            </a:r>
            <a:r>
              <a:rPr lang="en-US" sz="3200" b="1" smtClean="0">
                <a:solidFill>
                  <a:schemeClr val="tx2"/>
                </a:solidFill>
                <a:latin typeface="Times New Roman" panose="02020603050405020304" pitchFamily="18" charset="0"/>
                <a:ea typeface="+mj-ea"/>
                <a:cs typeface="Times New Roman" panose="02020603050405020304" pitchFamily="18" charset="0"/>
              </a:rPr>
              <a:t>year</a:t>
            </a:r>
            <a:r>
              <a:rPr lang="en-US" sz="2000" b="1" smtClean="0">
                <a:solidFill>
                  <a:schemeClr val="tx2"/>
                </a:solidFill>
                <a:latin typeface="Times New Roman" panose="02020603050405020304" pitchFamily="18" charset="0"/>
                <a:ea typeface="+mj-ea"/>
                <a:cs typeface="Times New Roman" panose="02020603050405020304" pitchFamily="18" charset="0"/>
              </a:rPr>
              <a:t> </a:t>
            </a:r>
            <a:r>
              <a:rPr lang="en-US" sz="2000" b="1" dirty="0" smtClean="0">
                <a:solidFill>
                  <a:schemeClr val="tx2"/>
                </a:solidFill>
                <a:latin typeface="Times New Roman" panose="02020603050405020304" pitchFamily="18" charset="0"/>
                <a:ea typeface="+mj-ea"/>
                <a:cs typeface="Times New Roman" panose="02020603050405020304" pitchFamily="18" charset="0"/>
              </a:rPr>
              <a:t>,</a:t>
            </a:r>
          </a:p>
          <a:p>
            <a:pPr marL="0" indent="0">
              <a:buNone/>
            </a:pPr>
            <a:r>
              <a:rPr lang="en-US" sz="2000" b="1" dirty="0" smtClean="0">
                <a:solidFill>
                  <a:schemeClr val="tx2"/>
                </a:solidFill>
                <a:latin typeface="Times New Roman" panose="02020603050405020304" pitchFamily="18" charset="0"/>
                <a:ea typeface="+mj-ea"/>
                <a:cs typeface="Times New Roman" panose="02020603050405020304" pitchFamily="18" charset="0"/>
              </a:rPr>
              <a:t>       </a:t>
            </a:r>
            <a:r>
              <a:rPr lang="en-US" sz="2600" b="1" dirty="0" smtClean="0">
                <a:solidFill>
                  <a:schemeClr val="tx2"/>
                </a:solidFill>
                <a:latin typeface="Times New Roman" panose="02020603050405020304" pitchFamily="18" charset="0"/>
                <a:ea typeface="+mj-ea"/>
                <a:cs typeface="Times New Roman" panose="02020603050405020304" pitchFamily="18" charset="0"/>
              </a:rPr>
              <a:t>Department of ECE</a:t>
            </a:r>
          </a:p>
          <a:p>
            <a:pPr marL="0" indent="0">
              <a:buNone/>
            </a:pPr>
            <a:endParaRPr lang="en-US" sz="2000" b="1" dirty="0" smtClean="0">
              <a:solidFill>
                <a:schemeClr val="tx2"/>
              </a:solidFill>
              <a:latin typeface="Times New Roman" panose="02020603050405020304" pitchFamily="18" charset="0"/>
              <a:ea typeface="+mj-ea"/>
              <a:cs typeface="Times New Roman" panose="02020603050405020304" pitchFamily="18" charset="0"/>
            </a:endParaRPr>
          </a:p>
          <a:p>
            <a:pPr marL="0" indent="0">
              <a:buNone/>
            </a:pPr>
            <a:endParaRPr lang="en-US" sz="2000" b="1" dirty="0">
              <a:solidFill>
                <a:schemeClr val="tx2"/>
              </a:solidFill>
              <a:latin typeface="Times New Roman" panose="02020603050405020304" pitchFamily="18" charset="0"/>
              <a:ea typeface="+mj-ea"/>
              <a:cs typeface="Times New Roman" panose="02020603050405020304" pitchFamily="18" charset="0"/>
            </a:endParaRPr>
          </a:p>
          <a:p>
            <a:pPr marL="0" indent="0">
              <a:buNone/>
            </a:pPr>
            <a:r>
              <a:rPr lang="en-US" sz="2000" b="1" dirty="0" smtClean="0">
                <a:solidFill>
                  <a:schemeClr val="tx2"/>
                </a:solidFill>
                <a:latin typeface="Times New Roman" panose="02020603050405020304" pitchFamily="18" charset="0"/>
                <a:ea typeface="+mj-ea"/>
                <a:cs typeface="Times New Roman" panose="02020603050405020304" pitchFamily="18" charset="0"/>
              </a:rPr>
              <a:t>				</a:t>
            </a:r>
            <a:r>
              <a:rPr lang="en-US" sz="2800" b="1" dirty="0" smtClean="0">
                <a:solidFill>
                  <a:schemeClr val="tx2"/>
                </a:solidFill>
                <a:latin typeface="Times New Roman" panose="02020603050405020304" pitchFamily="18" charset="0"/>
                <a:ea typeface="+mj-ea"/>
                <a:cs typeface="Times New Roman" panose="02020603050405020304" pitchFamily="18" charset="0"/>
              </a:rPr>
              <a:t>MAILAM  ENGINEERING COLLEGE</a:t>
            </a:r>
            <a:endParaRPr lang="en-US" sz="2800" b="1" dirty="0">
              <a:solidFill>
                <a:schemeClr val="tx2"/>
              </a:solidFill>
              <a:latin typeface="Times New Roman" panose="02020603050405020304" pitchFamily="18" charset="0"/>
              <a:ea typeface="+mj-ea"/>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82967" y="4925077"/>
            <a:ext cx="1265873" cy="1519048"/>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88480" y="1793639"/>
            <a:ext cx="3032760" cy="3032760"/>
          </a:xfrm>
          <a:prstGeom prst="rect">
            <a:avLst/>
          </a:prstGeom>
        </p:spPr>
      </p:pic>
    </p:spTree>
    <p:extLst>
      <p:ext uri="{BB962C8B-B14F-4D97-AF65-F5344CB8AC3E}">
        <p14:creationId xmlns="" xmlns:p14="http://schemas.microsoft.com/office/powerpoint/2010/main" val="719653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pic>
        <p:nvPicPr>
          <p:cNvPr id="4" name="Content Placeholder 3"/>
          <p:cNvPicPr>
            <a:picLocks noGrp="1"/>
          </p:cNvPicPr>
          <p:nvPr>
            <p:ph idx="1"/>
          </p:nvPr>
        </p:nvPicPr>
        <p:blipFill>
          <a:blip r:embed="rId2"/>
          <a:stretch>
            <a:fillRect/>
          </a:stretch>
        </p:blipFill>
        <p:spPr>
          <a:xfrm>
            <a:off x="896804" y="385637"/>
            <a:ext cx="8596312" cy="2331305"/>
          </a:xfrm>
          <a:prstGeom prst="rect">
            <a:avLst/>
          </a:prstGeom>
        </p:spPr>
      </p:pic>
      <p:sp>
        <p:nvSpPr>
          <p:cNvPr id="3" name="Rectangle 2"/>
          <p:cNvSpPr/>
          <p:nvPr/>
        </p:nvSpPr>
        <p:spPr>
          <a:xfrm>
            <a:off x="677334" y="3258354"/>
            <a:ext cx="9335346" cy="2308324"/>
          </a:xfrm>
          <a:prstGeom prst="rect">
            <a:avLst/>
          </a:prstGeom>
        </p:spPr>
        <p:txBody>
          <a:bodyPr wrap="square">
            <a:spAutoFit/>
          </a:bodyPr>
          <a:lstStyle/>
          <a:p>
            <a:pPr algn="just"/>
            <a:r>
              <a:rPr lang="en-GB" dirty="0">
                <a:solidFill>
                  <a:srgbClr val="000000"/>
                </a:solidFill>
                <a:latin typeface="Times New Roman" panose="02020603050405020304" pitchFamily="18" charset="0"/>
                <a:ea typeface="Times New Roman" panose="02020603050405020304" pitchFamily="18" charset="0"/>
              </a:rPr>
              <a:t>The point of interest selection is done using a grid with spacing [8x8], a vector of block width 32 pixels is created, where each element of the vector corresponds to a square block from where SURF features are extracted, multiple square blocks are used to extract multi-scale features. The points of interest are stored in feature vectors and these features are quantized using K-mean clustering algorithms, by default number of clusters used by bag of feature is five hundred that can be increased or decreased. Visual words are the </a:t>
            </a:r>
            <a:r>
              <a:rPr lang="en-GB" dirty="0" err="1">
                <a:solidFill>
                  <a:srgbClr val="000000"/>
                </a:solidFill>
                <a:latin typeface="Times New Roman" panose="02020603050405020304" pitchFamily="18" charset="0"/>
                <a:ea typeface="Times New Roman" panose="02020603050405020304" pitchFamily="18" charset="0"/>
              </a:rPr>
              <a:t>centers</a:t>
            </a:r>
            <a:r>
              <a:rPr lang="en-GB" dirty="0">
                <a:solidFill>
                  <a:srgbClr val="000000"/>
                </a:solidFill>
                <a:latin typeface="Times New Roman" panose="02020603050405020304" pitchFamily="18" charset="0"/>
                <a:ea typeface="Times New Roman" panose="02020603050405020304" pitchFamily="18" charset="0"/>
              </a:rPr>
              <a:t> of the clusters and vocabulary is the combination of all visual words, the features in vocabulary are categorized and a visual word is used to represent the category as described </a:t>
            </a:r>
            <a:endParaRPr lang="en-US" dirty="0"/>
          </a:p>
        </p:txBody>
      </p:sp>
    </p:spTree>
    <p:extLst>
      <p:ext uri="{BB962C8B-B14F-4D97-AF65-F5344CB8AC3E}">
        <p14:creationId xmlns="" xmlns:p14="http://schemas.microsoft.com/office/powerpoint/2010/main" val="1903918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GB" dirty="0" smtClean="0"/>
          </a:p>
          <a:p>
            <a:endParaRPr lang="en-GB" dirty="0"/>
          </a:p>
          <a:p>
            <a:endParaRPr lang="en-GB" dirty="0" smtClean="0"/>
          </a:p>
          <a:p>
            <a:pPr algn="just"/>
            <a:r>
              <a:rPr lang="en-GB" sz="1900" dirty="0">
                <a:latin typeface="Times New Roman" panose="02020603050405020304" pitchFamily="18" charset="0"/>
                <a:cs typeface="Times New Roman" panose="02020603050405020304" pitchFamily="18" charset="0"/>
              </a:rPr>
              <a:t>The multi-class SVM is trained using the error-correcting output code framework</a:t>
            </a:r>
            <a:r>
              <a:rPr lang="en-US" sz="1900" dirty="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output code framework, multi-class SVM uses bag of features to encode images from the training set into histogram of visual words. These histograms are used to train the classifier; each image from the training dataset is encoded using the encoding scheme of bag of features algorithm, features from every image are detected and extracted and then features histogram of each training image is created with the help of an approximate nearest neighbour clustering algorithm. The length of the histogram is dependent on the number of visual words and a feature vector is created from the histogram. </a:t>
            </a:r>
            <a:endParaRPr lang="en-US" sz="1900" dirty="0">
              <a:latin typeface="Times New Roman" panose="02020603050405020304" pitchFamily="18" charset="0"/>
              <a:cs typeface="Times New Roman" panose="02020603050405020304" pitchFamily="18" charset="0"/>
            </a:endParaRPr>
          </a:p>
          <a:p>
            <a:r>
              <a:rPr lang="en-GB"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stretch>
            <a:fillRect/>
          </a:stretch>
        </p:blipFill>
        <p:spPr>
          <a:xfrm>
            <a:off x="647354" y="336691"/>
            <a:ext cx="8596668" cy="2424197"/>
          </a:xfrm>
          <a:prstGeom prst="rect">
            <a:avLst/>
          </a:prstGeom>
        </p:spPr>
      </p:pic>
    </p:spTree>
    <p:extLst>
      <p:ext uri="{BB962C8B-B14F-4D97-AF65-F5344CB8AC3E}">
        <p14:creationId xmlns="" xmlns:p14="http://schemas.microsoft.com/office/powerpoint/2010/main" val="847920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7591" y="216879"/>
            <a:ext cx="9274002" cy="6364675"/>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74002" y="0"/>
            <a:ext cx="2917998" cy="4073525"/>
          </a:xfrm>
          <a:prstGeom prst="rect">
            <a:avLst/>
          </a:prstGeom>
        </p:spPr>
      </p:pic>
    </p:spTree>
    <p:extLst>
      <p:ext uri="{BB962C8B-B14F-4D97-AF65-F5344CB8AC3E}">
        <p14:creationId xmlns="" xmlns:p14="http://schemas.microsoft.com/office/powerpoint/2010/main" val="9478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677334" y="1596981"/>
            <a:ext cx="9793190" cy="4752304"/>
          </a:xfrm>
        </p:spPr>
        <p:txBody>
          <a:bodyPr>
            <a:normAutofit/>
          </a:bodyPr>
          <a:lstStyle/>
          <a:p>
            <a:pPr algn="just"/>
            <a:r>
              <a:rPr lang="en-GB" dirty="0">
                <a:latin typeface="Times New Roman" panose="02020603050405020304" pitchFamily="18" charset="0"/>
                <a:cs typeface="Times New Roman" panose="02020603050405020304" pitchFamily="18" charset="0"/>
              </a:rPr>
              <a:t>In our work, the face representation via bag of features for face recognition has been proposed, then linear SVM has been used for efficient classification of a face.  In conventional </a:t>
            </a:r>
            <a:r>
              <a:rPr lang="en-GB" dirty="0" err="1">
                <a:latin typeface="Times New Roman" panose="02020603050405020304" pitchFamily="18" charset="0"/>
                <a:cs typeface="Times New Roman" panose="02020603050405020304" pitchFamily="18" charset="0"/>
              </a:rPr>
              <a:t>BoW</a:t>
            </a:r>
            <a:r>
              <a:rPr lang="en-GB" dirty="0">
                <a:latin typeface="Times New Roman" panose="02020603050405020304" pitchFamily="18" charset="0"/>
                <a:cs typeface="Times New Roman" panose="02020603050405020304" pitchFamily="18" charset="0"/>
              </a:rPr>
              <a:t> method SIFT features are used for creating dictionary, in our proposed method SIFT features are replaced with SURF features for fast and accurate features extraction. Extensive experiments demonstrate that the proposed method can achieve very good performance and outperforms most of state-of-the-art methods.  we also have developed a local dataset of  face images using raspberry pi  camera,  the system was trained with local created dataset and  achieved a high accuracy of 99.21.  It is also shown that, the proposed method can well handle different sizes of images as well as 1000 large number of categories, and make full use of a single image per subject for training. Moreover, it is very robust to the variations of expressions, illuminations and poses etc. </a:t>
            </a:r>
            <a:endParaRPr lang="en-GB"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work will be investigated to control the mobile robots like a wheelchair for disabled persons. The robot will successfully recognize the facial movement and move forward, backward, right, left and stopped when the movement of the user was detected. </a:t>
            </a:r>
            <a:endParaRPr lang="en-US"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9612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pPr lvl="0" fontAlgn="base"/>
            <a:r>
              <a:rPr lang="en-GB" dirty="0"/>
              <a:t>Y. </a:t>
            </a:r>
            <a:r>
              <a:rPr lang="en-GB" dirty="0" err="1"/>
              <a:t>Taigman</a:t>
            </a:r>
            <a:r>
              <a:rPr lang="en-GB" dirty="0"/>
              <a:t>, M. A. </a:t>
            </a:r>
            <a:r>
              <a:rPr lang="en-GB" dirty="0" err="1"/>
              <a:t>Ranzato</a:t>
            </a:r>
            <a:r>
              <a:rPr lang="en-GB" dirty="0"/>
              <a:t>, T. Aviv, and M. Park, “</a:t>
            </a:r>
            <a:r>
              <a:rPr lang="en-GB" dirty="0" err="1"/>
              <a:t>DeepFace</a:t>
            </a:r>
            <a:r>
              <a:rPr lang="en-GB" dirty="0"/>
              <a:t> : Closing the Gap to Human-Level Performance in Face Verification.” , pp. 1701-1708,2014. </a:t>
            </a:r>
            <a:endParaRPr lang="en-US" dirty="0"/>
          </a:p>
          <a:p>
            <a:pPr lvl="0" fontAlgn="base"/>
            <a:r>
              <a:rPr lang="en-GB" dirty="0"/>
              <a:t>R. </a:t>
            </a:r>
            <a:r>
              <a:rPr lang="en-GB" dirty="0" err="1"/>
              <a:t>Varun</a:t>
            </a:r>
            <a:r>
              <a:rPr lang="en-GB" dirty="0"/>
              <a:t>, Y. </a:t>
            </a:r>
            <a:r>
              <a:rPr lang="en-GB" dirty="0" err="1"/>
              <a:t>Vivekanand</a:t>
            </a:r>
            <a:r>
              <a:rPr lang="en-GB" dirty="0"/>
              <a:t>, K. </a:t>
            </a:r>
            <a:r>
              <a:rPr lang="en-GB" dirty="0" err="1"/>
              <a:t>Manikantan</a:t>
            </a:r>
            <a:r>
              <a:rPr lang="en-GB" dirty="0"/>
              <a:t>, and S. Ramachandran, “Face Recognition using Hough Transform based Feature Extraction,” </a:t>
            </a:r>
            <a:r>
              <a:rPr lang="en-GB" dirty="0" err="1"/>
              <a:t>Procedia</a:t>
            </a:r>
            <a:r>
              <a:rPr lang="en-GB" dirty="0"/>
              <a:t> - </a:t>
            </a:r>
            <a:r>
              <a:rPr lang="en-GB" dirty="0" err="1"/>
              <a:t>Procedia</a:t>
            </a:r>
            <a:r>
              <a:rPr lang="en-GB" dirty="0"/>
              <a:t> </a:t>
            </a:r>
            <a:r>
              <a:rPr lang="en-GB" dirty="0" err="1"/>
              <a:t>Comput</a:t>
            </a:r>
            <a:r>
              <a:rPr lang="en-GB" dirty="0"/>
              <a:t>. Sci., vol. 46, no. </a:t>
            </a:r>
            <a:r>
              <a:rPr lang="en-GB" dirty="0" err="1"/>
              <a:t>Icict</a:t>
            </a:r>
            <a:r>
              <a:rPr lang="en-GB" dirty="0"/>
              <a:t> 2014, pp. 1491– 1500, 2015. </a:t>
            </a:r>
            <a:endParaRPr lang="en-US" dirty="0"/>
          </a:p>
          <a:p>
            <a:pPr lvl="0" fontAlgn="base"/>
            <a:r>
              <a:rPr lang="en-GB" dirty="0"/>
              <a:t>M. </a:t>
            </a:r>
            <a:r>
              <a:rPr lang="en-GB" dirty="0" err="1"/>
              <a:t>Çar</a:t>
            </a:r>
            <a:r>
              <a:rPr lang="en-GB" dirty="0"/>
              <a:t> and F. </a:t>
            </a:r>
            <a:r>
              <a:rPr lang="en-GB" dirty="0" err="1"/>
              <a:t>Özen</a:t>
            </a:r>
            <a:r>
              <a:rPr lang="en-GB" dirty="0"/>
              <a:t>, “INSODE 2011 A Face Recognition System Based on </a:t>
            </a:r>
            <a:r>
              <a:rPr lang="en-GB" dirty="0" err="1"/>
              <a:t>Eigenfaces</a:t>
            </a:r>
            <a:r>
              <a:rPr lang="en-GB" dirty="0"/>
              <a:t> Method,” vol. 1, pp. 118–123, 2012. </a:t>
            </a:r>
            <a:endParaRPr lang="en-US" dirty="0"/>
          </a:p>
          <a:p>
            <a:pPr lvl="0" fontAlgn="base"/>
            <a:r>
              <a:rPr lang="en-GB" dirty="0"/>
              <a:t>G. </a:t>
            </a:r>
            <a:r>
              <a:rPr lang="en-GB" dirty="0" err="1"/>
              <a:t>Sitaram</a:t>
            </a:r>
            <a:r>
              <a:rPr lang="en-GB" dirty="0"/>
              <a:t>, S. Sarkar, K. </a:t>
            </a:r>
            <a:r>
              <a:rPr lang="en-GB" dirty="0" err="1"/>
              <a:t>Manikantan</a:t>
            </a:r>
            <a:r>
              <a:rPr lang="en-GB" dirty="0"/>
              <a:t>, and S. Ramachandran, “DWT feature extraction based face recognition using intensity mapped </a:t>
            </a:r>
            <a:r>
              <a:rPr lang="en-GB" dirty="0" err="1"/>
              <a:t>unsharp</a:t>
            </a:r>
            <a:r>
              <a:rPr lang="en-GB" dirty="0"/>
              <a:t> masking and </a:t>
            </a:r>
            <a:r>
              <a:rPr lang="en-GB" dirty="0" err="1"/>
              <a:t>laplacian</a:t>
            </a:r>
            <a:r>
              <a:rPr lang="en-GB" dirty="0"/>
              <a:t> of </a:t>
            </a:r>
            <a:r>
              <a:rPr lang="en-GB" dirty="0" err="1"/>
              <a:t>gaussian</a:t>
            </a:r>
            <a:r>
              <a:rPr lang="en-GB" dirty="0"/>
              <a:t> filtering with scalar multiplier,” vol. 6, pp. 475–484, 2012. </a:t>
            </a:r>
            <a:endParaRPr lang="en-US"/>
          </a:p>
          <a:p>
            <a:endParaRPr lang="en-US" dirty="0"/>
          </a:p>
        </p:txBody>
      </p:sp>
    </p:spTree>
    <p:extLst>
      <p:ext uri="{BB962C8B-B14F-4D97-AF65-F5344CB8AC3E}">
        <p14:creationId xmlns="" xmlns:p14="http://schemas.microsoft.com/office/powerpoint/2010/main" val="63222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5400" dirty="0" smtClean="0"/>
              <a:t>      </a:t>
            </a:r>
          </a:p>
          <a:p>
            <a:pPr marL="0" indent="0">
              <a:buNone/>
            </a:pPr>
            <a:r>
              <a:rPr lang="en-US" sz="5400" dirty="0"/>
              <a:t> </a:t>
            </a:r>
            <a:r>
              <a:rPr lang="en-US" sz="5400" dirty="0" smtClean="0"/>
              <a:t>     </a:t>
            </a:r>
            <a:r>
              <a:rPr lang="en-US" sz="5400" dirty="0" smtClean="0">
                <a:solidFill>
                  <a:schemeClr val="accent1"/>
                </a:solidFill>
              </a:rPr>
              <a:t>THANKING YOU</a:t>
            </a:r>
            <a:endParaRPr lang="en-US" sz="5400" dirty="0">
              <a:solidFill>
                <a:schemeClr val="accent1"/>
              </a:solidFill>
            </a:endParaRPr>
          </a:p>
        </p:txBody>
      </p:sp>
    </p:spTree>
    <p:extLst>
      <p:ext uri="{BB962C8B-B14F-4D97-AF65-F5344CB8AC3E}">
        <p14:creationId xmlns="" xmlns:p14="http://schemas.microsoft.com/office/powerpoint/2010/main" val="89740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377"/>
          </a:xfrm>
        </p:spPr>
        <p:txBody>
          <a:bodyPr>
            <a:normAutofit fontScale="90000"/>
          </a:bodyPr>
          <a:lstStyle/>
          <a:p>
            <a:pPr algn="ctr"/>
            <a:r>
              <a:rPr lang="en-US" b="1" dirty="0" smtClean="0">
                <a:solidFill>
                  <a:srgbClr val="00B0F0"/>
                </a:solidFill>
                <a:latin typeface="Times New Roman" panose="02020603050405020304" pitchFamily="18" charset="0"/>
                <a:cs typeface="Times New Roman" panose="02020603050405020304" pitchFamily="18" charset="0"/>
              </a:rPr>
              <a:t>ABSTRACT</a:t>
            </a:r>
            <a:r>
              <a:rPr lang="en-US" b="1" dirty="0" smtClean="0">
                <a:solidFill>
                  <a:srgbClr val="00B0F0"/>
                </a:solidFill>
              </a:rPr>
              <a:t/>
            </a:r>
            <a:br>
              <a:rPr lang="en-US" b="1" dirty="0" smtClean="0">
                <a:solidFill>
                  <a:srgbClr val="00B0F0"/>
                </a:solidFill>
              </a:rPr>
            </a:br>
            <a:endParaRPr lang="en-US" b="1" dirty="0">
              <a:solidFill>
                <a:srgbClr val="00B0F0"/>
              </a:solidFill>
            </a:endParaRPr>
          </a:p>
        </p:txBody>
      </p:sp>
      <p:sp>
        <p:nvSpPr>
          <p:cNvPr id="3" name="Content Placeholder 2"/>
          <p:cNvSpPr>
            <a:spLocks noGrp="1"/>
          </p:cNvSpPr>
          <p:nvPr>
            <p:ph idx="1"/>
          </p:nvPr>
        </p:nvSpPr>
        <p:spPr>
          <a:xfrm>
            <a:off x="677334" y="1295400"/>
            <a:ext cx="8596668" cy="4745963"/>
          </a:xfrm>
        </p:spPr>
        <p:txBody>
          <a:bodyPr>
            <a:normAutofit lnSpcReduction="10000"/>
          </a:bodyPr>
          <a:lstStyle/>
          <a:p>
            <a:pPr marL="0" indent="0" algn="just">
              <a:buNone/>
            </a:pPr>
            <a:r>
              <a:rPr lang="en-GB" sz="2200" b="1" dirty="0" smtClean="0">
                <a:latin typeface="Times New Roman" panose="02020603050405020304" pitchFamily="18" charset="0"/>
                <a:cs typeface="Times New Roman" panose="02020603050405020304" pitchFamily="18" charset="0"/>
              </a:rPr>
              <a:t>	Face </a:t>
            </a:r>
            <a:r>
              <a:rPr lang="en-GB" sz="2200" b="1" dirty="0">
                <a:latin typeface="Times New Roman" panose="02020603050405020304" pitchFamily="18" charset="0"/>
                <a:cs typeface="Times New Roman" panose="02020603050405020304" pitchFamily="18" charset="0"/>
              </a:rPr>
              <a:t>recognition system is used for the identification and verification of a face from a video or digital image. In the first phase, Viola Jones algorithm is used to detect and crop face region automatically from image/video frame. The second phase is to recognize the face of a person, in our proposed method Bag of Word technique used to extract features from an image which uses SURF for interest point selection, the proposed technique  is tested on different state of the art face recognition databases and found more accurate and fast for face recognition. </a:t>
            </a:r>
            <a:endParaRPr lang="en-GB" sz="2200" b="1" dirty="0" smtClean="0">
              <a:latin typeface="Times New Roman" panose="02020603050405020304" pitchFamily="18" charset="0"/>
              <a:cs typeface="Times New Roman" panose="02020603050405020304" pitchFamily="18" charset="0"/>
            </a:endParaRPr>
          </a:p>
          <a:p>
            <a:pPr marL="0" indent="0" algn="just">
              <a:buNone/>
            </a:pPr>
            <a:r>
              <a:rPr lang="en-GB" sz="2200" b="1" dirty="0" smtClean="0">
                <a:latin typeface="Times New Roman" panose="02020603050405020304" pitchFamily="18" charset="0"/>
                <a:cs typeface="Times New Roman" panose="02020603050405020304" pitchFamily="18" charset="0"/>
              </a:rPr>
              <a:t>	Our </a:t>
            </a:r>
            <a:r>
              <a:rPr lang="en-GB" sz="2200" b="1" dirty="0">
                <a:latin typeface="Times New Roman" panose="02020603050405020304" pitchFamily="18" charset="0"/>
                <a:cs typeface="Times New Roman" panose="02020603050405020304" pitchFamily="18" charset="0"/>
              </a:rPr>
              <a:t>proposed method recognizes more than two person faces, multi-class support vector machine is used to classify the face image and assign a class label based on the learning of the classifier. The algorithm for the detection and recognition of faces is implemented in MATLAB application, and achieves a high accuracy rate of 99.21, which will be tested on the mobile robot.     </a:t>
            </a:r>
            <a:endParaRPr lang="en-US" sz="22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37542" y="0"/>
            <a:ext cx="2754457" cy="3588326"/>
          </a:xfrm>
          <a:prstGeom prst="rect">
            <a:avLst/>
          </a:prstGeom>
        </p:spPr>
      </p:pic>
    </p:spTree>
    <p:extLst>
      <p:ext uri="{BB962C8B-B14F-4D97-AF65-F5344CB8AC3E}">
        <p14:creationId xmlns="" xmlns:p14="http://schemas.microsoft.com/office/powerpoint/2010/main" val="2526136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PROBLEM</a:t>
            </a:r>
            <a:r>
              <a:rPr lang="en-US" dirty="0" smtClean="0"/>
              <a:t> </a:t>
            </a:r>
            <a:r>
              <a:rPr lang="en-US" sz="3200" b="1" dirty="0">
                <a:solidFill>
                  <a:srgbClr val="00B0F0"/>
                </a:solidFill>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p:txBody>
          <a:bodyPr>
            <a:normAutofit/>
          </a:bodyPr>
          <a:lstStyle/>
          <a:p>
            <a:pPr algn="just"/>
            <a:r>
              <a:rPr lang="en-GB" sz="2800" b="1" dirty="0">
                <a:latin typeface="Times New Roman" panose="02020603050405020304" pitchFamily="18" charset="0"/>
                <a:cs typeface="Times New Roman" panose="02020603050405020304" pitchFamily="18" charset="0"/>
              </a:rPr>
              <a:t>The face recognition system may fail on poor lighting condition, long or small hairs, beard and </a:t>
            </a:r>
            <a:r>
              <a:rPr lang="en-GB" sz="2800" b="1" dirty="0" smtClean="0">
                <a:latin typeface="Times New Roman" panose="02020603050405020304" pitchFamily="18" charset="0"/>
                <a:cs typeface="Times New Roman" panose="02020603050405020304" pitchFamily="18" charset="0"/>
              </a:rPr>
              <a:t>glasses</a:t>
            </a:r>
          </a:p>
          <a:p>
            <a:pPr algn="just"/>
            <a:r>
              <a:rPr lang="en-GB" sz="2800" b="1" dirty="0" smtClean="0">
                <a:latin typeface="Times New Roman" panose="02020603050405020304" pitchFamily="18" charset="0"/>
                <a:cs typeface="Times New Roman" panose="02020603050405020304" pitchFamily="18" charset="0"/>
              </a:rPr>
              <a:t>Dissipate of time-Detection of landmarks is done after the detection of face, since it consume more time.</a:t>
            </a:r>
          </a:p>
          <a:p>
            <a:pPr algn="just"/>
            <a:r>
              <a:rPr lang="en-GB" sz="2800" b="1" dirty="0" smtClean="0">
                <a:latin typeface="Times New Roman" panose="02020603050405020304" pitchFamily="18" charset="0"/>
                <a:cs typeface="Times New Roman" panose="02020603050405020304" pitchFamily="18" charset="0"/>
              </a:rPr>
              <a:t>Lack of integral image and cascade classifier.</a:t>
            </a: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39271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239" y="1878438"/>
            <a:ext cx="8547486" cy="4162598"/>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1</a:t>
            </a:r>
            <a:r>
              <a:rPr lang="en-US" sz="3200" b="1" dirty="0" smtClean="0">
                <a:solidFill>
                  <a:schemeClr val="tx1"/>
                </a:solidFill>
                <a:latin typeface="Times New Roman" panose="02020603050405020304" pitchFamily="18" charset="0"/>
                <a:cs typeface="Times New Roman" panose="02020603050405020304" pitchFamily="18" charset="0"/>
              </a:rPr>
              <a:t>.Face Detection</a:t>
            </a:r>
            <a:br>
              <a:rPr lang="en-US" sz="3200" b="1" dirty="0" smtClean="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smtClean="0">
                <a:solidFill>
                  <a:schemeClr val="tx1"/>
                </a:solidFill>
                <a:latin typeface="Times New Roman" panose="02020603050405020304" pitchFamily="18" charset="0"/>
                <a:cs typeface="Times New Roman" panose="02020603050405020304" pitchFamily="18" charset="0"/>
              </a:rPr>
              <a:t>      </a:t>
            </a:r>
            <a:r>
              <a:rPr lang="en-US" sz="2700" b="1" dirty="0" err="1" smtClean="0">
                <a:solidFill>
                  <a:schemeClr val="tx1"/>
                </a:solidFill>
                <a:latin typeface="Arial Narrow" panose="020B0606020202030204" pitchFamily="34" charset="0"/>
                <a:cs typeface="Times New Roman" panose="02020603050405020304" pitchFamily="18" charset="0"/>
              </a:rPr>
              <a:t>Wheather</a:t>
            </a:r>
            <a:r>
              <a:rPr lang="en-US" sz="2700" b="1" dirty="0" smtClean="0">
                <a:solidFill>
                  <a:schemeClr val="tx1"/>
                </a:solidFill>
                <a:latin typeface="Arial Narrow" panose="020B0606020202030204" pitchFamily="34" charset="0"/>
                <a:cs typeface="Times New Roman" panose="02020603050405020304" pitchFamily="18" charset="0"/>
              </a:rPr>
              <a:t> there is a single or multiple faces or not and register it.</a:t>
            </a:r>
            <a:br>
              <a:rPr lang="en-US" sz="2700" b="1" dirty="0" smtClean="0">
                <a:solidFill>
                  <a:schemeClr val="tx1"/>
                </a:solidFill>
                <a:latin typeface="Arial Narrow" panose="020B0606020202030204" pitchFamily="34" charset="0"/>
                <a:cs typeface="Times New Roman" panose="02020603050405020304" pitchFamily="18" charset="0"/>
              </a:rPr>
            </a:br>
            <a:r>
              <a:rPr lang="en-US" b="1" dirty="0" smtClean="0">
                <a:solidFill>
                  <a:schemeClr val="tx1"/>
                </a:solidFill>
                <a:latin typeface="Arial Narrow" panose="020B0606020202030204" pitchFamily="34" charset="0"/>
                <a:cs typeface="Times New Roman" panose="02020603050405020304" pitchFamily="18" charset="0"/>
              </a:rPr>
              <a:t>2</a:t>
            </a:r>
            <a:r>
              <a:rPr lang="en-US" sz="2700" b="1" dirty="0" smtClean="0">
                <a:solidFill>
                  <a:schemeClr val="tx1"/>
                </a:solidFill>
                <a:latin typeface="Arial Narrow" panose="020B0606020202030204" pitchFamily="34" charset="0"/>
                <a:cs typeface="Times New Roman" panose="02020603050405020304" pitchFamily="18" charset="0"/>
              </a:rPr>
              <a:t>.</a:t>
            </a:r>
            <a:r>
              <a:rPr lang="en-GB" sz="3200" b="1" dirty="0" smtClean="0">
                <a:solidFill>
                  <a:schemeClr val="tx1"/>
                </a:solidFill>
                <a:latin typeface="Times New Roman" panose="02020603050405020304" pitchFamily="18" charset="0"/>
                <a:cs typeface="Times New Roman" panose="02020603050405020304" pitchFamily="18" charset="0"/>
              </a:rPr>
              <a:t>Features </a:t>
            </a:r>
            <a:r>
              <a:rPr lang="en-GB" sz="3200" b="1" dirty="0">
                <a:solidFill>
                  <a:schemeClr val="tx1"/>
                </a:solidFill>
                <a:latin typeface="Times New Roman" panose="02020603050405020304" pitchFamily="18" charset="0"/>
                <a:cs typeface="Times New Roman" panose="02020603050405020304" pitchFamily="18" charset="0"/>
              </a:rPr>
              <a:t>Extraction </a:t>
            </a:r>
            <a:r>
              <a:rPr lang="en-GB" sz="3200" b="1" dirty="0" smtClean="0">
                <a:solidFill>
                  <a:schemeClr val="tx1"/>
                </a:solidFill>
                <a:latin typeface="Times New Roman" panose="02020603050405020304" pitchFamily="18" charset="0"/>
                <a:cs typeface="Times New Roman" panose="02020603050405020304" pitchFamily="18" charset="0"/>
              </a:rPr>
              <a:t/>
            </a:r>
            <a:br>
              <a:rPr lang="en-GB" sz="3200" b="1" dirty="0" smtClean="0">
                <a:solidFill>
                  <a:schemeClr val="tx1"/>
                </a:solidFill>
                <a:latin typeface="Times New Roman" panose="02020603050405020304" pitchFamily="18" charset="0"/>
                <a:cs typeface="Times New Roman" panose="02020603050405020304" pitchFamily="18" charset="0"/>
              </a:rPr>
            </a:br>
            <a:r>
              <a:rPr lang="en-GB" sz="2700" b="1" dirty="0" smtClean="0">
                <a:solidFill>
                  <a:schemeClr val="tx1"/>
                </a:solidFill>
                <a:latin typeface="Arial Narrow" panose="020B0606020202030204" pitchFamily="34" charset="0"/>
                <a:cs typeface="Times New Roman" panose="02020603050405020304" pitchFamily="18" charset="0"/>
              </a:rPr>
              <a:t>      </a:t>
            </a:r>
            <a:r>
              <a:rPr lang="en-GB" sz="2700" dirty="0" smtClean="0">
                <a:latin typeface="Arial Narrow" panose="020B0606020202030204" pitchFamily="34" charset="0"/>
              </a:rPr>
              <a:t> </a:t>
            </a:r>
            <a:r>
              <a:rPr lang="en-GB" sz="2700" b="1" dirty="0" smtClean="0">
                <a:solidFill>
                  <a:schemeClr val="tx1"/>
                </a:solidFill>
                <a:latin typeface="Arial Narrow" panose="020B0606020202030204" pitchFamily="34" charset="0"/>
              </a:rPr>
              <a:t>In </a:t>
            </a:r>
            <a:r>
              <a:rPr lang="en-GB" sz="2700" b="1" dirty="0">
                <a:solidFill>
                  <a:schemeClr val="tx1"/>
                </a:solidFill>
                <a:latin typeface="Arial Narrow" panose="020B0606020202030204" pitchFamily="34" charset="0"/>
              </a:rPr>
              <a:t>this method local features of training images are extracted, </a:t>
            </a:r>
            <a:r>
              <a:rPr lang="en-GB" sz="2700" b="1" dirty="0" smtClean="0">
                <a:solidFill>
                  <a:schemeClr val="tx1"/>
                </a:solidFill>
                <a:latin typeface="Arial Narrow" panose="020B0606020202030204" pitchFamily="34" charset="0"/>
              </a:rPr>
              <a:t>            speeded </a:t>
            </a:r>
            <a:r>
              <a:rPr lang="en-GB" sz="2700" b="1" dirty="0">
                <a:solidFill>
                  <a:schemeClr val="tx1"/>
                </a:solidFill>
                <a:latin typeface="Arial Narrow" panose="020B0606020202030204" pitchFamily="34" charset="0"/>
              </a:rPr>
              <a:t>up robust features is a local feature descriptor that is used for object recognition</a:t>
            </a:r>
            <a:r>
              <a:rPr lang="en-GB" sz="2200" b="1" dirty="0" smtClean="0">
                <a:solidFill>
                  <a:schemeClr val="tx1"/>
                </a:solidFill>
                <a:latin typeface="Arial Narrow" panose="020B0606020202030204" pitchFamily="34" charset="0"/>
                <a:cs typeface="Times New Roman" panose="02020603050405020304" pitchFamily="18" charset="0"/>
              </a:rPr>
              <a:t/>
            </a:r>
            <a:br>
              <a:rPr lang="en-GB" sz="2200" b="1" dirty="0" smtClean="0">
                <a:solidFill>
                  <a:schemeClr val="tx1"/>
                </a:solidFill>
                <a:latin typeface="Arial Narrow" panose="020B0606020202030204" pitchFamily="34" charset="0"/>
                <a:cs typeface="Times New Roman" panose="02020603050405020304" pitchFamily="18" charset="0"/>
              </a:rPr>
            </a:br>
            <a:r>
              <a:rPr lang="en-GB" b="1" dirty="0" smtClean="0">
                <a:solidFill>
                  <a:schemeClr val="tx1"/>
                </a:solidFill>
                <a:latin typeface="Arial Narrow" panose="020B0606020202030204" pitchFamily="34" charset="0"/>
                <a:cs typeface="Times New Roman" panose="02020603050405020304" pitchFamily="18" charset="0"/>
              </a:rPr>
              <a:t>3</a:t>
            </a:r>
            <a:r>
              <a:rPr lang="en-GB" sz="2200" b="1" dirty="0" smtClean="0">
                <a:solidFill>
                  <a:schemeClr val="tx1"/>
                </a:solidFill>
                <a:latin typeface="Arial Narrow" panose="020B0606020202030204" pitchFamily="34" charset="0"/>
                <a:cs typeface="Times New Roman" panose="02020603050405020304" pitchFamily="18" charset="0"/>
              </a:rPr>
              <a:t>.</a:t>
            </a:r>
            <a:r>
              <a:rPr lang="en-GB" sz="3200" b="1" dirty="0" smtClean="0">
                <a:solidFill>
                  <a:schemeClr val="tx1"/>
                </a:solidFill>
                <a:latin typeface="Times New Roman" panose="02020603050405020304" pitchFamily="18" charset="0"/>
                <a:cs typeface="Times New Roman" panose="02020603050405020304" pitchFamily="18" charset="0"/>
              </a:rPr>
              <a:t>Classification</a:t>
            </a:r>
            <a:r>
              <a:rPr lang="en-GB" sz="2800" b="1" i="1" dirty="0" smtClean="0"/>
              <a:t> </a:t>
            </a:r>
            <a:br>
              <a:rPr lang="en-GB" sz="2800" b="1" i="1" dirty="0" smtClean="0"/>
            </a:br>
            <a:r>
              <a:rPr lang="en-GB" sz="2800" b="1" i="1" dirty="0" smtClean="0">
                <a:latin typeface="Arial Narrow" panose="020B0606020202030204" pitchFamily="34" charset="0"/>
              </a:rPr>
              <a:t>       </a:t>
            </a:r>
            <a:r>
              <a:rPr lang="en-US" sz="2700" b="1" i="1" dirty="0">
                <a:solidFill>
                  <a:schemeClr val="tx1"/>
                </a:solidFill>
                <a:latin typeface="Arial Narrow" panose="020B0606020202030204" pitchFamily="34" charset="0"/>
              </a:rPr>
              <a:t>D</a:t>
            </a:r>
            <a:r>
              <a:rPr lang="en-US" sz="2700" b="1" i="1" dirty="0" smtClean="0">
                <a:solidFill>
                  <a:schemeClr val="tx1"/>
                </a:solidFill>
                <a:latin typeface="Arial Narrow" panose="020B0606020202030204" pitchFamily="34" charset="0"/>
              </a:rPr>
              <a:t>etermining </a:t>
            </a:r>
            <a:r>
              <a:rPr lang="en-US" sz="2700" b="1" dirty="0" smtClean="0">
                <a:solidFill>
                  <a:schemeClr val="tx1"/>
                </a:solidFill>
                <a:latin typeface="Arial Narrow" panose="020B0606020202030204" pitchFamily="34" charset="0"/>
              </a:rPr>
              <a:t>whether corresponding </a:t>
            </a:r>
            <a:r>
              <a:rPr lang="en-US" sz="2700" b="1" i="1" dirty="0" smtClean="0">
                <a:solidFill>
                  <a:schemeClr val="tx1"/>
                </a:solidFill>
                <a:latin typeface="Arial Narrow" panose="020B0606020202030204" pitchFamily="34" charset="0"/>
              </a:rPr>
              <a:t>facial characteristics exists</a:t>
            </a:r>
            <a:endParaRPr lang="en-US" sz="2700" dirty="0">
              <a:solidFill>
                <a:schemeClr val="tx1"/>
              </a:solidFill>
              <a:latin typeface="Arial Narrow" panose="020B0606020202030204" pitchFamily="34"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950540" y="0"/>
            <a:ext cx="3241459" cy="3048000"/>
          </a:xfrm>
        </p:spPr>
      </p:pic>
      <p:sp>
        <p:nvSpPr>
          <p:cNvPr id="5" name="Title 1"/>
          <p:cNvSpPr txBox="1">
            <a:spLocks/>
          </p:cNvSpPr>
          <p:nvPr/>
        </p:nvSpPr>
        <p:spPr>
          <a:xfrm>
            <a:off x="829734" y="762000"/>
            <a:ext cx="8596668" cy="8686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solidFill>
                  <a:srgbClr val="00B0F0"/>
                </a:solidFill>
                <a:latin typeface="Times New Roman" panose="02020603050405020304" pitchFamily="18" charset="0"/>
                <a:cs typeface="Times New Roman" panose="02020603050405020304" pitchFamily="18" charset="0"/>
              </a:rPr>
              <a:t>PROPOSED</a:t>
            </a:r>
            <a:r>
              <a:rPr lang="en-US" dirty="0" smtClean="0">
                <a:latin typeface="Times New Roman" panose="02020603050405020304" pitchFamily="18" charset="0"/>
                <a:cs typeface="Times New Roman" panose="02020603050405020304" pitchFamily="18" charset="0"/>
              </a:rPr>
              <a:t> </a:t>
            </a:r>
            <a:r>
              <a:rPr lang="en-US" sz="3200" b="1" dirty="0" smtClean="0">
                <a:solidFill>
                  <a:srgbClr val="00B0F0"/>
                </a:solidFill>
                <a:latin typeface="Times New Roman" panose="02020603050405020304" pitchFamily="18" charset="0"/>
                <a:cs typeface="Times New Roman" panose="02020603050405020304" pitchFamily="18" charset="0"/>
              </a:rPr>
              <a:t>SOLUTION</a:t>
            </a:r>
            <a:endParaRPr lang="en-US" sz="32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0790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8680"/>
          </a:xfrm>
        </p:spPr>
        <p:txBody>
          <a:bodyPr>
            <a:normAutofit fontScale="90000"/>
          </a:bodyPr>
          <a:lstStyle/>
          <a:p>
            <a:pPr algn="ctr"/>
            <a:r>
              <a:rPr lang="en-US" dirty="0" smtClean="0"/>
              <a:t> </a:t>
            </a:r>
            <a:r>
              <a:rPr lang="en-US" b="1" dirty="0">
                <a:solidFill>
                  <a:srgbClr val="00B0F0"/>
                </a:solidFill>
                <a:latin typeface="Times New Roman" panose="02020603050405020304" pitchFamily="18" charset="0"/>
                <a:cs typeface="Times New Roman" panose="02020603050405020304" pitchFamily="18" charset="0"/>
              </a:rPr>
              <a:t>INTRODUCTION</a:t>
            </a:r>
            <a:r>
              <a:rPr lang="en-US" dirty="0" smtClean="0"/>
              <a:t/>
            </a:r>
            <a:br>
              <a:rPr lang="en-US" dirty="0" smtClean="0"/>
            </a:br>
            <a:endParaRPr lang="en-US" dirty="0"/>
          </a:p>
        </p:txBody>
      </p:sp>
      <p:sp>
        <p:nvSpPr>
          <p:cNvPr id="3" name="Content Placeholder 2"/>
          <p:cNvSpPr>
            <a:spLocks noGrp="1"/>
          </p:cNvSpPr>
          <p:nvPr>
            <p:ph idx="1"/>
          </p:nvPr>
        </p:nvSpPr>
        <p:spPr>
          <a:xfrm>
            <a:off x="544099" y="1478280"/>
            <a:ext cx="8596668" cy="3880773"/>
          </a:xfrm>
        </p:spPr>
        <p:txBody>
          <a:bodyPr>
            <a:noAutofit/>
          </a:bodyPr>
          <a:lstStyle/>
          <a:p>
            <a:pPr algn="just"/>
            <a:r>
              <a:rPr lang="en-GB" sz="2200" b="1" dirty="0">
                <a:solidFill>
                  <a:schemeClr val="tx2">
                    <a:lumMod val="50000"/>
                  </a:schemeClr>
                </a:solidFill>
                <a:latin typeface="Times New Roman" panose="02020603050405020304" pitchFamily="18" charset="0"/>
                <a:cs typeface="Times New Roman" panose="02020603050405020304" pitchFamily="18" charset="0"/>
              </a:rPr>
              <a:t>Face recognition is becoming a multi-dispensary research area that has vast applications in robotics, the identification and verification of a person in a video or digital </a:t>
            </a:r>
            <a:r>
              <a:rPr lang="en-GB" sz="2200" b="1" dirty="0" smtClean="0">
                <a:solidFill>
                  <a:schemeClr val="tx2">
                    <a:lumMod val="50000"/>
                  </a:schemeClr>
                </a:solidFill>
                <a:latin typeface="Times New Roman" panose="02020603050405020304" pitchFamily="18" charset="0"/>
                <a:cs typeface="Times New Roman" panose="02020603050405020304" pitchFamily="18" charset="0"/>
              </a:rPr>
              <a:t>image</a:t>
            </a:r>
          </a:p>
          <a:p>
            <a:pPr algn="just"/>
            <a:r>
              <a:rPr lang="en-GB" sz="2200" b="1" dirty="0">
                <a:solidFill>
                  <a:schemeClr val="tx2">
                    <a:lumMod val="50000"/>
                  </a:schemeClr>
                </a:solidFill>
                <a:latin typeface="Times New Roman" panose="02020603050405020304" pitchFamily="18" charset="0"/>
                <a:cs typeface="Times New Roman" panose="02020603050405020304" pitchFamily="18" charset="0"/>
              </a:rPr>
              <a:t>T</a:t>
            </a:r>
            <a:r>
              <a:rPr lang="en-GB" sz="2200" b="1" dirty="0" smtClean="0">
                <a:solidFill>
                  <a:schemeClr val="tx2">
                    <a:lumMod val="50000"/>
                  </a:schemeClr>
                </a:solidFill>
                <a:latin typeface="Times New Roman" panose="02020603050405020304" pitchFamily="18" charset="0"/>
                <a:cs typeface="Times New Roman" panose="02020603050405020304" pitchFamily="18" charset="0"/>
              </a:rPr>
              <a:t>he </a:t>
            </a:r>
            <a:r>
              <a:rPr lang="en-GB" sz="2200" b="1" dirty="0">
                <a:solidFill>
                  <a:schemeClr val="tx2">
                    <a:lumMod val="50000"/>
                  </a:schemeClr>
                </a:solidFill>
                <a:latin typeface="Times New Roman" panose="02020603050405020304" pitchFamily="18" charset="0"/>
                <a:cs typeface="Times New Roman" panose="02020603050405020304" pitchFamily="18" charset="0"/>
              </a:rPr>
              <a:t>human faces are different from each other as like finger prints and eye irises, the national academy of science addressed that face recognition is an important subject in </a:t>
            </a:r>
            <a:r>
              <a:rPr lang="en-GB" sz="2200" b="1" dirty="0" smtClean="0">
                <a:solidFill>
                  <a:schemeClr val="tx2">
                    <a:lumMod val="50000"/>
                  </a:schemeClr>
                </a:solidFill>
                <a:latin typeface="Times New Roman" panose="02020603050405020304" pitchFamily="18" charset="0"/>
                <a:cs typeface="Times New Roman" panose="02020603050405020304" pitchFamily="18" charset="0"/>
              </a:rPr>
              <a:t>biometrics </a:t>
            </a:r>
          </a:p>
          <a:p>
            <a:pPr algn="just"/>
            <a:r>
              <a:rPr lang="en-GB" sz="2200" b="1" dirty="0">
                <a:solidFill>
                  <a:schemeClr val="tx2">
                    <a:lumMod val="50000"/>
                  </a:schemeClr>
                </a:solidFill>
                <a:latin typeface="Times New Roman" panose="02020603050405020304" pitchFamily="18" charset="0"/>
                <a:cs typeface="Times New Roman" panose="02020603050405020304" pitchFamily="18" charset="0"/>
              </a:rPr>
              <a:t>There are many algorithms for the automatic detection of facial, Viola Jones algorithms is one of the most popular </a:t>
            </a:r>
            <a:r>
              <a:rPr lang="en-GB" sz="2200" b="1" dirty="0" smtClean="0">
                <a:solidFill>
                  <a:schemeClr val="tx2">
                    <a:lumMod val="50000"/>
                  </a:schemeClr>
                </a:solidFill>
                <a:latin typeface="Times New Roman" panose="02020603050405020304" pitchFamily="18" charset="0"/>
                <a:cs typeface="Times New Roman" panose="02020603050405020304" pitchFamily="18" charset="0"/>
              </a:rPr>
              <a:t>algorithm </a:t>
            </a:r>
            <a:r>
              <a:rPr lang="en-GB" sz="2200" b="1" dirty="0">
                <a:solidFill>
                  <a:schemeClr val="tx2">
                    <a:lumMod val="50000"/>
                  </a:schemeClr>
                </a:solidFill>
                <a:latin typeface="Times New Roman" panose="02020603050405020304" pitchFamily="18" charset="0"/>
                <a:cs typeface="Times New Roman" panose="02020603050405020304" pitchFamily="18" charset="0"/>
              </a:rPr>
              <a:t>for face detection. </a:t>
            </a:r>
            <a:endParaRPr lang="en-GB" sz="2200" b="1" dirty="0" smtClean="0">
              <a:solidFill>
                <a:schemeClr val="tx2">
                  <a:lumMod val="50000"/>
                </a:schemeClr>
              </a:solidFill>
              <a:latin typeface="Times New Roman" panose="02020603050405020304" pitchFamily="18" charset="0"/>
              <a:cs typeface="Times New Roman" panose="02020603050405020304" pitchFamily="18" charset="0"/>
            </a:endParaRPr>
          </a:p>
          <a:p>
            <a:pPr algn="just"/>
            <a:r>
              <a:rPr lang="en-GB" sz="2200" b="1" dirty="0" smtClean="0">
                <a:solidFill>
                  <a:schemeClr val="tx2">
                    <a:lumMod val="50000"/>
                  </a:schemeClr>
                </a:solidFill>
                <a:latin typeface="Times New Roman" panose="02020603050405020304" pitchFamily="18" charset="0"/>
                <a:cs typeface="Times New Roman" panose="02020603050405020304" pitchFamily="18" charset="0"/>
              </a:rPr>
              <a:t> </a:t>
            </a:r>
            <a:r>
              <a:rPr lang="en-GB" sz="2200" b="1" dirty="0">
                <a:solidFill>
                  <a:schemeClr val="tx2">
                    <a:lumMod val="50000"/>
                  </a:schemeClr>
                </a:solidFill>
                <a:latin typeface="Times New Roman" panose="02020603050405020304" pitchFamily="18" charset="0"/>
                <a:cs typeface="Times New Roman" panose="02020603050405020304" pitchFamily="18" charset="0"/>
              </a:rPr>
              <a:t>A new technique Learned Local Gabor Patterns (LLGP) is used for face representation and recognition. This technique is based on Gabor features . </a:t>
            </a:r>
            <a:endParaRPr lang="en-US" sz="2200" b="1"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07237" y="0"/>
            <a:ext cx="2784764" cy="3366655"/>
          </a:xfrm>
          <a:prstGeom prst="rect">
            <a:avLst/>
          </a:prstGeom>
        </p:spPr>
      </p:pic>
    </p:spTree>
    <p:extLst>
      <p:ext uri="{BB962C8B-B14F-4D97-AF65-F5344CB8AC3E}">
        <p14:creationId xmlns="" xmlns:p14="http://schemas.microsoft.com/office/powerpoint/2010/main" val="7327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07" y="609600"/>
            <a:ext cx="9107095" cy="1320800"/>
          </a:xfrm>
        </p:spPr>
        <p:txBody>
          <a:bodyPr>
            <a:normAutofit/>
          </a:bodyPr>
          <a:lstStyle/>
          <a:p>
            <a:r>
              <a:rPr lang="en-US" dirty="0" smtClean="0"/>
              <a:t>            Viola jones techniques</a:t>
            </a:r>
            <a:r>
              <a:rPr lang="en-US" dirty="0"/>
              <a:t/>
            </a:r>
            <a:br>
              <a:rPr lang="en-US" dirty="0"/>
            </a:br>
            <a:r>
              <a:rPr lang="en-US" dirty="0" err="1" smtClean="0"/>
              <a:t>Haar</a:t>
            </a:r>
            <a:r>
              <a:rPr lang="en-US" dirty="0" smtClean="0"/>
              <a:t> features:</a:t>
            </a:r>
            <a:endParaRPr lang="en-US" dirty="0"/>
          </a:p>
        </p:txBody>
      </p:sp>
      <p:sp>
        <p:nvSpPr>
          <p:cNvPr id="3" name="Content Placeholder 2"/>
          <p:cNvSpPr>
            <a:spLocks noGrp="1"/>
          </p:cNvSpPr>
          <p:nvPr>
            <p:ph idx="1"/>
          </p:nvPr>
        </p:nvSpPr>
        <p:spPr>
          <a:xfrm>
            <a:off x="166907" y="1938109"/>
            <a:ext cx="8596668" cy="4507661"/>
          </a:xfrm>
        </p:spPr>
        <p:txBody>
          <a:bodyPr/>
          <a:lstStyle/>
          <a:p>
            <a:pPr algn="just"/>
            <a:r>
              <a:rPr lang="en-US" dirty="0" err="1" smtClean="0"/>
              <a:t>Haar</a:t>
            </a:r>
            <a:r>
              <a:rPr lang="en-US" dirty="0" smtClean="0"/>
              <a:t> features are similar to the convolution </a:t>
            </a:r>
            <a:r>
              <a:rPr lang="en-US" dirty="0" err="1" smtClean="0"/>
              <a:t>kernals</a:t>
            </a:r>
            <a:r>
              <a:rPr lang="en-US" dirty="0" smtClean="0"/>
              <a:t> which are use to detect the presence of that feature in a given image.</a:t>
            </a:r>
            <a:endParaRPr lang="en-US" dirty="0"/>
          </a:p>
          <a:p>
            <a:pPr algn="just"/>
            <a:r>
              <a:rPr lang="en-US" dirty="0" smtClean="0"/>
              <a:t>Each feature results in a single value which is calculated by subtracting a sum of pixels under a white rectangle from sum of pixels under black rectangle.</a:t>
            </a:r>
          </a:p>
          <a:p>
            <a:pPr algn="just"/>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 </a:t>
            </a:r>
            <a:r>
              <a:rPr lang="en-US" dirty="0" smtClean="0"/>
              <a:t>          </a:t>
            </a:r>
            <a:r>
              <a:rPr lang="en-US" dirty="0" err="1" smtClean="0"/>
              <a:t>Haar</a:t>
            </a:r>
            <a:r>
              <a:rPr lang="en-US" dirty="0" smtClean="0"/>
              <a:t> features used in viola jones                          Applying on given image</a:t>
            </a:r>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054058" y="-17697"/>
            <a:ext cx="3287843" cy="3896193"/>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00939" y="3452129"/>
            <a:ext cx="2762636" cy="1962424"/>
          </a:xfrm>
          <a:prstGeom prst="rect">
            <a:avLst/>
          </a:prstGeom>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28094" y="3452129"/>
            <a:ext cx="4420217" cy="1962424"/>
          </a:xfrm>
          <a:prstGeom prst="rect">
            <a:avLst/>
          </a:prstGeom>
        </p:spPr>
      </p:pic>
    </p:spTree>
    <p:extLst>
      <p:ext uri="{BB962C8B-B14F-4D97-AF65-F5344CB8AC3E}">
        <p14:creationId xmlns="" xmlns:p14="http://schemas.microsoft.com/office/powerpoint/2010/main" val="420496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Intergal</a:t>
            </a:r>
            <a:r>
              <a:rPr lang="en-US" dirty="0" smtClean="0"/>
              <a:t> image:</a:t>
            </a:r>
            <a:endParaRPr lang="en-US" dirty="0"/>
          </a:p>
        </p:txBody>
      </p:sp>
      <p:sp>
        <p:nvSpPr>
          <p:cNvPr id="3" name="Content Placeholder 2"/>
          <p:cNvSpPr>
            <a:spLocks noGrp="1"/>
          </p:cNvSpPr>
          <p:nvPr>
            <p:ph idx="1"/>
          </p:nvPr>
        </p:nvSpPr>
        <p:spPr>
          <a:xfrm>
            <a:off x="377530" y="1381100"/>
            <a:ext cx="8596668" cy="5154611"/>
          </a:xfrm>
        </p:spPr>
        <p:txBody>
          <a:bodyPr/>
          <a:lstStyle/>
          <a:p>
            <a:pPr marL="0" indent="0">
              <a:buNone/>
            </a:pPr>
            <a:r>
              <a:rPr lang="en-US" dirty="0" smtClean="0"/>
              <a:t>In an integral image ,the value at pixel(</a:t>
            </a:r>
            <a:r>
              <a:rPr lang="en-US" dirty="0" err="1" smtClean="0"/>
              <a:t>x,y</a:t>
            </a:r>
            <a:r>
              <a:rPr lang="en-US" dirty="0" smtClean="0"/>
              <a:t>) is the sum of above and left of (</a:t>
            </a:r>
            <a:r>
              <a:rPr lang="en-US" dirty="0" err="1" smtClean="0"/>
              <a:t>x,y</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Sum of pixels in D=1+4-(2+3)</a:t>
            </a:r>
          </a:p>
          <a:p>
            <a:pPr marL="0" indent="0">
              <a:buNone/>
            </a:pPr>
            <a:r>
              <a:rPr lang="en-US" dirty="0"/>
              <a:t> </a:t>
            </a:r>
            <a:r>
              <a:rPr lang="en-US" dirty="0" smtClean="0"/>
              <a:t>                         =A+(A+B+C+D)-(A+B+A+C)</a:t>
            </a:r>
          </a:p>
          <a:p>
            <a:pPr marL="0" indent="0">
              <a:buNone/>
            </a:pPr>
            <a:r>
              <a:rPr lang="en-US" dirty="0"/>
              <a:t> </a:t>
            </a:r>
            <a:r>
              <a:rPr lang="en-US" dirty="0" smtClean="0"/>
              <a:t>                         =D</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77530" y="1759168"/>
            <a:ext cx="1971950" cy="3124636"/>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84718" y="1946604"/>
            <a:ext cx="1790950" cy="2848373"/>
          </a:xfrm>
          <a:prstGeom prst="rect">
            <a:avLst/>
          </a:prstGeom>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835609" y="1968747"/>
            <a:ext cx="2686425" cy="2915057"/>
          </a:xfrm>
          <a:prstGeom prst="rect">
            <a:avLst/>
          </a:prstGeom>
        </p:spPr>
      </p:pic>
    </p:spTree>
    <p:extLst>
      <p:ext uri="{BB962C8B-B14F-4D97-AF65-F5344CB8AC3E}">
        <p14:creationId xmlns="" xmlns:p14="http://schemas.microsoft.com/office/powerpoint/2010/main" val="54669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0389" y="1270000"/>
            <a:ext cx="9183613" cy="5124893"/>
          </a:xfrm>
        </p:spPr>
      </p:pic>
    </p:spTree>
    <p:extLst>
      <p:ext uri="{BB962C8B-B14F-4D97-AF65-F5344CB8AC3E}">
        <p14:creationId xmlns="" xmlns:p14="http://schemas.microsoft.com/office/powerpoint/2010/main" val="332991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76" y="105144"/>
            <a:ext cx="8596668" cy="1320800"/>
          </a:xfrm>
        </p:spPr>
        <p:txBody>
          <a:bodyPr/>
          <a:lstStyle/>
          <a:p>
            <a:r>
              <a:rPr lang="en-US" dirty="0" smtClean="0"/>
              <a:t>Cascade classifier: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99860" y="765544"/>
            <a:ext cx="7695284" cy="5380075"/>
          </a:xfrm>
        </p:spPr>
      </p:pic>
    </p:spTree>
    <p:extLst>
      <p:ext uri="{BB962C8B-B14F-4D97-AF65-F5344CB8AC3E}">
        <p14:creationId xmlns="" xmlns:p14="http://schemas.microsoft.com/office/powerpoint/2010/main" val="230491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1079</TotalTime>
  <Words>770</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FACE RECOGONISATION SYSTEM FOR ROBOT APPLICATIONS</vt:lpstr>
      <vt:lpstr>ABSTRACT </vt:lpstr>
      <vt:lpstr>PROBLEM STATEMENT</vt:lpstr>
      <vt:lpstr>1.Face Detection        Wheather there is a single or multiple faces or not and register it. 2.Features Extraction         In this method local features of training images are extracted,             speeded up robust features is a local feature descriptor that is used for object recognition 3.Classification         Determining whether corresponding facial characteristics exists</vt:lpstr>
      <vt:lpstr> INTRODUCTION </vt:lpstr>
      <vt:lpstr>            Viola jones techniques Haar features:</vt:lpstr>
      <vt:lpstr>Intergal image:</vt:lpstr>
      <vt:lpstr>Adaboost:</vt:lpstr>
      <vt:lpstr>Cascade classifier:</vt:lpstr>
      <vt:lpstr> </vt:lpstr>
      <vt:lpstr>Slide 11</vt:lpstr>
      <vt:lpstr>Slide 12</vt:lpstr>
      <vt:lpstr>CONCLUSIONS</vt:lpstr>
      <vt:lpstr>                   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Abarana Ec</dc:creator>
  <cp:lastModifiedBy>abarna</cp:lastModifiedBy>
  <cp:revision>102</cp:revision>
  <dcterms:created xsi:type="dcterms:W3CDTF">2017-12-13T03:58:23Z</dcterms:created>
  <dcterms:modified xsi:type="dcterms:W3CDTF">2018-09-19T07:23:33Z</dcterms:modified>
</cp:coreProperties>
</file>