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19"/>
  </p:notesMasterIdLst>
  <p:sldIdLst>
    <p:sldId id="256" r:id="rId2"/>
    <p:sldId id="258" r:id="rId3"/>
    <p:sldId id="309" r:id="rId4"/>
    <p:sldId id="310" r:id="rId5"/>
    <p:sldId id="311" r:id="rId6"/>
    <p:sldId id="259" r:id="rId7"/>
    <p:sldId id="277" r:id="rId8"/>
    <p:sldId id="304" r:id="rId9"/>
    <p:sldId id="301" r:id="rId10"/>
    <p:sldId id="312" r:id="rId11"/>
    <p:sldId id="314" r:id="rId12"/>
    <p:sldId id="313" r:id="rId13"/>
    <p:sldId id="300" r:id="rId14"/>
    <p:sldId id="287" r:id="rId15"/>
    <p:sldId id="308" r:id="rId16"/>
    <p:sldId id="307" r:id="rId17"/>
    <p:sldId id="30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10A017"/>
    <a:srgbClr val="60AE0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87" autoAdjust="0"/>
    <p:restoredTop sz="86380" autoAdjust="0"/>
  </p:normalViewPr>
  <p:slideViewPr>
    <p:cSldViewPr>
      <p:cViewPr>
        <p:scale>
          <a:sx n="66" d="100"/>
          <a:sy n="66" d="100"/>
        </p:scale>
        <p:origin x="-1260" y="-30"/>
      </p:cViewPr>
      <p:guideLst>
        <p:guide orient="horz" pos="2160"/>
        <p:guide pos="2880"/>
      </p:guideLst>
    </p:cSldViewPr>
  </p:slideViewPr>
  <p:outlineViewPr>
    <p:cViewPr>
      <p:scale>
        <a:sx n="33" d="100"/>
        <a:sy n="33" d="100"/>
      </p:scale>
      <p:origin x="246" y="1440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8FB414-E802-4CC8-B150-CC3A6CB7A704}" type="datetimeFigureOut">
              <a:rPr lang="en-US" smtClean="0"/>
              <a:pPr/>
              <a:t>9/4/2019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AAF31A-880D-49AA-8315-5C05F85C7F10}" type="slidenum">
              <a:rPr lang="en-US" smtClean="0"/>
              <a:pPr/>
              <a:t>‹#›</a:t>
            </a:fld>
            <a:endParaRPr lang="en-US" dirty="0"/>
          </a:p>
        </p:txBody>
      </p:sp>
    </p:spTree>
    <p:extLst>
      <p:ext uri="{BB962C8B-B14F-4D97-AF65-F5344CB8AC3E}">
        <p14:creationId xmlns="" xmlns:p14="http://schemas.microsoft.com/office/powerpoint/2010/main" val="1711830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446959-A133-4101-A551-08C82F1477C7}" type="datetimeFigureOut">
              <a:rPr lang="en-US" smtClean="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79CD1B-552F-4F2C-8685-73C09C3D19E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446959-A133-4101-A551-08C82F1477C7}" type="datetimeFigureOut">
              <a:rPr lang="en-US" smtClean="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79CD1B-552F-4F2C-8685-73C09C3D19E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446959-A133-4101-A551-08C82F1477C7}" type="datetimeFigureOut">
              <a:rPr lang="en-US" smtClean="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79CD1B-552F-4F2C-8685-73C09C3D19E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446959-A133-4101-A551-08C82F1477C7}" type="datetimeFigureOut">
              <a:rPr lang="en-US" smtClean="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79CD1B-552F-4F2C-8685-73C09C3D19E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446959-A133-4101-A551-08C82F1477C7}" type="datetimeFigureOut">
              <a:rPr lang="en-US" smtClean="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79CD1B-552F-4F2C-8685-73C09C3D19E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446959-A133-4101-A551-08C82F1477C7}"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79CD1B-552F-4F2C-8685-73C09C3D19E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446959-A133-4101-A551-08C82F1477C7}" type="datetimeFigureOut">
              <a:rPr lang="en-US" smtClean="0"/>
              <a:pPr/>
              <a:t>9/4/2019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F79CD1B-552F-4F2C-8685-73C09C3D19E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446959-A133-4101-A551-08C82F1477C7}" type="datetimeFigureOut">
              <a:rPr lang="en-US" smtClean="0"/>
              <a:pPr/>
              <a:t>9/4/2019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F79CD1B-552F-4F2C-8685-73C09C3D19E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446959-A133-4101-A551-08C82F1477C7}" type="datetimeFigureOut">
              <a:rPr lang="en-US" smtClean="0"/>
              <a:pPr/>
              <a:t>9/4/2019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F79CD1B-552F-4F2C-8685-73C09C3D19E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446959-A133-4101-A551-08C82F1477C7}"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79CD1B-552F-4F2C-8685-73C09C3D19E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446959-A133-4101-A551-08C82F1477C7}"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79CD1B-552F-4F2C-8685-73C09C3D19E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446959-A133-4101-A551-08C82F1477C7}" type="datetimeFigureOut">
              <a:rPr lang="en-US" smtClean="0"/>
              <a:pPr/>
              <a:t>9/4/2019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79CD1B-552F-4F2C-8685-73C09C3D19E4}"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ctr" defTabSz="914400" rtl="0" eaLnBrk="1" latinLnBrk="0" hangingPunct="1">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 y="381000"/>
            <a:ext cx="8382000" cy="1323439"/>
          </a:xfrm>
          <a:prstGeom prst="rect">
            <a:avLst/>
          </a:prstGeom>
          <a:noFill/>
        </p:spPr>
        <p:txBody>
          <a:bodyPr wrap="square" rtlCol="0">
            <a:spAutoFit/>
          </a:bodyPr>
          <a:lstStyle/>
          <a:p>
            <a:pPr algn="ctr"/>
            <a:r>
              <a:rPr lang="en-US" sz="4000" b="1" dirty="0" smtClean="0">
                <a:solidFill>
                  <a:srgbClr val="00B0F0"/>
                </a:solidFill>
                <a:latin typeface="Algerian" pitchFamily="82" charset="0"/>
              </a:rPr>
              <a:t>Cosmic force productivity </a:t>
            </a:r>
            <a:r>
              <a:rPr lang="en-US" sz="4000" b="1" smtClean="0">
                <a:solidFill>
                  <a:srgbClr val="00B0F0"/>
                </a:solidFill>
                <a:latin typeface="Algerian" pitchFamily="82" charset="0"/>
              </a:rPr>
              <a:t>from </a:t>
            </a:r>
            <a:r>
              <a:rPr lang="en-US" sz="4000" b="1" smtClean="0">
                <a:solidFill>
                  <a:srgbClr val="00B0F0"/>
                </a:solidFill>
                <a:latin typeface="Algerian" pitchFamily="82" charset="0"/>
              </a:rPr>
              <a:t>ray</a:t>
            </a:r>
            <a:endParaRPr lang="en-US" sz="4000" b="1" dirty="0">
              <a:solidFill>
                <a:srgbClr val="00B0F0"/>
              </a:solidFill>
              <a:latin typeface="Algerian" pitchFamily="82" charset="0"/>
            </a:endParaRPr>
          </a:p>
        </p:txBody>
      </p:sp>
      <p:sp>
        <p:nvSpPr>
          <p:cNvPr id="10" name="TextBox 9"/>
          <p:cNvSpPr txBox="1"/>
          <p:nvPr/>
        </p:nvSpPr>
        <p:spPr>
          <a:xfrm>
            <a:off x="152400" y="5934670"/>
            <a:ext cx="9372600" cy="923330"/>
          </a:xfrm>
          <a:prstGeom prst="rect">
            <a:avLst/>
          </a:prstGeom>
          <a:noFill/>
        </p:spPr>
        <p:txBody>
          <a:bodyPr wrap="square" rtlCol="0">
            <a:spAutoFit/>
          </a:bodyPr>
          <a:lstStyle/>
          <a:p>
            <a:r>
              <a:rPr lang="en-US" sz="5400" b="1" i="1" dirty="0" smtClean="0">
                <a:solidFill>
                  <a:schemeClr val="bg1"/>
                </a:solidFill>
                <a:latin typeface="Informal Roman" pitchFamily="66" charset="0"/>
              </a:rPr>
              <a:t>        In my own World</a:t>
            </a:r>
            <a:endParaRPr lang="en-US" sz="5400" b="1" i="1" dirty="0">
              <a:solidFill>
                <a:schemeClr val="bg1"/>
              </a:solidFill>
              <a:latin typeface="Informal Roman" pitchFamily="66" charset="0"/>
            </a:endParaRPr>
          </a:p>
        </p:txBody>
      </p:sp>
      <p:sp>
        <p:nvSpPr>
          <p:cNvPr id="4" name="TextBox 3"/>
          <p:cNvSpPr txBox="1"/>
          <p:nvPr/>
        </p:nvSpPr>
        <p:spPr>
          <a:xfrm>
            <a:off x="228600" y="2362200"/>
            <a:ext cx="4038600" cy="3785652"/>
          </a:xfrm>
          <a:prstGeom prst="rect">
            <a:avLst/>
          </a:prstGeom>
          <a:noFill/>
        </p:spPr>
        <p:txBody>
          <a:bodyPr wrap="square" rtlCol="0">
            <a:spAutoFit/>
          </a:bodyPr>
          <a:lstStyle/>
          <a:p>
            <a:pPr algn="ctr"/>
            <a:r>
              <a:rPr lang="en-US" sz="2000" dirty="0" smtClean="0"/>
              <a:t>Supported by  </a:t>
            </a:r>
          </a:p>
          <a:p>
            <a:pPr algn="ctr"/>
            <a:r>
              <a:rPr lang="en-US" sz="2000" b="1" dirty="0" err="1" smtClean="0">
                <a:solidFill>
                  <a:srgbClr val="00B0F0"/>
                </a:solidFill>
                <a:latin typeface="Algerian" pitchFamily="82" charset="0"/>
              </a:rPr>
              <a:t>M.Rajapartheban</a:t>
            </a:r>
            <a:endParaRPr lang="en-US" sz="2000" b="1" dirty="0" smtClean="0">
              <a:solidFill>
                <a:srgbClr val="00B0F0"/>
              </a:solidFill>
              <a:latin typeface="Algerian" pitchFamily="82" charset="0"/>
            </a:endParaRPr>
          </a:p>
          <a:p>
            <a:pPr algn="ctr"/>
            <a:r>
              <a:rPr lang="en-US" sz="2000" dirty="0" smtClean="0"/>
              <a:t>Assistant Professor/</a:t>
            </a:r>
          </a:p>
          <a:p>
            <a:pPr algn="ctr"/>
            <a:r>
              <a:rPr lang="en-US" sz="2000" dirty="0" smtClean="0"/>
              <a:t>Research </a:t>
            </a:r>
            <a:r>
              <a:rPr lang="en-US" sz="2000" dirty="0" err="1" smtClean="0"/>
              <a:t>Incharge</a:t>
            </a:r>
            <a:endParaRPr lang="en-US" sz="2000" dirty="0" smtClean="0"/>
          </a:p>
          <a:p>
            <a:pPr algn="ctr"/>
            <a:endParaRPr lang="en-US" sz="2000" dirty="0" smtClean="0"/>
          </a:p>
          <a:p>
            <a:pPr algn="ctr"/>
            <a:r>
              <a:rPr lang="en-US" sz="2000" dirty="0" smtClean="0"/>
              <a:t>Presented </a:t>
            </a:r>
          </a:p>
          <a:p>
            <a:pPr algn="ctr"/>
            <a:r>
              <a:rPr lang="en-US" sz="2000" dirty="0" smtClean="0"/>
              <a:t> by</a:t>
            </a:r>
          </a:p>
          <a:p>
            <a:pPr algn="ctr"/>
            <a:r>
              <a:rPr lang="en-US" sz="2000" b="1" dirty="0" err="1" smtClean="0">
                <a:solidFill>
                  <a:srgbClr val="00B0F0"/>
                </a:solidFill>
                <a:latin typeface="Algerian" pitchFamily="82" charset="0"/>
              </a:rPr>
              <a:t>a.abarna</a:t>
            </a:r>
            <a:endParaRPr lang="en-US" sz="2000" b="1" dirty="0" smtClean="0">
              <a:solidFill>
                <a:srgbClr val="00B0F0"/>
              </a:solidFill>
              <a:latin typeface="Algerian" pitchFamily="82" charset="0"/>
            </a:endParaRPr>
          </a:p>
          <a:p>
            <a:pPr algn="ctr"/>
            <a:r>
              <a:rPr lang="en-US" sz="2000" b="1" dirty="0" err="1" smtClean="0">
                <a:solidFill>
                  <a:srgbClr val="00B0F0"/>
                </a:solidFill>
                <a:latin typeface="Algerian" pitchFamily="82" charset="0"/>
              </a:rPr>
              <a:t>k.durgadevi</a:t>
            </a:r>
            <a:endParaRPr lang="en-US" sz="2000" b="1" dirty="0" smtClean="0">
              <a:solidFill>
                <a:srgbClr val="00B0F0"/>
              </a:solidFill>
              <a:latin typeface="Algerian" pitchFamily="82" charset="0"/>
            </a:endParaRPr>
          </a:p>
          <a:p>
            <a:pPr marL="514350" indent="-514350" algn="ctr"/>
            <a:r>
              <a:rPr lang="en-US" sz="2000" dirty="0" smtClean="0"/>
              <a:t>ECE Student</a:t>
            </a:r>
          </a:p>
          <a:p>
            <a:pPr algn="ctr"/>
            <a:endParaRPr lang="en-US" sz="2000" dirty="0" smtClean="0"/>
          </a:p>
          <a:p>
            <a:pPr algn="ctr"/>
            <a:endParaRPr lang="en-US" sz="2000" dirty="0"/>
          </a:p>
        </p:txBody>
      </p:sp>
      <p:pic>
        <p:nvPicPr>
          <p:cNvPr id="8" name="Picture 12" descr="C:\Users\Lakshmi\Desktop\download (1).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62000" y="5794743"/>
            <a:ext cx="752475" cy="752475"/>
          </a:xfrm>
          <a:prstGeom prst="rect">
            <a:avLst/>
          </a:prstGeom>
          <a:noFill/>
          <a:extLst>
            <a:ext uri="{909E8E84-426E-40DD-AFC4-6F175D3DCCD1}">
              <a14:hiddenFill xmlns=""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267200" y="1752600"/>
            <a:ext cx="4343459" cy="41255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334817" y="5891252"/>
            <a:ext cx="6754587" cy="984885"/>
          </a:xfrm>
          <a:prstGeom prst="rect">
            <a:avLst/>
          </a:prstGeom>
          <a:noFill/>
        </p:spPr>
        <p:txBody>
          <a:bodyPr wrap="square" rtlCol="0">
            <a:spAutoFit/>
          </a:bodyPr>
          <a:lstStyle/>
          <a:p>
            <a:pPr algn="ctr"/>
            <a:r>
              <a:rPr lang="en-US" sz="2400" b="1" dirty="0">
                <a:solidFill>
                  <a:srgbClr val="FF0000"/>
                </a:solidFill>
                <a:latin typeface="Algerian" pitchFamily="82" charset="0"/>
              </a:rPr>
              <a:t> </a:t>
            </a:r>
            <a:r>
              <a:rPr lang="en-US" sz="2400" b="1" dirty="0" smtClean="0">
                <a:solidFill>
                  <a:srgbClr val="FF0000"/>
                </a:solidFill>
                <a:latin typeface="Algerian" pitchFamily="82" charset="0"/>
              </a:rPr>
              <a:t>    </a:t>
            </a:r>
            <a:r>
              <a:rPr lang="en-US" sz="2400" b="1" dirty="0">
                <a:solidFill>
                  <a:schemeClr val="accent6">
                    <a:lumMod val="75000"/>
                  </a:schemeClr>
                </a:solidFill>
                <a:latin typeface="Algerian" pitchFamily="82" charset="0"/>
              </a:rPr>
              <a:t>Mailam </a:t>
            </a:r>
            <a:r>
              <a:rPr lang="en-US" sz="2400" b="1" dirty="0" smtClean="0">
                <a:solidFill>
                  <a:schemeClr val="accent6">
                    <a:lumMod val="75000"/>
                  </a:schemeClr>
                </a:solidFill>
                <a:latin typeface="Algerian" pitchFamily="82" charset="0"/>
              </a:rPr>
              <a:t>  engineering college </a:t>
            </a:r>
          </a:p>
          <a:p>
            <a:pPr algn="ctr"/>
            <a:r>
              <a:rPr lang="en-US" sz="1600" b="1" dirty="0" smtClean="0">
                <a:solidFill>
                  <a:schemeClr val="accent6">
                    <a:lumMod val="75000"/>
                  </a:schemeClr>
                </a:solidFill>
                <a:latin typeface="Algerian" pitchFamily="82" charset="0"/>
              </a:rPr>
              <a:t> Department of Electronics and communication Engineering</a:t>
            </a:r>
          </a:p>
          <a:p>
            <a:endParaRPr lang="en-US" b="1" dirty="0">
              <a:solidFill>
                <a:srgbClr val="00B0F0"/>
              </a:solidFill>
              <a:latin typeface="Algerian"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1524000"/>
            <a:ext cx="5257800" cy="381000"/>
          </a:xfrm>
          <a:prstGeom prst="rect">
            <a:avLst/>
          </a:prstGeom>
          <a:solidFill>
            <a:schemeClr val="accent2"/>
          </a:solidFill>
          <a:ln>
            <a:solidFill>
              <a:schemeClr val="bg2">
                <a:lumMod val="40000"/>
                <a:lumOff val="60000"/>
              </a:schemeClr>
            </a:solidFill>
          </a:ln>
        </p:spPr>
        <p:txBody>
          <a:bodyPr wrap="square" rtlCol="0">
            <a:spAutoFit/>
          </a:bodyPr>
          <a:lstStyle/>
          <a:p>
            <a:pPr algn="ctr"/>
            <a:r>
              <a:rPr lang="en-US" b="1" dirty="0" smtClean="0"/>
              <a:t> Audio and video    compression</a:t>
            </a:r>
            <a:endParaRPr lang="en-US" dirty="0"/>
          </a:p>
        </p:txBody>
      </p:sp>
      <p:sp>
        <p:nvSpPr>
          <p:cNvPr id="3" name="TextBox 2"/>
          <p:cNvSpPr txBox="1"/>
          <p:nvPr/>
        </p:nvSpPr>
        <p:spPr>
          <a:xfrm>
            <a:off x="1981200" y="2819400"/>
            <a:ext cx="5257800" cy="381000"/>
          </a:xfrm>
          <a:prstGeom prst="rect">
            <a:avLst/>
          </a:prstGeom>
          <a:solidFill>
            <a:schemeClr val="accent2"/>
          </a:solidFill>
          <a:ln>
            <a:solidFill>
              <a:schemeClr val="bg2">
                <a:lumMod val="40000"/>
                <a:lumOff val="60000"/>
              </a:schemeClr>
            </a:solidFill>
          </a:ln>
        </p:spPr>
        <p:txBody>
          <a:bodyPr wrap="square" rtlCol="0">
            <a:spAutoFit/>
          </a:bodyPr>
          <a:lstStyle/>
          <a:p>
            <a:pPr algn="ctr"/>
            <a:r>
              <a:rPr lang="en-US" b="1" dirty="0" smtClean="0"/>
              <a:t> Audio and video    compression</a:t>
            </a:r>
            <a:endParaRPr lang="en-US" dirty="0"/>
          </a:p>
        </p:txBody>
      </p:sp>
      <p:sp>
        <p:nvSpPr>
          <p:cNvPr id="4" name="TextBox 3"/>
          <p:cNvSpPr txBox="1"/>
          <p:nvPr/>
        </p:nvSpPr>
        <p:spPr>
          <a:xfrm>
            <a:off x="1905000" y="5562600"/>
            <a:ext cx="5257800" cy="381000"/>
          </a:xfrm>
          <a:prstGeom prst="rect">
            <a:avLst/>
          </a:prstGeom>
          <a:solidFill>
            <a:schemeClr val="accent2"/>
          </a:solidFill>
          <a:ln>
            <a:solidFill>
              <a:schemeClr val="bg2">
                <a:lumMod val="40000"/>
                <a:lumOff val="60000"/>
              </a:schemeClr>
            </a:solidFill>
          </a:ln>
        </p:spPr>
        <p:txBody>
          <a:bodyPr wrap="square" rtlCol="0">
            <a:spAutoFit/>
          </a:bodyPr>
          <a:lstStyle/>
          <a:p>
            <a:pPr algn="ctr"/>
            <a:r>
              <a:rPr lang="en-US" b="1" dirty="0" smtClean="0"/>
              <a:t> Audio and video    compression</a:t>
            </a:r>
            <a:endParaRPr lang="en-US" dirty="0"/>
          </a:p>
        </p:txBody>
      </p:sp>
      <p:sp>
        <p:nvSpPr>
          <p:cNvPr id="5" name="TextBox 4"/>
          <p:cNvSpPr txBox="1"/>
          <p:nvPr/>
        </p:nvSpPr>
        <p:spPr>
          <a:xfrm>
            <a:off x="1981200" y="4267200"/>
            <a:ext cx="5257800" cy="381000"/>
          </a:xfrm>
          <a:prstGeom prst="rect">
            <a:avLst/>
          </a:prstGeom>
          <a:solidFill>
            <a:schemeClr val="accent2"/>
          </a:solidFill>
          <a:ln>
            <a:solidFill>
              <a:schemeClr val="bg2">
                <a:lumMod val="40000"/>
                <a:lumOff val="60000"/>
              </a:schemeClr>
            </a:solidFill>
          </a:ln>
        </p:spPr>
        <p:txBody>
          <a:bodyPr wrap="square" rtlCol="0">
            <a:spAutoFit/>
          </a:bodyPr>
          <a:lstStyle/>
          <a:p>
            <a:pPr algn="ctr"/>
            <a:r>
              <a:rPr lang="en-US" b="1" dirty="0" smtClean="0"/>
              <a:t> Audio and video    compression</a:t>
            </a:r>
            <a:endParaRPr lang="en-US" dirty="0"/>
          </a:p>
        </p:txBody>
      </p:sp>
      <p:sp>
        <p:nvSpPr>
          <p:cNvPr id="6" name="Down Arrow 5"/>
          <p:cNvSpPr/>
          <p:nvPr/>
        </p:nvSpPr>
        <p:spPr>
          <a:xfrm>
            <a:off x="4419600" y="2133600"/>
            <a:ext cx="304800" cy="6096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4343400" y="4800600"/>
            <a:ext cx="304800" cy="6096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4419600" y="3429000"/>
            <a:ext cx="304800" cy="6096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p:cNvSpPr>
            <a:spLocks noGrp="1"/>
          </p:cNvSpPr>
          <p:nvPr>
            <p:ph type="title"/>
          </p:nvPr>
        </p:nvSpPr>
        <p:spPr/>
        <p:txBody>
          <a:bodyPr>
            <a:normAutofit fontScale="90000"/>
          </a:bodyPr>
          <a:lstStyle/>
          <a:p>
            <a:r>
              <a:rPr lang="en-US" dirty="0" smtClean="0">
                <a:solidFill>
                  <a:srgbClr val="00B0F0"/>
                </a:solidFill>
                <a:latin typeface="Algerian" pitchFamily="82" charset="0"/>
              </a:rPr>
              <a:t>HOW TO MAKE QUASI             RANDOM PATTERN</a:t>
            </a:r>
            <a:endParaRPr lang="en-US" dirty="0">
              <a:solidFill>
                <a:srgbClr val="00B0F0"/>
              </a:solidFill>
            </a:endParaRPr>
          </a:p>
        </p:txBody>
      </p:sp>
      <p:sp>
        <p:nvSpPr>
          <p:cNvPr id="10" name="Content Placeholder 9"/>
          <p:cNvSpPr>
            <a:spLocks noGrp="1"/>
          </p:cNvSpPr>
          <p:nvPr>
            <p:ph idx="1"/>
          </p:nvPr>
        </p:nvSpPr>
        <p:spPr>
          <a:xfrm>
            <a:off x="457200" y="1524000"/>
            <a:ext cx="8229600" cy="4525963"/>
          </a:xfrm>
        </p:spPr>
        <p:txBody>
          <a:bodyPr/>
          <a:lstStyle/>
          <a:p>
            <a:pPr>
              <a:buNone/>
            </a:pPr>
            <a:endParaRPr lang="en-US" dirty="0" smtClean="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PROTOTYPE OF OUR CONCEPT</a:t>
            </a:r>
            <a:endParaRPr lang="en-US"/>
          </a:p>
        </p:txBody>
      </p:sp>
      <p:pic>
        <p:nvPicPr>
          <p:cNvPr id="4" name="Content Placeholder 3"/>
          <p:cNvPicPr>
            <a:picLocks noGrp="1"/>
          </p:cNvPicPr>
          <p:nvPr>
            <p:ph idx="1"/>
          </p:nvPr>
        </p:nvPicPr>
        <p:blipFill>
          <a:blip r:embed="rId2"/>
          <a:stretch>
            <a:fillRect/>
          </a:stretch>
        </p:blipFill>
        <p:spPr>
          <a:xfrm>
            <a:off x="1447800" y="1219200"/>
            <a:ext cx="6553200" cy="2551906"/>
          </a:xfrm>
          <a:prstGeom prst="rect">
            <a:avLst/>
          </a:prstGeom>
        </p:spPr>
      </p:pic>
      <p:graphicFrame>
        <p:nvGraphicFramePr>
          <p:cNvPr id="5" name="Table 4"/>
          <p:cNvGraphicFramePr>
            <a:graphicFrameLocks noGrp="1"/>
          </p:cNvGraphicFramePr>
          <p:nvPr/>
        </p:nvGraphicFramePr>
        <p:xfrm>
          <a:off x="2438400" y="4343400"/>
          <a:ext cx="3377248" cy="1602108"/>
        </p:xfrm>
        <a:graphic>
          <a:graphicData uri="http://schemas.openxmlformats.org/drawingml/2006/table">
            <a:tbl>
              <a:tblPr/>
              <a:tblGrid>
                <a:gridCol w="1828800"/>
                <a:gridCol w="1548448"/>
              </a:tblGrid>
              <a:tr h="114935">
                <a:tc>
                  <a:txBody>
                    <a:bodyPr/>
                    <a:lstStyle/>
                    <a:p>
                      <a:pPr marL="1270" marR="0" indent="0" algn="ctr">
                        <a:lnSpc>
                          <a:spcPct val="107000"/>
                        </a:lnSpc>
                        <a:spcBef>
                          <a:spcPts val="0"/>
                        </a:spcBef>
                        <a:spcAft>
                          <a:spcPts val="0"/>
                        </a:spcAft>
                      </a:pPr>
                      <a:r>
                        <a:rPr lang="en-IN" sz="1100" b="1">
                          <a:solidFill>
                            <a:srgbClr val="000000"/>
                          </a:solidFill>
                          <a:latin typeface="Times New Roman"/>
                          <a:ea typeface="Times New Roman"/>
                        </a:rPr>
                        <a:t>Types</a:t>
                      </a:r>
                      <a:endParaRPr lang="en-US" sz="1100">
                        <a:solidFill>
                          <a:srgbClr val="000000"/>
                        </a:solidFill>
                        <a:latin typeface="Times New Roman"/>
                        <a:ea typeface="Times New Roman"/>
                      </a:endParaRPr>
                    </a:p>
                  </a:txBody>
                  <a:tcPr marL="73025" marR="73025" marT="34290" marB="254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 marR="0" indent="0" algn="ctr">
                        <a:lnSpc>
                          <a:spcPct val="107000"/>
                        </a:lnSpc>
                        <a:spcBef>
                          <a:spcPts val="0"/>
                        </a:spcBef>
                        <a:spcAft>
                          <a:spcPts val="0"/>
                        </a:spcAft>
                      </a:pPr>
                      <a:r>
                        <a:rPr lang="en-IN" sz="1100" b="1" dirty="0">
                          <a:solidFill>
                            <a:srgbClr val="000000"/>
                          </a:solidFill>
                          <a:latin typeface="Times New Roman"/>
                          <a:ea typeface="Times New Roman"/>
                        </a:rPr>
                        <a:t>Voltage</a:t>
                      </a:r>
                      <a:endParaRPr lang="en-US" sz="1100" dirty="0">
                        <a:solidFill>
                          <a:srgbClr val="000000"/>
                        </a:solidFill>
                        <a:latin typeface="Times New Roman"/>
                        <a:ea typeface="Times New Roman"/>
                      </a:endParaRPr>
                    </a:p>
                  </a:txBody>
                  <a:tcPr marL="73025" marR="73025" marT="34290"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5740">
                <a:tc>
                  <a:txBody>
                    <a:bodyPr/>
                    <a:lstStyle/>
                    <a:p>
                      <a:pPr marL="0" marR="0" indent="0" algn="ctr">
                        <a:lnSpc>
                          <a:spcPct val="107000"/>
                        </a:lnSpc>
                        <a:spcBef>
                          <a:spcPts val="0"/>
                        </a:spcBef>
                        <a:spcAft>
                          <a:spcPts val="0"/>
                        </a:spcAft>
                      </a:pPr>
                      <a:r>
                        <a:rPr lang="en-IN" sz="1100">
                          <a:solidFill>
                            <a:srgbClr val="000000"/>
                          </a:solidFill>
                          <a:latin typeface="Times New Roman"/>
                          <a:ea typeface="Times New Roman"/>
                        </a:rPr>
                        <a:t>C. D.</a:t>
                      </a:r>
                      <a:endParaRPr lang="en-US" sz="1100">
                        <a:solidFill>
                          <a:srgbClr val="000000"/>
                        </a:solidFill>
                        <a:latin typeface="Times New Roman"/>
                        <a:ea typeface="Times New Roman"/>
                      </a:endParaRPr>
                    </a:p>
                  </a:txBody>
                  <a:tcPr marL="73025" marR="73025" marT="34290" marB="254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7000"/>
                        </a:lnSpc>
                        <a:spcBef>
                          <a:spcPts val="0"/>
                        </a:spcBef>
                        <a:spcAft>
                          <a:spcPts val="0"/>
                        </a:spcAft>
                      </a:pPr>
                      <a:r>
                        <a:rPr lang="en-IN" sz="1100" dirty="0">
                          <a:solidFill>
                            <a:srgbClr val="000000"/>
                          </a:solidFill>
                          <a:latin typeface="Times New Roman"/>
                          <a:ea typeface="Times New Roman"/>
                        </a:rPr>
                        <a:t>12 </a:t>
                      </a:r>
                      <a:r>
                        <a:rPr lang="en-IN" sz="1100" dirty="0" err="1">
                          <a:solidFill>
                            <a:srgbClr val="000000"/>
                          </a:solidFill>
                          <a:latin typeface="Times New Roman"/>
                          <a:ea typeface="Times New Roman"/>
                        </a:rPr>
                        <a:t>mv</a:t>
                      </a:r>
                      <a:endParaRPr lang="en-US" sz="1100" dirty="0">
                        <a:solidFill>
                          <a:srgbClr val="000000"/>
                        </a:solidFill>
                        <a:latin typeface="Times New Roman"/>
                        <a:ea typeface="Times New Roman"/>
                      </a:endParaRPr>
                    </a:p>
                  </a:txBody>
                  <a:tcPr marL="73025" marR="73025" marT="34290"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1018">
                <a:tc>
                  <a:txBody>
                    <a:bodyPr/>
                    <a:lstStyle/>
                    <a:p>
                      <a:pPr marL="1905" marR="0" indent="0" algn="ctr">
                        <a:lnSpc>
                          <a:spcPct val="107000"/>
                        </a:lnSpc>
                        <a:spcBef>
                          <a:spcPts val="0"/>
                        </a:spcBef>
                        <a:spcAft>
                          <a:spcPts val="0"/>
                        </a:spcAft>
                      </a:pPr>
                      <a:r>
                        <a:rPr lang="en-IN" sz="1100">
                          <a:solidFill>
                            <a:srgbClr val="000000"/>
                          </a:solidFill>
                          <a:latin typeface="Times New Roman"/>
                          <a:ea typeface="Times New Roman"/>
                        </a:rPr>
                        <a:t>D. V.D.</a:t>
                      </a:r>
                      <a:endParaRPr lang="en-US" sz="1100">
                        <a:solidFill>
                          <a:srgbClr val="000000"/>
                        </a:solidFill>
                        <a:latin typeface="Times New Roman"/>
                        <a:ea typeface="Times New Roman"/>
                      </a:endParaRPr>
                    </a:p>
                  </a:txBody>
                  <a:tcPr marL="73025" marR="73025" marT="34290" marB="254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7000"/>
                        </a:lnSpc>
                        <a:spcBef>
                          <a:spcPts val="0"/>
                        </a:spcBef>
                        <a:spcAft>
                          <a:spcPts val="0"/>
                        </a:spcAft>
                      </a:pPr>
                      <a:r>
                        <a:rPr lang="en-IN" sz="1100" dirty="0">
                          <a:solidFill>
                            <a:srgbClr val="000000"/>
                          </a:solidFill>
                          <a:latin typeface="Times New Roman"/>
                          <a:ea typeface="Times New Roman"/>
                        </a:rPr>
                        <a:t>35 </a:t>
                      </a:r>
                      <a:r>
                        <a:rPr lang="en-IN" sz="1100" dirty="0" err="1">
                          <a:solidFill>
                            <a:srgbClr val="000000"/>
                          </a:solidFill>
                          <a:latin typeface="Times New Roman"/>
                          <a:ea typeface="Times New Roman"/>
                        </a:rPr>
                        <a:t>mv</a:t>
                      </a:r>
                      <a:endParaRPr lang="en-US" sz="1100" dirty="0">
                        <a:solidFill>
                          <a:srgbClr val="000000"/>
                        </a:solidFill>
                        <a:latin typeface="Times New Roman"/>
                        <a:ea typeface="Times New Roman"/>
                      </a:endParaRPr>
                    </a:p>
                  </a:txBody>
                  <a:tcPr marL="73025" marR="73025" marT="34290"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4470">
                <a:tc>
                  <a:txBody>
                    <a:bodyPr/>
                    <a:lstStyle/>
                    <a:p>
                      <a:pPr marL="0" marR="0" indent="0" algn="ctr">
                        <a:lnSpc>
                          <a:spcPct val="107000"/>
                        </a:lnSpc>
                        <a:spcBef>
                          <a:spcPts val="0"/>
                        </a:spcBef>
                        <a:spcAft>
                          <a:spcPts val="0"/>
                        </a:spcAft>
                      </a:pPr>
                      <a:r>
                        <a:rPr lang="en-IN" sz="1100">
                          <a:solidFill>
                            <a:srgbClr val="000000"/>
                          </a:solidFill>
                          <a:latin typeface="Times New Roman"/>
                          <a:ea typeface="Times New Roman"/>
                        </a:rPr>
                        <a:t>BR Disc</a:t>
                      </a:r>
                      <a:endParaRPr lang="en-US" sz="1100">
                        <a:solidFill>
                          <a:srgbClr val="000000"/>
                        </a:solidFill>
                        <a:latin typeface="Times New Roman"/>
                        <a:ea typeface="Times New Roman"/>
                      </a:endParaRPr>
                    </a:p>
                  </a:txBody>
                  <a:tcPr marL="73025" marR="73025" marT="34290" marB="254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indent="0" algn="ctr">
                        <a:lnSpc>
                          <a:spcPct val="107000"/>
                        </a:lnSpc>
                        <a:spcBef>
                          <a:spcPts val="0"/>
                        </a:spcBef>
                        <a:spcAft>
                          <a:spcPts val="0"/>
                        </a:spcAft>
                      </a:pPr>
                      <a:r>
                        <a:rPr lang="en-IN" sz="1100" dirty="0">
                          <a:solidFill>
                            <a:srgbClr val="000000"/>
                          </a:solidFill>
                          <a:latin typeface="Times New Roman"/>
                          <a:ea typeface="Times New Roman"/>
                        </a:rPr>
                        <a:t>1.0 v</a:t>
                      </a:r>
                      <a:endParaRPr lang="en-US" sz="1100" dirty="0">
                        <a:solidFill>
                          <a:srgbClr val="000000"/>
                        </a:solidFill>
                        <a:latin typeface="Times New Roman"/>
                        <a:ea typeface="Times New Roman"/>
                      </a:endParaRPr>
                    </a:p>
                  </a:txBody>
                  <a:tcPr marL="73025" marR="73025" marT="34290"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5740">
                <a:tc>
                  <a:txBody>
                    <a:bodyPr/>
                    <a:lstStyle/>
                    <a:p>
                      <a:pPr marL="0" marR="635" indent="0" algn="ctr">
                        <a:lnSpc>
                          <a:spcPct val="107000"/>
                        </a:lnSpc>
                        <a:spcBef>
                          <a:spcPts val="0"/>
                        </a:spcBef>
                        <a:spcAft>
                          <a:spcPts val="0"/>
                        </a:spcAft>
                      </a:pPr>
                      <a:r>
                        <a:rPr lang="en-IN" sz="1100">
                          <a:solidFill>
                            <a:srgbClr val="000000"/>
                          </a:solidFill>
                          <a:latin typeface="Times New Roman"/>
                          <a:ea typeface="Times New Roman"/>
                        </a:rPr>
                        <a:t>Solar cell</a:t>
                      </a:r>
                      <a:endParaRPr lang="en-US" sz="1100">
                        <a:solidFill>
                          <a:srgbClr val="000000"/>
                        </a:solidFill>
                        <a:latin typeface="Times New Roman"/>
                        <a:ea typeface="Times New Roman"/>
                      </a:endParaRPr>
                    </a:p>
                  </a:txBody>
                  <a:tcPr marL="73025" marR="73025" marT="34290" marB="254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indent="0" algn="ctr">
                        <a:lnSpc>
                          <a:spcPct val="107000"/>
                        </a:lnSpc>
                        <a:spcBef>
                          <a:spcPts val="0"/>
                        </a:spcBef>
                        <a:spcAft>
                          <a:spcPts val="0"/>
                        </a:spcAft>
                      </a:pPr>
                      <a:r>
                        <a:rPr lang="en-IN" sz="1100" dirty="0">
                          <a:solidFill>
                            <a:srgbClr val="000000"/>
                          </a:solidFill>
                          <a:latin typeface="Times New Roman"/>
                          <a:ea typeface="Times New Roman"/>
                        </a:rPr>
                        <a:t>5.8 v</a:t>
                      </a:r>
                      <a:endParaRPr lang="en-US" sz="1100" dirty="0">
                        <a:solidFill>
                          <a:srgbClr val="000000"/>
                        </a:solidFill>
                        <a:latin typeface="Times New Roman"/>
                        <a:ea typeface="Times New Roman"/>
                      </a:endParaRPr>
                    </a:p>
                  </a:txBody>
                  <a:tcPr marL="73025" marR="73025" marT="34290"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4470">
                <a:tc>
                  <a:txBody>
                    <a:bodyPr/>
                    <a:lstStyle/>
                    <a:p>
                      <a:pPr marL="0" marR="1270" indent="0" algn="ctr">
                        <a:lnSpc>
                          <a:spcPct val="107000"/>
                        </a:lnSpc>
                        <a:spcBef>
                          <a:spcPts val="0"/>
                        </a:spcBef>
                        <a:spcAft>
                          <a:spcPts val="0"/>
                        </a:spcAft>
                      </a:pPr>
                      <a:r>
                        <a:rPr lang="en-IN" sz="1100">
                          <a:solidFill>
                            <a:srgbClr val="000000"/>
                          </a:solidFill>
                          <a:latin typeface="Times New Roman"/>
                          <a:ea typeface="Times New Roman"/>
                        </a:rPr>
                        <a:t>BR platted solar cell</a:t>
                      </a:r>
                      <a:endParaRPr lang="en-US" sz="1100">
                        <a:solidFill>
                          <a:srgbClr val="000000"/>
                        </a:solidFill>
                        <a:latin typeface="Times New Roman"/>
                        <a:ea typeface="Times New Roman"/>
                      </a:endParaRPr>
                    </a:p>
                  </a:txBody>
                  <a:tcPr marL="73025" marR="73025" marT="34290" marB="254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indent="0" algn="ctr">
                        <a:lnSpc>
                          <a:spcPct val="107000"/>
                        </a:lnSpc>
                        <a:spcBef>
                          <a:spcPts val="0"/>
                        </a:spcBef>
                        <a:spcAft>
                          <a:spcPts val="0"/>
                        </a:spcAft>
                      </a:pPr>
                      <a:r>
                        <a:rPr lang="en-IN" sz="1100" dirty="0">
                          <a:solidFill>
                            <a:srgbClr val="000000"/>
                          </a:solidFill>
                          <a:latin typeface="Times New Roman"/>
                          <a:ea typeface="Times New Roman"/>
                        </a:rPr>
                        <a:t>6.4 v</a:t>
                      </a:r>
                      <a:endParaRPr lang="en-US" sz="1100" dirty="0">
                        <a:solidFill>
                          <a:srgbClr val="000000"/>
                        </a:solidFill>
                        <a:latin typeface="Times New Roman"/>
                        <a:ea typeface="Times New Roman"/>
                      </a:endParaRPr>
                    </a:p>
                  </a:txBody>
                  <a:tcPr marL="73025" marR="73025" marT="34290"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B0F0"/>
                </a:solidFill>
                <a:latin typeface="Algerian" pitchFamily="82" charset="0"/>
              </a:rPr>
              <a:t>FABRICATION OF BLE RAY DISC ON SOLAR CELLS</a:t>
            </a:r>
          </a:p>
        </p:txBody>
      </p:sp>
      <p:sp>
        <p:nvSpPr>
          <p:cNvPr id="3" name="Content Placeholder 2"/>
          <p:cNvSpPr>
            <a:spLocks noGrp="1"/>
          </p:cNvSpPr>
          <p:nvPr>
            <p:ph idx="1"/>
          </p:nvPr>
        </p:nvSpPr>
        <p:spPr/>
        <p:txBody>
          <a:bodyPr/>
          <a:lstStyle/>
          <a:p>
            <a:pPr>
              <a:buNone/>
            </a:pPr>
            <a:endParaRPr lang="en-US" dirty="0"/>
          </a:p>
        </p:txBody>
      </p:sp>
      <p:sp>
        <p:nvSpPr>
          <p:cNvPr id="4" name="TextBox 3"/>
          <p:cNvSpPr txBox="1"/>
          <p:nvPr/>
        </p:nvSpPr>
        <p:spPr>
          <a:xfrm>
            <a:off x="1828800" y="2057400"/>
            <a:ext cx="5181600" cy="369332"/>
          </a:xfrm>
          <a:prstGeom prst="rect">
            <a:avLst/>
          </a:prstGeom>
          <a:solidFill>
            <a:schemeClr val="accent2"/>
          </a:solidFill>
        </p:spPr>
        <p:txBody>
          <a:bodyPr wrap="square" rtlCol="0">
            <a:spAutoFit/>
          </a:bodyPr>
          <a:lstStyle/>
          <a:p>
            <a:pPr algn="ctr"/>
            <a:r>
              <a:rPr lang="en-US" dirty="0" smtClean="0"/>
              <a:t> </a:t>
            </a:r>
            <a:r>
              <a:rPr lang="en-US" b="1" dirty="0" smtClean="0"/>
              <a:t>Uncover and expose pattern of disc(PDMS)</a:t>
            </a:r>
            <a:endParaRPr lang="en-US" dirty="0"/>
          </a:p>
        </p:txBody>
      </p:sp>
      <p:sp>
        <p:nvSpPr>
          <p:cNvPr id="5" name="TextBox 4"/>
          <p:cNvSpPr txBox="1"/>
          <p:nvPr/>
        </p:nvSpPr>
        <p:spPr>
          <a:xfrm>
            <a:off x="1828800" y="3124200"/>
            <a:ext cx="5181600" cy="369332"/>
          </a:xfrm>
          <a:prstGeom prst="rect">
            <a:avLst/>
          </a:prstGeom>
          <a:solidFill>
            <a:schemeClr val="accent2"/>
          </a:solidFill>
        </p:spPr>
        <p:txBody>
          <a:bodyPr wrap="square" rtlCol="0">
            <a:spAutoFit/>
          </a:bodyPr>
          <a:lstStyle/>
          <a:p>
            <a:pPr algn="ctr"/>
            <a:r>
              <a:rPr lang="en-US" b="1" dirty="0" smtClean="0"/>
              <a:t> Imprint these pattern on active layer                                          </a:t>
            </a:r>
            <a:endParaRPr lang="en-US" dirty="0"/>
          </a:p>
        </p:txBody>
      </p:sp>
      <p:sp>
        <p:nvSpPr>
          <p:cNvPr id="6" name="TextBox 5"/>
          <p:cNvSpPr txBox="1"/>
          <p:nvPr/>
        </p:nvSpPr>
        <p:spPr>
          <a:xfrm>
            <a:off x="1828800" y="4191000"/>
            <a:ext cx="5181600" cy="369332"/>
          </a:xfrm>
          <a:prstGeom prst="rect">
            <a:avLst/>
          </a:prstGeom>
          <a:solidFill>
            <a:schemeClr val="accent2"/>
          </a:solidFill>
        </p:spPr>
        <p:txBody>
          <a:bodyPr wrap="square" rtlCol="0">
            <a:spAutoFit/>
          </a:bodyPr>
          <a:lstStyle/>
          <a:p>
            <a:pPr algn="ctr"/>
            <a:r>
              <a:rPr lang="en-US" b="1" dirty="0" smtClean="0"/>
              <a:t>Leading to high absorption</a:t>
            </a:r>
            <a:endParaRPr lang="en-US" dirty="0"/>
          </a:p>
        </p:txBody>
      </p:sp>
      <p:sp>
        <p:nvSpPr>
          <p:cNvPr id="7" name="TextBox 6"/>
          <p:cNvSpPr txBox="1"/>
          <p:nvPr/>
        </p:nvSpPr>
        <p:spPr>
          <a:xfrm>
            <a:off x="1828800" y="5410200"/>
            <a:ext cx="5181600" cy="369332"/>
          </a:xfrm>
          <a:prstGeom prst="rect">
            <a:avLst/>
          </a:prstGeom>
          <a:solidFill>
            <a:schemeClr val="accent2"/>
          </a:solidFill>
        </p:spPr>
        <p:txBody>
          <a:bodyPr wrap="square" rtlCol="0">
            <a:spAutoFit/>
          </a:bodyPr>
          <a:lstStyle/>
          <a:p>
            <a:pPr algn="ctr"/>
            <a:r>
              <a:rPr lang="en-US" b="1" dirty="0" smtClean="0"/>
              <a:t> High power conversion </a:t>
            </a:r>
            <a:r>
              <a:rPr lang="en-US" b="1" dirty="0" err="1" smtClean="0"/>
              <a:t>efficiences</a:t>
            </a:r>
            <a:endParaRPr lang="en-US" dirty="0"/>
          </a:p>
        </p:txBody>
      </p:sp>
      <p:sp>
        <p:nvSpPr>
          <p:cNvPr id="8" name="Down Arrow 7"/>
          <p:cNvSpPr/>
          <p:nvPr/>
        </p:nvSpPr>
        <p:spPr>
          <a:xfrm>
            <a:off x="4419600" y="2590800"/>
            <a:ext cx="152400" cy="4572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4343400" y="3657600"/>
            <a:ext cx="152400" cy="4572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4343400" y="4724400"/>
            <a:ext cx="152400" cy="4572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a:xfrm>
            <a:off x="1066800" y="407345"/>
            <a:ext cx="7277100" cy="668831"/>
          </a:xfrm>
        </p:spPr>
        <p:txBody>
          <a:bodyPr>
            <a:noAutofit/>
          </a:bodyPr>
          <a:lstStyle/>
          <a:p>
            <a:pPr marL="0" indent="0">
              <a:buNone/>
            </a:pPr>
            <a:r>
              <a:rPr lang="en-GB" sz="4000" b="1" dirty="0">
                <a:solidFill>
                  <a:srgbClr val="00B0F0"/>
                </a:solidFill>
                <a:latin typeface="Algerian" pitchFamily="82" charset="0"/>
              </a:rPr>
              <a:t>Measuring PV Efficiency</a:t>
            </a:r>
          </a:p>
        </p:txBody>
      </p:sp>
      <p:sp>
        <p:nvSpPr>
          <p:cNvPr id="5" name="Rectangle 4"/>
          <p:cNvSpPr/>
          <p:nvPr/>
        </p:nvSpPr>
        <p:spPr>
          <a:xfrm>
            <a:off x="571499" y="1454051"/>
            <a:ext cx="8001000" cy="3508653"/>
          </a:xfrm>
          <a:prstGeom prst="rect">
            <a:avLst/>
          </a:prstGeom>
        </p:spPr>
        <p:txBody>
          <a:bodyPr wrap="square">
            <a:spAutoFit/>
          </a:bodyPr>
          <a:lstStyle/>
          <a:p>
            <a:pPr algn="just"/>
            <a:r>
              <a:rPr lang="en-GB" sz="2000" dirty="0" smtClean="0">
                <a:latin typeface="Times New Roman" panose="02020603050405020304" pitchFamily="18" charset="0"/>
                <a:cs typeface="Times New Roman" panose="02020603050405020304" pitchFamily="18" charset="0"/>
              </a:rPr>
              <a:t>	</a:t>
            </a:r>
            <a:r>
              <a:rPr lang="en-GB" sz="2400" b="1" dirty="0" smtClean="0">
                <a:latin typeface="Times New Roman" panose="02020603050405020304" pitchFamily="18" charset="0"/>
                <a:cs typeface="Times New Roman" panose="02020603050405020304" pitchFamily="18" charset="0"/>
              </a:rPr>
              <a:t>Efficiency </a:t>
            </a:r>
            <a:r>
              <a:rPr lang="en-GB" sz="2400" b="1" dirty="0">
                <a:latin typeface="Times New Roman" panose="02020603050405020304" pitchFamily="18" charset="0"/>
                <a:cs typeface="Times New Roman" panose="02020603050405020304" pitchFamily="18" charset="0"/>
              </a:rPr>
              <a:t>in photovoltaic solar panels is measured by the ability of a panel to convert sunlight </a:t>
            </a:r>
            <a:r>
              <a:rPr lang="en-GB" sz="2400" b="1" dirty="0" smtClean="0">
                <a:latin typeface="Times New Roman" panose="02020603050405020304" pitchFamily="18" charset="0"/>
                <a:cs typeface="Times New Roman" panose="02020603050405020304" pitchFamily="18" charset="0"/>
              </a:rPr>
              <a:t>into usable </a:t>
            </a:r>
            <a:r>
              <a:rPr lang="en-GB" sz="2400" b="1" dirty="0">
                <a:latin typeface="Times New Roman" panose="02020603050405020304" pitchFamily="18" charset="0"/>
                <a:cs typeface="Times New Roman" panose="02020603050405020304" pitchFamily="18" charset="0"/>
              </a:rPr>
              <a:t>energy for human </a:t>
            </a:r>
            <a:r>
              <a:rPr lang="en-GB" sz="2400" b="1" dirty="0" smtClean="0">
                <a:latin typeface="Times New Roman" panose="02020603050405020304" pitchFamily="18" charset="0"/>
                <a:cs typeface="Times New Roman" panose="02020603050405020304" pitchFamily="18" charset="0"/>
              </a:rPr>
              <a:t>consumption.</a:t>
            </a:r>
          </a:p>
          <a:p>
            <a:pPr algn="just"/>
            <a:endParaRPr lang="en-GB" sz="2400" b="1" dirty="0" smtClean="0">
              <a:latin typeface="Times New Roman" panose="02020603050405020304" pitchFamily="18" charset="0"/>
              <a:cs typeface="Times New Roman" panose="02020603050405020304" pitchFamily="18" charset="0"/>
            </a:endParaRPr>
          </a:p>
          <a:p>
            <a:pPr algn="just"/>
            <a:r>
              <a:rPr lang="en-GB" sz="2400" b="1" dirty="0" smtClean="0">
                <a:latin typeface="Times New Roman" panose="02020603050405020304" pitchFamily="18" charset="0"/>
                <a:cs typeface="Times New Roman" panose="02020603050405020304" pitchFamily="18" charset="0"/>
              </a:rPr>
              <a:t>	The </a:t>
            </a:r>
            <a:r>
              <a:rPr lang="en-GB" sz="2400" b="1" dirty="0">
                <a:latin typeface="Times New Roman" panose="02020603050405020304" pitchFamily="18" charset="0"/>
                <a:cs typeface="Times New Roman" panose="02020603050405020304" pitchFamily="18" charset="0"/>
              </a:rPr>
              <a:t>panel efficiency determines the power output of a panel </a:t>
            </a:r>
            <a:r>
              <a:rPr lang="en-GB" sz="2400" b="1" dirty="0" smtClean="0">
                <a:latin typeface="Times New Roman" panose="02020603050405020304" pitchFamily="18" charset="0"/>
                <a:cs typeface="Times New Roman" panose="02020603050405020304" pitchFamily="18" charset="0"/>
              </a:rPr>
              <a:t>per unit </a:t>
            </a:r>
            <a:r>
              <a:rPr lang="en-GB" sz="2400" b="1" dirty="0">
                <a:latin typeface="Times New Roman" panose="02020603050405020304" pitchFamily="18" charset="0"/>
                <a:cs typeface="Times New Roman" panose="02020603050405020304" pitchFamily="18" charset="0"/>
              </a:rPr>
              <a:t>of area. The maximum efficiency of a solar photovoltaic cell is given by the following equation:</a:t>
            </a:r>
            <a:endParaRPr lang="en-GB" sz="2400" b="1" dirty="0" smtClean="0">
              <a:latin typeface="Times New Roman" panose="02020603050405020304" pitchFamily="18" charset="0"/>
              <a:cs typeface="Times New Roman" panose="02020603050405020304" pitchFamily="18" charset="0"/>
            </a:endParaRPr>
          </a:p>
          <a:p>
            <a:endParaRPr lang="en-GB" dirty="0" smtClean="0">
              <a:latin typeface="Calibri" panose="020F0502020204030204" pitchFamily="34" charset="0"/>
            </a:endParaRPr>
          </a:p>
          <a:p>
            <a:endParaRPr lang="en-GB" dirty="0">
              <a:latin typeface="Calibri" panose="020F0502020204030204" pitchFamily="34" charset="0"/>
            </a:endParaRPr>
          </a:p>
          <a:p>
            <a:endParaRPr lang="en-GB" dirty="0"/>
          </a:p>
        </p:txBody>
      </p:sp>
      <p:pic>
        <p:nvPicPr>
          <p:cNvPr id="6" name="Picture 5"/>
          <p:cNvPicPr>
            <a:picLocks noChangeAspect="1"/>
          </p:cNvPicPr>
          <p:nvPr/>
        </p:nvPicPr>
        <p:blipFill>
          <a:blip r:embed="rId2"/>
          <a:stretch>
            <a:fillRect/>
          </a:stretch>
        </p:blipFill>
        <p:spPr>
          <a:xfrm>
            <a:off x="152400" y="5562600"/>
            <a:ext cx="8824757" cy="818425"/>
          </a:xfrm>
          <a:prstGeom prst="rect">
            <a:avLst/>
          </a:prstGeom>
        </p:spPr>
      </p:pic>
    </p:spTree>
    <p:extLst>
      <p:ext uri="{BB962C8B-B14F-4D97-AF65-F5344CB8AC3E}">
        <p14:creationId xmlns="" xmlns:p14="http://schemas.microsoft.com/office/powerpoint/2010/main" val="33680583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096000" cy="1442557"/>
          </a:xfrm>
        </p:spPr>
        <p:txBody>
          <a:bodyPr/>
          <a:lstStyle/>
          <a:p>
            <a:pPr marL="0" indent="0">
              <a:buNone/>
            </a:pPr>
            <a:r>
              <a:rPr lang="en-GB" sz="4000" dirty="0" err="1" smtClean="0">
                <a:solidFill>
                  <a:srgbClr val="00B0F0"/>
                </a:solidFill>
                <a:latin typeface="Algerian" pitchFamily="82" charset="0"/>
                <a:ea typeface="+mn-ea"/>
                <a:cs typeface="+mn-cs"/>
              </a:rPr>
              <a:t>Blu</a:t>
            </a:r>
            <a:r>
              <a:rPr lang="en-GB" sz="4000" dirty="0" smtClean="0">
                <a:solidFill>
                  <a:srgbClr val="00B0F0"/>
                </a:solidFill>
                <a:latin typeface="Algerian" pitchFamily="82" charset="0"/>
                <a:ea typeface="+mn-ea"/>
                <a:cs typeface="+mn-cs"/>
              </a:rPr>
              <a:t>-ray disc  </a:t>
            </a:r>
            <a:r>
              <a:rPr lang="en-GB" sz="4000" dirty="0">
                <a:solidFill>
                  <a:srgbClr val="00B0F0"/>
                </a:solidFill>
                <a:latin typeface="Algerian" pitchFamily="82" charset="0"/>
                <a:ea typeface="+mn-ea"/>
                <a:cs typeface="+mn-cs"/>
              </a:rPr>
              <a:t>ENERGY SYSTEM</a:t>
            </a:r>
          </a:p>
        </p:txBody>
      </p:sp>
      <p:pic>
        <p:nvPicPr>
          <p:cNvPr id="4098" name="Picture 2" descr="solar  energy system க்கான பட முடிவு"/>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914400" y="1371600"/>
            <a:ext cx="6781800" cy="5254241"/>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 Placeholder 3"/>
          <p:cNvSpPr>
            <a:spLocks noGrp="1"/>
          </p:cNvSpPr>
          <p:nvPr>
            <p:ph type="body" sz="half" idx="2"/>
          </p:nvPr>
        </p:nvSpPr>
        <p:spPr/>
        <p:txBody>
          <a:bodyPr/>
          <a:lstStyle/>
          <a:p>
            <a:endParaRPr lang="en-GB" dirty="0"/>
          </a:p>
        </p:txBody>
      </p:sp>
      <p:sp>
        <p:nvSpPr>
          <p:cNvPr id="5" name="Rectangle 4"/>
          <p:cNvSpPr/>
          <p:nvPr/>
        </p:nvSpPr>
        <p:spPr>
          <a:xfrm>
            <a:off x="6705600" y="2971800"/>
            <a:ext cx="990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tx1"/>
                </a:solidFill>
              </a:rPr>
              <a:t>Blu-raydisc</a:t>
            </a:r>
            <a:r>
              <a:rPr lang="en-US" sz="1400" b="1" dirty="0" smtClean="0">
                <a:solidFill>
                  <a:schemeClr val="tx1"/>
                </a:solidFill>
              </a:rPr>
              <a:t>  panel</a:t>
            </a:r>
            <a:endParaRPr lang="en-US" sz="1400" b="1" dirty="0">
              <a:solidFill>
                <a:schemeClr val="tx1"/>
              </a:solidFill>
            </a:endParaRPr>
          </a:p>
        </p:txBody>
      </p:sp>
    </p:spTree>
    <p:extLst>
      <p:ext uri="{BB962C8B-B14F-4D97-AF65-F5344CB8AC3E}">
        <p14:creationId xmlns="" xmlns:p14="http://schemas.microsoft.com/office/powerpoint/2010/main" val="35327843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38200" y="914400"/>
            <a:ext cx="7175351" cy="838200"/>
          </a:xfrm>
        </p:spPr>
        <p:txBody>
          <a:bodyPr/>
          <a:lstStyle/>
          <a:p>
            <a:pPr algn="ctr">
              <a:buNone/>
            </a:pPr>
            <a:r>
              <a:rPr lang="en-US" sz="4000" dirty="0" smtClean="0">
                <a:solidFill>
                  <a:schemeClr val="bg2">
                    <a:lumMod val="40000"/>
                    <a:lumOff val="60000"/>
                  </a:schemeClr>
                </a:solidFill>
                <a:latin typeface="Algerian" pitchFamily="82" charset="0"/>
              </a:rPr>
              <a:t>advantages</a:t>
            </a:r>
            <a:endParaRPr lang="en-US" sz="4000" dirty="0">
              <a:solidFill>
                <a:schemeClr val="bg2">
                  <a:lumMod val="40000"/>
                  <a:lumOff val="60000"/>
                </a:schemeClr>
              </a:solidFill>
              <a:latin typeface="Algerian" pitchFamily="82" charset="0"/>
            </a:endParaRPr>
          </a:p>
        </p:txBody>
      </p:sp>
      <p:sp>
        <p:nvSpPr>
          <p:cNvPr id="6" name="Subtitle 5"/>
          <p:cNvSpPr>
            <a:spLocks noGrp="1"/>
          </p:cNvSpPr>
          <p:nvPr>
            <p:ph type="subTitle" idx="1"/>
          </p:nvPr>
        </p:nvSpPr>
        <p:spPr>
          <a:xfrm>
            <a:off x="1524000" y="2514600"/>
            <a:ext cx="5637010" cy="2658064"/>
          </a:xfrm>
        </p:spPr>
        <p:txBody>
          <a:bodyPr>
            <a:normAutofit fontScale="92500" lnSpcReduction="20000"/>
          </a:bodyPr>
          <a:lstStyle/>
          <a:p>
            <a:r>
              <a:rPr lang="en-US" b="1" dirty="0" smtClean="0"/>
              <a:t> Efficiency is high.</a:t>
            </a:r>
          </a:p>
          <a:p>
            <a:r>
              <a:rPr lang="en-US" b="1" dirty="0" smtClean="0"/>
              <a:t> Blue ray disc is more advantage than DVD.</a:t>
            </a:r>
          </a:p>
          <a:p>
            <a:r>
              <a:rPr lang="en-US" b="1" dirty="0" smtClean="0"/>
              <a:t>Blue ray patterns work with other common types of solar cells.</a:t>
            </a:r>
          </a:p>
          <a:p>
            <a:r>
              <a:rPr lang="en-US" b="1" dirty="0" smtClean="0"/>
              <a:t>Low cost consumer product.</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914400" y="914401"/>
            <a:ext cx="7175351" cy="1371600"/>
          </a:xfrm>
        </p:spPr>
        <p:txBody>
          <a:bodyPr/>
          <a:lstStyle/>
          <a:p>
            <a:pPr algn="ctr">
              <a:buNone/>
            </a:pPr>
            <a:r>
              <a:rPr lang="en-US" sz="4000" dirty="0" err="1" smtClean="0">
                <a:solidFill>
                  <a:schemeClr val="bg2">
                    <a:lumMod val="40000"/>
                    <a:lumOff val="60000"/>
                  </a:schemeClr>
                </a:solidFill>
                <a:latin typeface="Algerian" pitchFamily="82" charset="0"/>
              </a:rPr>
              <a:t>conculsion</a:t>
            </a:r>
            <a:endParaRPr lang="en-US" sz="4000" dirty="0">
              <a:solidFill>
                <a:schemeClr val="bg2">
                  <a:lumMod val="40000"/>
                  <a:lumOff val="60000"/>
                </a:schemeClr>
              </a:solidFill>
              <a:latin typeface="Algerian" pitchFamily="82" charset="0"/>
            </a:endParaRPr>
          </a:p>
        </p:txBody>
      </p:sp>
      <p:sp>
        <p:nvSpPr>
          <p:cNvPr id="6" name="Subtitle 5"/>
          <p:cNvSpPr>
            <a:spLocks noGrp="1"/>
          </p:cNvSpPr>
          <p:nvPr>
            <p:ph type="subTitle" idx="1"/>
          </p:nvPr>
        </p:nvSpPr>
        <p:spPr>
          <a:xfrm>
            <a:off x="838200" y="2286000"/>
            <a:ext cx="7239000" cy="3962400"/>
          </a:xfrm>
        </p:spPr>
        <p:txBody>
          <a:bodyPr>
            <a:normAutofit/>
          </a:bodyPr>
          <a:lstStyle/>
          <a:p>
            <a:pPr>
              <a:buClr>
                <a:schemeClr val="bg2">
                  <a:lumMod val="75000"/>
                </a:schemeClr>
              </a:buClr>
              <a:buFont typeface="Arial" pitchFamily="34" charset="0"/>
              <a:buChar char="•"/>
            </a:pPr>
            <a:r>
              <a:rPr lang="en-US" sz="3000" b="1" dirty="0" smtClean="0"/>
              <a:t>Our proposed solution ,BLUE RAY DISC on solar panel increases the efficiency compare to normal solar panels.</a:t>
            </a:r>
          </a:p>
          <a:p>
            <a:pPr>
              <a:buClr>
                <a:schemeClr val="bg2">
                  <a:lumMod val="75000"/>
                </a:schemeClr>
              </a:buClr>
              <a:buFont typeface="Arial" pitchFamily="34" charset="0"/>
              <a:buChar char="•"/>
            </a:pPr>
            <a:r>
              <a:rPr lang="en-US" sz="3000" b="1" dirty="0" smtClean="0"/>
              <a:t>Thus we can save our world by increasing the energy resources for our future generation.</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2260091"/>
            <a:ext cx="3636085" cy="1258493"/>
          </a:xfrm>
        </p:spPr>
        <p:txBody>
          <a:bodyPr/>
          <a:lstStyle/>
          <a:p>
            <a:pPr marL="0" indent="0">
              <a:buNone/>
            </a:pPr>
            <a:r>
              <a:rPr lang="en-GB" sz="4000" dirty="0">
                <a:solidFill>
                  <a:srgbClr val="00B0F0"/>
                </a:solidFill>
                <a:latin typeface="Algerian" pitchFamily="82" charset="0"/>
                <a:ea typeface="+mn-ea"/>
                <a:cs typeface="+mn-cs"/>
              </a:rPr>
              <a:t>Thank you</a:t>
            </a:r>
          </a:p>
        </p:txBody>
      </p:sp>
      <p:sp>
        <p:nvSpPr>
          <p:cNvPr id="3" name="Content Placeholder 2"/>
          <p:cNvSpPr>
            <a:spLocks noGrp="1"/>
          </p:cNvSpPr>
          <p:nvPr>
            <p:ph idx="1"/>
          </p:nvPr>
        </p:nvSpPr>
        <p:spPr/>
        <p:txBody>
          <a:bodyPr/>
          <a:lstStyle/>
          <a:p>
            <a:endParaRPr lang="en-GB" dirty="0"/>
          </a:p>
        </p:txBody>
      </p:sp>
      <p:sp>
        <p:nvSpPr>
          <p:cNvPr id="4" name="Text Placeholder 3"/>
          <p:cNvSpPr>
            <a:spLocks noGrp="1"/>
          </p:cNvSpPr>
          <p:nvPr>
            <p:ph type="body" sz="half" idx="2"/>
          </p:nvPr>
        </p:nvSpPr>
        <p:spPr/>
        <p:txBody>
          <a:bodyPr/>
          <a:lstStyle/>
          <a:p>
            <a:endParaRPr lang="en-GB" dirty="0"/>
          </a:p>
        </p:txBody>
      </p:sp>
    </p:spTree>
    <p:extLst>
      <p:ext uri="{BB962C8B-B14F-4D97-AF65-F5344CB8AC3E}">
        <p14:creationId xmlns="" xmlns:p14="http://schemas.microsoft.com/office/powerpoint/2010/main" val="1563381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57200" y="1624548"/>
            <a:ext cx="80772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kumimoji="0" lang="en-US" sz="200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sz="2000" u="none" strike="noStrike" cap="none" normalizeH="0" baseline="0" dirty="0">
                <a:ln>
                  <a:noFill/>
                </a:ln>
                <a:effectLst/>
                <a:latin typeface="Times New Roman" pitchFamily="18" charset="0"/>
                <a:ea typeface="Times New Roman" pitchFamily="18" charset="0"/>
                <a:cs typeface="Times New Roman" pitchFamily="18" charset="0"/>
              </a:rPr>
              <a:t>	</a:t>
            </a:r>
            <a:endParaRPr lang="en-US" sz="2000" dirty="0" smtClean="0">
              <a:latin typeface="Times New Roman" pitchFamily="18" charset="0"/>
              <a:cs typeface="Times New Roman" pitchFamily="18" charset="0"/>
            </a:endParaRPr>
          </a:p>
        </p:txBody>
      </p:sp>
      <p:sp>
        <p:nvSpPr>
          <p:cNvPr id="11" name="Rectangle 10"/>
          <p:cNvSpPr/>
          <p:nvPr/>
        </p:nvSpPr>
        <p:spPr>
          <a:xfrm>
            <a:off x="2286000" y="2967335"/>
            <a:ext cx="4572000" cy="369332"/>
          </a:xfrm>
          <a:prstGeom prst="rect">
            <a:avLst/>
          </a:prstGeom>
        </p:spPr>
        <p:txBody>
          <a:bodyPr>
            <a:spAutoFit/>
          </a:bodyPr>
          <a:lstStyle/>
          <a:p>
            <a:r>
              <a:rPr lang="en-US" b="1" dirty="0" smtClean="0"/>
              <a:t> </a:t>
            </a:r>
            <a:endParaRPr lang="en-US" dirty="0">
              <a:solidFill>
                <a:srgbClr val="FFFF00"/>
              </a:solidFill>
            </a:endParaRPr>
          </a:p>
        </p:txBody>
      </p:sp>
      <p:sp>
        <p:nvSpPr>
          <p:cNvPr id="5" name="TextBox 4"/>
          <p:cNvSpPr txBox="1"/>
          <p:nvPr/>
        </p:nvSpPr>
        <p:spPr>
          <a:xfrm>
            <a:off x="3098622" y="327928"/>
            <a:ext cx="2794355" cy="707886"/>
          </a:xfrm>
          <a:prstGeom prst="rect">
            <a:avLst/>
          </a:prstGeom>
          <a:noFill/>
        </p:spPr>
        <p:txBody>
          <a:bodyPr wrap="none" rtlCol="0">
            <a:spAutoFit/>
          </a:bodyPr>
          <a:lstStyle/>
          <a:p>
            <a:r>
              <a:rPr lang="en-US" sz="4000" b="1" dirty="0">
                <a:solidFill>
                  <a:srgbClr val="00B0F0"/>
                </a:solidFill>
                <a:latin typeface="Algerian" pitchFamily="82" charset="0"/>
              </a:rPr>
              <a:t>ABSTRACT</a:t>
            </a:r>
          </a:p>
        </p:txBody>
      </p:sp>
      <p:sp>
        <p:nvSpPr>
          <p:cNvPr id="7" name="TextBox 6"/>
          <p:cNvSpPr txBox="1"/>
          <p:nvPr/>
        </p:nvSpPr>
        <p:spPr>
          <a:xfrm>
            <a:off x="457200" y="1219200"/>
            <a:ext cx="8229600" cy="6186309"/>
          </a:xfrm>
          <a:prstGeom prst="rect">
            <a:avLst/>
          </a:prstGeom>
          <a:noFill/>
        </p:spPr>
        <p:txBody>
          <a:bodyPr wrap="square" rtlCol="0">
            <a:spAutoFit/>
          </a:bodyPr>
          <a:lstStyle/>
          <a:p>
            <a:pPr algn="just"/>
            <a:r>
              <a:rPr lang="en-US" dirty="0" smtClean="0"/>
              <a:t>	</a:t>
            </a:r>
            <a:r>
              <a:rPr lang="en-US" sz="2200" b="1" dirty="0" smtClean="0">
                <a:latin typeface="Times New Roman" panose="02020603050405020304" pitchFamily="18" charset="0"/>
                <a:cs typeface="Times New Roman" panose="02020603050405020304" pitchFamily="18" charset="0"/>
              </a:rPr>
              <a:t>Solar Energy is a renewable energy and it  radiant energy that is produced by sun every day the sun radiates or sends out and enormous amount of energy .solar panels are designed to absorb the sun rays as a source of energy for generating electricity.</a:t>
            </a:r>
          </a:p>
          <a:p>
            <a:pPr algn="just"/>
            <a:endParaRPr lang="en-US" sz="2200" b="1" dirty="0" smtClean="0">
              <a:latin typeface="Times New Roman" panose="02020603050405020304" pitchFamily="18" charset="0"/>
              <a:cs typeface="Times New Roman" panose="02020603050405020304" pitchFamily="18" charset="0"/>
            </a:endParaRPr>
          </a:p>
          <a:p>
            <a:pPr algn="just"/>
            <a:r>
              <a:rPr lang="en-US" sz="2200" b="1" dirty="0" smtClean="0">
                <a:latin typeface="Times New Roman" panose="02020603050405020304" pitchFamily="18" charset="0"/>
                <a:cs typeface="Times New Roman" panose="02020603050405020304" pitchFamily="18" charset="0"/>
              </a:rPr>
              <a:t>Mono crystalline and polycrystalline solar panels are commonly used to produce solar energy. Monocrystalline  are most efficient type of photo voltaic cell (14-19%).but it is most expensive due to their high silicon content , ideal or smaller surface area. In Polycrystalline a large block with a bunch of irregular multi crystal its efficiency is (13-17%) because the use of lower silicon levels.it is less expensive it has high cost.</a:t>
            </a:r>
          </a:p>
          <a:p>
            <a:pPr algn="just"/>
            <a:endParaRPr lang="en-US" sz="2200" b="1" dirty="0" smtClean="0">
              <a:latin typeface="Times New Roman" panose="02020603050405020304" pitchFamily="18" charset="0"/>
              <a:cs typeface="Times New Roman" panose="02020603050405020304" pitchFamily="18" charset="0"/>
            </a:endParaRPr>
          </a:p>
          <a:p>
            <a:pPr algn="just"/>
            <a:r>
              <a:rPr lang="en-US" sz="2200" b="1" dirty="0" smtClean="0">
                <a:latin typeface="Times New Roman" panose="02020603050405020304" pitchFamily="18" charset="0"/>
                <a:cs typeface="Times New Roman" panose="02020603050405020304" pitchFamily="18" charset="0"/>
              </a:rPr>
              <a:t>In order to improve the efficiency of existing solar panel , we are using “Solar panel with BLUE RAY DISC” which has  efficiency of  21.8% more than the existing solar panels.</a:t>
            </a:r>
          </a:p>
          <a:p>
            <a:endParaRPr lang="en-US" sz="2200" b="1" dirty="0" smtClean="0"/>
          </a:p>
          <a:p>
            <a:endParaRPr lang="en-US" sz="22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latin typeface="Algerian" pitchFamily="82" charset="0"/>
              </a:rPr>
              <a:t>PV INSTALLATIONS</a:t>
            </a:r>
            <a:endParaRPr lang="en-US" dirty="0">
              <a:solidFill>
                <a:srgbClr val="00B0F0"/>
              </a:solidFill>
              <a:latin typeface="Algerian" pitchFamily="82" charset="0"/>
            </a:endParaRPr>
          </a:p>
        </p:txBody>
      </p:sp>
      <p:pic>
        <p:nvPicPr>
          <p:cNvPr id="4" name="Content Placeholder 3" descr="IMG_20190303_185323.jpg"/>
          <p:cNvPicPr>
            <a:picLocks noGrp="1" noChangeAspect="1"/>
          </p:cNvPicPr>
          <p:nvPr>
            <p:ph idx="1"/>
          </p:nvPr>
        </p:nvPicPr>
        <p:blipFill>
          <a:blip r:embed="rId2"/>
          <a:stretch>
            <a:fillRect/>
          </a:stretch>
        </p:blipFill>
        <p:spPr>
          <a:xfrm>
            <a:off x="1815704" y="1600200"/>
            <a:ext cx="5512592" cy="4525963"/>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solidFill>
                  <a:srgbClr val="00B0F0"/>
                </a:solidFill>
                <a:latin typeface="Algerian" pitchFamily="82" charset="0"/>
              </a:rPr>
              <a:t>RENEWABLE RESOURCES</a:t>
            </a:r>
            <a:endParaRPr lang="en-US" dirty="0">
              <a:solidFill>
                <a:srgbClr val="00B0F0"/>
              </a:solidFill>
              <a:latin typeface="Algerian" pitchFamily="82" charset="0"/>
            </a:endParaRPr>
          </a:p>
        </p:txBody>
      </p:sp>
      <p:pic>
        <p:nvPicPr>
          <p:cNvPr id="6" name="Content Placeholder 5" descr="SAVE_20190303_183956.jpeg"/>
          <p:cNvPicPr>
            <a:picLocks noGrp="1" noChangeAspect="1"/>
          </p:cNvPicPr>
          <p:nvPr>
            <p:ph idx="1"/>
          </p:nvPr>
        </p:nvPicPr>
        <p:blipFill>
          <a:blip r:embed="rId2"/>
          <a:stretch>
            <a:fillRect/>
          </a:stretch>
        </p:blipFill>
        <p:spPr>
          <a:xfrm>
            <a:off x="1924050" y="2053431"/>
            <a:ext cx="5295900" cy="36195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latin typeface="Algerian" pitchFamily="82" charset="0"/>
              </a:rPr>
              <a:t>ENERGY PRODUCTION</a:t>
            </a:r>
            <a:endParaRPr lang="en-US" dirty="0">
              <a:solidFill>
                <a:srgbClr val="00B0F0"/>
              </a:solidFill>
              <a:latin typeface="Algerian" pitchFamily="82" charset="0"/>
            </a:endParaRPr>
          </a:p>
        </p:txBody>
      </p:sp>
      <p:pic>
        <p:nvPicPr>
          <p:cNvPr id="4" name="Content Placeholder 3" descr="SAVE_20190303_184225.png"/>
          <p:cNvPicPr>
            <a:picLocks noGrp="1" noChangeAspect="1"/>
          </p:cNvPicPr>
          <p:nvPr>
            <p:ph idx="1"/>
          </p:nvPr>
        </p:nvPicPr>
        <p:blipFill>
          <a:blip r:embed="rId2"/>
          <a:stretch>
            <a:fillRect/>
          </a:stretch>
        </p:blipFill>
        <p:spPr>
          <a:xfrm>
            <a:off x="623336" y="1962678"/>
            <a:ext cx="7897328" cy="3801006"/>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387" y="240824"/>
            <a:ext cx="5452134" cy="707886"/>
          </a:xfrm>
          <a:prstGeom prst="rect">
            <a:avLst/>
          </a:prstGeom>
          <a:noFill/>
        </p:spPr>
        <p:txBody>
          <a:bodyPr wrap="none" rtlCol="0">
            <a:spAutoFit/>
          </a:bodyPr>
          <a:lstStyle/>
          <a:p>
            <a:r>
              <a:rPr lang="en-US" sz="4000" b="1" dirty="0">
                <a:solidFill>
                  <a:srgbClr val="00B0F0"/>
                </a:solidFill>
                <a:latin typeface="Algerian" pitchFamily="82" charset="0"/>
              </a:rPr>
              <a:t>PROBLEM STATEMENT</a:t>
            </a:r>
          </a:p>
        </p:txBody>
      </p:sp>
      <p:sp>
        <p:nvSpPr>
          <p:cNvPr id="2" name="AutoShape 2" descr="solar panel க்கான பட முடிவு"/>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 name="AutoShape 4" descr="solar panel க்கான பட முடிவு"/>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24287" y="576262"/>
            <a:ext cx="1943100" cy="2352675"/>
          </a:xfrm>
          <a:prstGeom prst="rect">
            <a:avLst/>
          </a:prstGeom>
        </p:spPr>
      </p:pic>
      <p:sp>
        <p:nvSpPr>
          <p:cNvPr id="9" name="Rectangle 8"/>
          <p:cNvSpPr>
            <a:spLocks noChangeArrowheads="1"/>
          </p:cNvSpPr>
          <p:nvPr/>
        </p:nvSpPr>
        <p:spPr bwMode="auto">
          <a:xfrm>
            <a:off x="3733800" y="1066800"/>
            <a:ext cx="5090545" cy="4770537"/>
          </a:xfrm>
          <a:prstGeom prst="rect">
            <a:avLst/>
          </a:prstGeom>
          <a:noFill/>
          <a:ln>
            <a:solidFill>
              <a:schemeClr val="bg2">
                <a:lumMod val="60000"/>
                <a:lumOff val="40000"/>
              </a:schemeClr>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sz="1600" b="0" i="0"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
            </a:r>
            <a:br>
              <a:rPr kumimoji="0" lang="en-US" sz="1600" b="0" i="0"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sz="2000" b="0" i="0"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2400" b="1" i="0"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The</a:t>
            </a:r>
            <a:r>
              <a:rPr kumimoji="0" lang="en-US" sz="2400" b="1" i="0" strike="noStrike" cap="none" normalizeH="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 Photons which strike the solar panels get scattered away instead of converting into electrons to generate current</a:t>
            </a:r>
            <a:r>
              <a:rPr lang="en-US" sz="2400" b="1" dirty="0" smtClean="0">
                <a:latin typeface="Times New Roman" panose="02020603050405020304" pitchFamily="18" charset="0"/>
                <a:ea typeface="Times New Roman" panose="02020603050405020304" pitchFamily="18" charset="0"/>
                <a:cs typeface="Times New Roman" panose="02020603050405020304" pitchFamily="18" charset="0"/>
              </a:rPr>
              <a:t> leads to low efficiency.</a:t>
            </a:r>
          </a:p>
          <a:p>
            <a:pPr marL="0" marR="0" lvl="0" indent="0" algn="just" defTabSz="914400" rtl="0" eaLnBrk="0" fontAlgn="base" latinLnBrk="0" hangingPunct="0">
              <a:lnSpc>
                <a:spcPct val="100000"/>
              </a:lnSpc>
              <a:spcBef>
                <a:spcPct val="0"/>
              </a:spcBef>
              <a:spcAft>
                <a:spcPct val="0"/>
              </a:spcAft>
              <a:buClrTx/>
              <a:buSzTx/>
              <a:tabLst/>
            </a:pPr>
            <a:endParaRPr kumimoji="0" lang="en-US" sz="2400" b="1" i="0" strike="noStrike" cap="none" normalizeH="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lang="en-US" sz="2400" b="1" dirty="0" smtClean="0">
                <a:latin typeface="Times New Roman" panose="02020603050405020304" pitchFamily="18" charset="0"/>
                <a:cs typeface="Times New Roman" panose="02020603050405020304" pitchFamily="18" charset="0"/>
              </a:rPr>
              <a:t>REASON FOR LOW EFFICIENCY:</a:t>
            </a:r>
          </a:p>
          <a:p>
            <a:pPr marL="0" marR="0" lvl="0" indent="0" algn="just" defTabSz="914400" rtl="0" eaLnBrk="0" fontAlgn="base" latinLnBrk="0" hangingPunct="0">
              <a:lnSpc>
                <a:spcPct val="100000"/>
              </a:lnSpc>
              <a:spcBef>
                <a:spcPct val="0"/>
              </a:spcBef>
              <a:spcAft>
                <a:spcPct val="0"/>
              </a:spcAft>
              <a:buClrTx/>
              <a:buSzTx/>
              <a:tabLst/>
            </a:pPr>
            <a:r>
              <a:rPr lang="en-US" sz="2400" b="1" dirty="0" smtClean="0">
                <a:latin typeface="Times New Roman" panose="02020603050405020304" pitchFamily="18" charset="0"/>
                <a:cs typeface="Times New Roman" panose="02020603050405020304" pitchFamily="18" charset="0"/>
              </a:rPr>
              <a:t>  A</a:t>
            </a:r>
            <a:r>
              <a:rPr lang="en-US" sz="2400" b="1" baseline="0" dirty="0" smtClean="0">
                <a:latin typeface="Times New Roman" panose="02020603050405020304" pitchFamily="18" charset="0"/>
                <a:cs typeface="Times New Roman" panose="02020603050405020304" pitchFamily="18" charset="0"/>
              </a:rPr>
              <a:t>lready existing pattern</a:t>
            </a:r>
          </a:p>
          <a:p>
            <a:pPr marL="0" marR="0" lvl="0" indent="0" algn="just" defTabSz="914400" rtl="0" eaLnBrk="0" fontAlgn="base" latinLnBrk="0" hangingPunct="0">
              <a:lnSpc>
                <a:spcPct val="100000"/>
              </a:lnSpc>
              <a:spcBef>
                <a:spcPct val="0"/>
              </a:spcBef>
              <a:spcAft>
                <a:spcPct val="0"/>
              </a:spcAft>
              <a:buClrTx/>
              <a:buSzTx/>
              <a:tabLst/>
            </a:pPr>
            <a:r>
              <a:rPr kumimoji="0" lang="en-US" sz="2400" b="1" i="0" strike="noStrike" cap="none" normalizeH="0" dirty="0" smtClean="0">
                <a:ln>
                  <a:noFill/>
                </a:ln>
                <a:effectLst/>
                <a:latin typeface="Times New Roman" panose="02020603050405020304" pitchFamily="18" charset="0"/>
                <a:cs typeface="Times New Roman" panose="02020603050405020304" pitchFamily="18" charset="0"/>
              </a:rPr>
              <a:t>     1.Orderly pattern-concentrate only one wavelength.</a:t>
            </a:r>
          </a:p>
          <a:p>
            <a:pPr marL="0" marR="0" lvl="0" indent="0" algn="just" defTabSz="914400" rtl="0" eaLnBrk="0" fontAlgn="base" latinLnBrk="0" hangingPunct="0">
              <a:lnSpc>
                <a:spcPct val="100000"/>
              </a:lnSpc>
              <a:spcBef>
                <a:spcPct val="0"/>
              </a:spcBef>
              <a:spcAft>
                <a:spcPct val="0"/>
              </a:spcAft>
              <a:buClrTx/>
              <a:buSzTx/>
              <a:buFontTx/>
              <a:buNone/>
              <a:tabLst/>
            </a:pPr>
            <a:r>
              <a:rPr lang="en-US" sz="2400" b="1" baseline="0" dirty="0" smtClean="0">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sz="2400" b="1" dirty="0" smtClean="0">
                <a:latin typeface="Times New Roman" panose="02020603050405020304" pitchFamily="18" charset="0"/>
                <a:cs typeface="Times New Roman" panose="02020603050405020304" pitchFamily="18" charset="0"/>
              </a:rPr>
              <a:t>       2.Random pattern-wavelength seen in sunlight</a:t>
            </a:r>
          </a:p>
        </p:txBody>
      </p:sp>
      <p:pic>
        <p:nvPicPr>
          <p:cNvPr id="8" name="Picture 7" descr="IMG_20180301_044308.jpg"/>
          <p:cNvPicPr>
            <a:picLocks noChangeAspect="1"/>
          </p:cNvPicPr>
          <p:nvPr/>
        </p:nvPicPr>
        <p:blipFill>
          <a:blip r:embed="rId3"/>
          <a:stretch>
            <a:fillRect/>
          </a:stretch>
        </p:blipFill>
        <p:spPr>
          <a:xfrm>
            <a:off x="685800" y="3200400"/>
            <a:ext cx="3057525" cy="32004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225169"/>
            <a:ext cx="5365571" cy="707886"/>
          </a:xfrm>
          <a:prstGeom prst="rect">
            <a:avLst/>
          </a:prstGeom>
          <a:noFill/>
        </p:spPr>
        <p:txBody>
          <a:bodyPr wrap="none" rtlCol="0">
            <a:spAutoFit/>
          </a:bodyPr>
          <a:lstStyle/>
          <a:p>
            <a:r>
              <a:rPr lang="en-US" sz="4000" b="1" dirty="0">
                <a:solidFill>
                  <a:srgbClr val="00B0F0"/>
                </a:solidFill>
                <a:latin typeface="Algerian" pitchFamily="82" charset="0"/>
              </a:rPr>
              <a:t>PROPOSED SOLUTIONS</a:t>
            </a:r>
          </a:p>
        </p:txBody>
      </p:sp>
      <p:sp>
        <p:nvSpPr>
          <p:cNvPr id="6" name="TextBox 5"/>
          <p:cNvSpPr txBox="1"/>
          <p:nvPr/>
        </p:nvSpPr>
        <p:spPr>
          <a:xfrm>
            <a:off x="2667000" y="1066800"/>
            <a:ext cx="6248400" cy="5337872"/>
          </a:xfrm>
          <a:prstGeom prst="rect">
            <a:avLst/>
          </a:prstGeom>
          <a:noFill/>
        </p:spPr>
        <p:txBody>
          <a:bodyPr wrap="square" rtlCol="0">
            <a:spAutoFit/>
          </a:bodyPr>
          <a:lstStyle/>
          <a:p>
            <a:pPr algn="just">
              <a:lnSpc>
                <a:spcPct val="150000"/>
              </a:lnSpc>
            </a:pPr>
            <a:r>
              <a:rPr lang="en-GB" sz="2300" b="1" dirty="0" smtClean="0">
                <a:latin typeface="Times New Roman" panose="02020603050405020304" pitchFamily="18" charset="0"/>
                <a:cs typeface="Times New Roman" panose="02020603050405020304" pitchFamily="18" charset="0"/>
              </a:rPr>
              <a:t>"</a:t>
            </a:r>
            <a:r>
              <a:rPr lang="en-GB" sz="2300" b="1" dirty="0">
                <a:latin typeface="Times New Roman" panose="02020603050405020304" pitchFamily="18" charset="0"/>
                <a:cs typeface="Times New Roman" panose="02020603050405020304" pitchFamily="18" charset="0"/>
              </a:rPr>
              <a:t>According to new research from a team at </a:t>
            </a:r>
            <a:r>
              <a:rPr lang="en-GB" sz="2300" b="1" dirty="0" smtClean="0">
                <a:latin typeface="Times New Roman" panose="02020603050405020304" pitchFamily="18" charset="0"/>
                <a:cs typeface="Times New Roman" panose="02020603050405020304" pitchFamily="18" charset="0"/>
              </a:rPr>
              <a:t>North western </a:t>
            </a:r>
            <a:r>
              <a:rPr lang="en-GB" sz="2300" b="1" dirty="0">
                <a:latin typeface="Times New Roman" panose="02020603050405020304" pitchFamily="18" charset="0"/>
                <a:cs typeface="Times New Roman" panose="02020603050405020304" pitchFamily="18" charset="0"/>
              </a:rPr>
              <a:t>University, Illinois, it has been discovered that the scattering effect on light shone through the arrangement of data etched on a Blu-ray disc improves energy absorption across the spectrum of light used by solar cells.</a:t>
            </a:r>
            <a:r>
              <a:rPr lang="en-GB" sz="2300" b="1" dirty="0" smtClean="0">
                <a:latin typeface="Times New Roman" panose="02020603050405020304" pitchFamily="18" charset="0"/>
                <a:cs typeface="Times New Roman" panose="02020603050405020304" pitchFamily="18" charset="0"/>
              </a:rPr>
              <a:t>. </a:t>
            </a:r>
          </a:p>
          <a:p>
            <a:pPr algn="just">
              <a:lnSpc>
                <a:spcPct val="150000"/>
              </a:lnSpc>
            </a:pPr>
            <a:endParaRPr lang="en-GB" sz="2300" b="1" dirty="0" smtClean="0">
              <a:latin typeface="Times New Roman" panose="02020603050405020304" pitchFamily="18" charset="0"/>
              <a:cs typeface="Times New Roman" panose="02020603050405020304" pitchFamily="18" charset="0"/>
            </a:endParaRPr>
          </a:p>
          <a:p>
            <a:pPr algn="just">
              <a:lnSpc>
                <a:spcPct val="150000"/>
              </a:lnSpc>
            </a:pPr>
            <a:r>
              <a:rPr lang="en-GB" sz="2300" b="1" dirty="0" smtClean="0">
                <a:latin typeface="Times New Roman" panose="02020603050405020304" pitchFamily="18" charset="0"/>
                <a:cs typeface="Times New Roman" panose="02020603050405020304" pitchFamily="18" charset="0"/>
              </a:rPr>
              <a:t>The </a:t>
            </a:r>
            <a:r>
              <a:rPr lang="en-GB" sz="2300" b="1" dirty="0">
                <a:latin typeface="Times New Roman" panose="02020603050405020304" pitchFamily="18" charset="0"/>
                <a:cs typeface="Times New Roman" panose="02020603050405020304" pitchFamily="18" charset="0"/>
              </a:rPr>
              <a:t>overall broadband absorption enhancement of a Blu-ray patterned solar cell was measured to be 21.8 percent, the researchers report.</a:t>
            </a:r>
            <a:endParaRPr lang="en-US" sz="23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7150" y="995065"/>
            <a:ext cx="2533650" cy="2586335"/>
          </a:xfrm>
          <a:prstGeom prst="rect">
            <a:avLst/>
          </a:prstGeom>
        </p:spPr>
      </p:pic>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7150" y="4419600"/>
            <a:ext cx="2628900" cy="174307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9600" y="152400"/>
            <a:ext cx="7467600" cy="4419600"/>
          </a:xfrm>
        </p:spPr>
        <p:txBody>
          <a:bodyPr>
            <a:normAutofit fontScale="85000" lnSpcReduction="10000"/>
          </a:bodyPr>
          <a:lstStyle/>
          <a:p>
            <a:pPr>
              <a:buNone/>
            </a:pPr>
            <a:endParaRPr lang="en-US" sz="4000" b="1" dirty="0" smtClean="0">
              <a:solidFill>
                <a:srgbClr val="00B0F0"/>
              </a:solidFill>
              <a:latin typeface="Algerian" pitchFamily="82" charset="0"/>
            </a:endParaRPr>
          </a:p>
          <a:p>
            <a:pPr>
              <a:buNone/>
            </a:pPr>
            <a:r>
              <a:rPr lang="en-US" sz="4000" b="1" dirty="0" smtClean="0">
                <a:solidFill>
                  <a:srgbClr val="00B0F0"/>
                </a:solidFill>
                <a:latin typeface="Algerian" pitchFamily="82" charset="0"/>
              </a:rPr>
              <a:t>    WHICH IS THE BEST PATTERN?</a:t>
            </a:r>
          </a:p>
          <a:p>
            <a:pPr>
              <a:buNone/>
            </a:pPr>
            <a:endParaRPr lang="en-US" dirty="0" smtClean="0"/>
          </a:p>
          <a:p>
            <a:pPr>
              <a:buNone/>
            </a:pPr>
            <a:r>
              <a:rPr lang="en-US" dirty="0" smtClean="0"/>
              <a:t>    </a:t>
            </a:r>
            <a:r>
              <a:rPr lang="en-US" b="1" dirty="0" smtClean="0"/>
              <a:t>QUASI PATTERN-Expensive in fabrication</a:t>
            </a:r>
          </a:p>
          <a:p>
            <a:pPr>
              <a:buNone/>
            </a:pPr>
            <a:r>
              <a:rPr lang="en-US" b="1" dirty="0" smtClean="0"/>
              <a:t>                                -But abundant in nature</a:t>
            </a:r>
          </a:p>
          <a:p>
            <a:pPr>
              <a:buNone/>
            </a:pPr>
            <a:r>
              <a:rPr lang="en-US" b="1" dirty="0" smtClean="0"/>
              <a:t>                                -Structural  coloration in bird</a:t>
            </a:r>
          </a:p>
          <a:p>
            <a:pPr>
              <a:buNone/>
            </a:pPr>
            <a:r>
              <a:rPr lang="en-US" b="1" dirty="0" smtClean="0"/>
              <a:t>                                -And in blue ray disk                  </a:t>
            </a:r>
          </a:p>
          <a:p>
            <a:pPr>
              <a:buNone/>
            </a:pPr>
            <a:r>
              <a:rPr lang="en-US" b="1" dirty="0" smtClean="0"/>
              <a:t>          </a:t>
            </a:r>
          </a:p>
          <a:p>
            <a:pPr>
              <a:buNone/>
            </a:pPr>
            <a:r>
              <a:rPr lang="en-US" dirty="0" smtClean="0"/>
              <a:t>                         </a:t>
            </a:r>
            <a:endParaRPr lang="en-US" dirty="0"/>
          </a:p>
        </p:txBody>
      </p:sp>
      <p:pic>
        <p:nvPicPr>
          <p:cNvPr id="4" name="Picture 3" descr="IMG_20180301_044348.jpg"/>
          <p:cNvPicPr>
            <a:picLocks noChangeAspect="1"/>
          </p:cNvPicPr>
          <p:nvPr/>
        </p:nvPicPr>
        <p:blipFill>
          <a:blip r:embed="rId2"/>
          <a:stretch>
            <a:fillRect/>
          </a:stretch>
        </p:blipFill>
        <p:spPr>
          <a:xfrm>
            <a:off x="762000" y="3886200"/>
            <a:ext cx="3352800" cy="270086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533400"/>
            <a:ext cx="3810000" cy="533400"/>
          </a:xfrm>
        </p:spPr>
        <p:txBody>
          <a:bodyPr>
            <a:normAutofit fontScale="90000"/>
          </a:bodyPr>
          <a:lstStyle/>
          <a:p>
            <a:pPr marL="0" indent="0">
              <a:spcBef>
                <a:spcPct val="20000"/>
              </a:spcBef>
              <a:spcAft>
                <a:spcPts val="300"/>
              </a:spcAft>
              <a:buSzPct val="130000"/>
              <a:buNone/>
            </a:pPr>
            <a:r>
              <a:rPr lang="en-GB" sz="4000" dirty="0" err="1" smtClean="0">
                <a:solidFill>
                  <a:srgbClr val="00B0F0"/>
                </a:solidFill>
                <a:latin typeface="Algerian" pitchFamily="82" charset="0"/>
                <a:ea typeface="+mn-ea"/>
                <a:cs typeface="+mn-cs"/>
              </a:rPr>
              <a:t>Blu</a:t>
            </a:r>
            <a:r>
              <a:rPr lang="en-GB" sz="4000" dirty="0" smtClean="0">
                <a:solidFill>
                  <a:srgbClr val="00B0F0"/>
                </a:solidFill>
                <a:latin typeface="Algerian" pitchFamily="82" charset="0"/>
                <a:ea typeface="+mn-ea"/>
                <a:cs typeface="+mn-cs"/>
              </a:rPr>
              <a:t>- </a:t>
            </a:r>
            <a:r>
              <a:rPr lang="en-GB" sz="4000" dirty="0">
                <a:solidFill>
                  <a:srgbClr val="00B0F0"/>
                </a:solidFill>
                <a:latin typeface="Algerian" pitchFamily="82" charset="0"/>
                <a:ea typeface="+mn-ea"/>
                <a:cs typeface="+mn-cs"/>
              </a:rPr>
              <a:t>ray disk</a:t>
            </a:r>
          </a:p>
        </p:txBody>
      </p:sp>
      <p:sp>
        <p:nvSpPr>
          <p:cNvPr id="5" name="Rectangle 4"/>
          <p:cNvSpPr/>
          <p:nvPr/>
        </p:nvSpPr>
        <p:spPr>
          <a:xfrm>
            <a:off x="609600" y="1524000"/>
            <a:ext cx="7848600" cy="5509200"/>
          </a:xfrm>
          <a:prstGeom prst="rect">
            <a:avLst/>
          </a:prstGeom>
        </p:spPr>
        <p:txBody>
          <a:bodyPr wrap="square">
            <a:spAutoFit/>
          </a:bodyPr>
          <a:lstStyle/>
          <a:p>
            <a:pPr algn="just"/>
            <a:endParaRPr lang="en-GB" sz="2000" dirty="0">
              <a:latin typeface="Times New Roman" panose="02020603050405020304" pitchFamily="18" charset="0"/>
              <a:cs typeface="Times New Roman" panose="02020603050405020304" pitchFamily="18" charset="0"/>
            </a:endParaRPr>
          </a:p>
          <a:p>
            <a:pPr algn="just">
              <a:buFont typeface="Arial" pitchFamily="34" charset="0"/>
              <a:buChar char="•"/>
            </a:pPr>
            <a:r>
              <a:rPr lang="en-GB" sz="2200" b="1" dirty="0" smtClean="0">
                <a:latin typeface="Times New Roman" panose="02020603050405020304" pitchFamily="18" charset="0"/>
                <a:cs typeface="Times New Roman" panose="02020603050405020304" pitchFamily="18" charset="0"/>
              </a:rPr>
              <a:t>Blue ray disc is a digital optical storage disc.</a:t>
            </a:r>
          </a:p>
          <a:p>
            <a:pPr algn="just"/>
            <a:endParaRPr lang="en-GB" sz="2200" b="1" dirty="0" smtClean="0">
              <a:latin typeface="Times New Roman" panose="02020603050405020304" pitchFamily="18" charset="0"/>
              <a:cs typeface="Times New Roman" panose="02020603050405020304" pitchFamily="18" charset="0"/>
            </a:endParaRPr>
          </a:p>
          <a:p>
            <a:pPr algn="just">
              <a:buFont typeface="Arial" pitchFamily="34" charset="0"/>
              <a:buChar char="•"/>
            </a:pPr>
            <a:r>
              <a:rPr lang="en-GB" sz="2200" b="1" dirty="0" smtClean="0">
                <a:latin typeface="Times New Roman" panose="02020603050405020304" pitchFamily="18" charset="0"/>
                <a:cs typeface="Times New Roman" panose="02020603050405020304" pitchFamily="18" charset="0"/>
              </a:rPr>
              <a:t> Capable of storing several hours of video with high resolution.</a:t>
            </a:r>
          </a:p>
          <a:p>
            <a:pPr algn="just"/>
            <a:endParaRPr lang="en-GB" sz="2200" b="1" dirty="0" smtClean="0">
              <a:latin typeface="Times New Roman" panose="02020603050405020304" pitchFamily="18" charset="0"/>
              <a:cs typeface="Times New Roman" panose="02020603050405020304" pitchFamily="18" charset="0"/>
            </a:endParaRPr>
          </a:p>
          <a:p>
            <a:pPr algn="just">
              <a:buFont typeface="Arial" pitchFamily="34" charset="0"/>
              <a:buChar char="•"/>
            </a:pPr>
            <a:r>
              <a:rPr lang="en-GB" sz="2200" b="1" dirty="0" smtClean="0">
                <a:latin typeface="Times New Roman" panose="02020603050405020304" pitchFamily="18" charset="0"/>
                <a:cs typeface="Times New Roman" panose="02020603050405020304" pitchFamily="18" charset="0"/>
              </a:rPr>
              <a:t>Associate </a:t>
            </a:r>
            <a:r>
              <a:rPr lang="en-GB" sz="2200" b="1" dirty="0">
                <a:latin typeface="Times New Roman" panose="02020603050405020304" pitchFamily="18" charset="0"/>
                <a:cs typeface="Times New Roman" panose="02020603050405020304" pitchFamily="18" charset="0"/>
              </a:rPr>
              <a:t>Professor </a:t>
            </a:r>
            <a:r>
              <a:rPr lang="en-GB" sz="2200" b="1" dirty="0" err="1">
                <a:latin typeface="Times New Roman" panose="02020603050405020304" pitchFamily="18" charset="0"/>
                <a:cs typeface="Times New Roman" panose="02020603050405020304" pitchFamily="18" charset="0"/>
              </a:rPr>
              <a:t>Jiaxing</a:t>
            </a:r>
            <a:r>
              <a:rPr lang="en-GB" sz="2200" b="1" dirty="0">
                <a:latin typeface="Times New Roman" panose="02020603050405020304" pitchFamily="18" charset="0"/>
                <a:cs typeface="Times New Roman" panose="02020603050405020304" pitchFamily="18" charset="0"/>
              </a:rPr>
              <a:t> Huang</a:t>
            </a:r>
            <a:r>
              <a:rPr lang="en-GB" sz="2200" b="1" dirty="0" smtClean="0">
                <a:latin typeface="Times New Roman" panose="02020603050405020304" pitchFamily="18" charset="0"/>
                <a:cs typeface="Times New Roman" panose="02020603050405020304" pitchFamily="18" charset="0"/>
              </a:rPr>
              <a:t>, </a:t>
            </a:r>
            <a:r>
              <a:rPr lang="en-GB" sz="2200" b="1" dirty="0">
                <a:latin typeface="Times New Roman" panose="02020603050405020304" pitchFamily="18" charset="0"/>
                <a:cs typeface="Times New Roman" panose="02020603050405020304" pitchFamily="18" charset="0"/>
              </a:rPr>
              <a:t>at </a:t>
            </a:r>
            <a:r>
              <a:rPr lang="en-GB" sz="2200" b="1" dirty="0" smtClean="0">
                <a:latin typeface="Times New Roman" panose="02020603050405020304" pitchFamily="18" charset="0"/>
                <a:cs typeface="Times New Roman" panose="02020603050405020304" pitchFamily="18" charset="0"/>
              </a:rPr>
              <a:t>North western</a:t>
            </a:r>
            <a:r>
              <a:rPr lang="en-GB" sz="2200" b="1" dirty="0">
                <a:latin typeface="Times New Roman" panose="02020603050405020304" pitchFamily="18" charset="0"/>
                <a:cs typeface="Times New Roman" panose="02020603050405020304" pitchFamily="18" charset="0"/>
              </a:rPr>
              <a:t>, working </a:t>
            </a:r>
            <a:r>
              <a:rPr lang="en-GB" sz="2200" b="1" dirty="0" smtClean="0">
                <a:latin typeface="Times New Roman" panose="02020603050405020304" pitchFamily="18" charset="0"/>
                <a:cs typeface="Times New Roman" panose="02020603050405020304" pitchFamily="18" charset="0"/>
              </a:rPr>
              <a:t> </a:t>
            </a:r>
            <a:r>
              <a:rPr lang="en-GB" sz="2200" b="1" dirty="0">
                <a:latin typeface="Times New Roman" panose="02020603050405020304" pitchFamily="18" charset="0"/>
                <a:cs typeface="Times New Roman" panose="02020603050405020304" pitchFamily="18" charset="0"/>
              </a:rPr>
              <a:t>with Associate </a:t>
            </a:r>
            <a:r>
              <a:rPr lang="en-GB" sz="2200" b="1" dirty="0" smtClean="0">
                <a:latin typeface="Times New Roman" panose="02020603050405020304" pitchFamily="18" charset="0"/>
                <a:cs typeface="Times New Roman" panose="02020603050405020304" pitchFamily="18" charset="0"/>
              </a:rPr>
              <a:t>Professor at </a:t>
            </a:r>
            <a:r>
              <a:rPr lang="en-GB" sz="2200" b="1" dirty="0">
                <a:latin typeface="Times New Roman" panose="02020603050405020304" pitchFamily="18" charset="0"/>
                <a:cs typeface="Times New Roman" panose="02020603050405020304" pitchFamily="18" charset="0"/>
              </a:rPr>
              <a:t>McCormick, Cheng Sun, </a:t>
            </a:r>
            <a:r>
              <a:rPr lang="en-GB" sz="2200" b="1" dirty="0" smtClean="0">
                <a:latin typeface="Times New Roman" panose="02020603050405020304" pitchFamily="18" charset="0"/>
                <a:cs typeface="Times New Roman" panose="02020603050405020304" pitchFamily="18" charset="0"/>
              </a:rPr>
              <a:t> </a:t>
            </a:r>
            <a:r>
              <a:rPr lang="en-GB" sz="2200" b="1" dirty="0">
                <a:latin typeface="Times New Roman" panose="02020603050405020304" pitchFamily="18" charset="0"/>
                <a:cs typeface="Times New Roman" panose="02020603050405020304" pitchFamily="18" charset="0"/>
              </a:rPr>
              <a:t>tested </a:t>
            </a:r>
            <a:r>
              <a:rPr lang="en-GB" sz="2200" b="1" dirty="0" smtClean="0">
                <a:latin typeface="Times New Roman" panose="02020603050405020304" pitchFamily="18" charset="0"/>
                <a:cs typeface="Times New Roman" panose="02020603050405020304" pitchFamily="18" charset="0"/>
              </a:rPr>
              <a:t>on different Blue-ray discs. </a:t>
            </a:r>
            <a:r>
              <a:rPr lang="en-GB" sz="2200" b="1" dirty="0">
                <a:latin typeface="Times New Roman" panose="02020603050405020304" pitchFamily="18" charset="0"/>
                <a:cs typeface="Times New Roman" panose="02020603050405020304" pitchFamily="18" charset="0"/>
              </a:rPr>
              <a:t>However, no matter the content, the patterns of these all performed alike in improving solar cell </a:t>
            </a:r>
            <a:r>
              <a:rPr lang="en-GB" sz="2200" b="1" dirty="0" smtClean="0">
                <a:latin typeface="Times New Roman" panose="02020603050405020304" pitchFamily="18" charset="0"/>
                <a:cs typeface="Times New Roman" panose="02020603050405020304" pitchFamily="18" charset="0"/>
              </a:rPr>
              <a:t>light.</a:t>
            </a:r>
          </a:p>
          <a:p>
            <a:pPr algn="just"/>
            <a:endParaRPr lang="en-GB" sz="2200" b="1" dirty="0" smtClean="0">
              <a:latin typeface="Times New Roman" panose="02020603050405020304" pitchFamily="18" charset="0"/>
              <a:cs typeface="Times New Roman" panose="02020603050405020304" pitchFamily="18" charset="0"/>
            </a:endParaRPr>
          </a:p>
          <a:p>
            <a:pPr algn="just">
              <a:buFont typeface="Wingdings" pitchFamily="2" charset="2"/>
              <a:buChar char="§"/>
            </a:pPr>
            <a:r>
              <a:rPr lang="en-GB" sz="2200" b="1" dirty="0" smtClean="0">
                <a:latin typeface="Times New Roman" panose="02020603050405020304" pitchFamily="18" charset="0"/>
                <a:cs typeface="Times New Roman" panose="02020603050405020304" pitchFamily="18" charset="0"/>
              </a:rPr>
              <a:t> Quasi-random pattern.</a:t>
            </a:r>
          </a:p>
          <a:p>
            <a:pPr algn="just"/>
            <a:endParaRPr lang="en-GB" sz="2200" b="1" dirty="0">
              <a:latin typeface="Times New Roman" panose="02020603050405020304" pitchFamily="18" charset="0"/>
              <a:cs typeface="Times New Roman" panose="02020603050405020304" pitchFamily="18" charset="0"/>
            </a:endParaRPr>
          </a:p>
          <a:p>
            <a:pPr algn="just">
              <a:buFont typeface="Arial" pitchFamily="34" charset="0"/>
              <a:buChar char="•"/>
            </a:pPr>
            <a:r>
              <a:rPr lang="en-GB" sz="2200" b="1" dirty="0" smtClean="0">
                <a:latin typeface="Times New Roman" panose="02020603050405020304" pitchFamily="18" charset="0"/>
                <a:cs typeface="Times New Roman" panose="02020603050405020304" pitchFamily="18" charset="0"/>
              </a:rPr>
              <a:t> </a:t>
            </a:r>
            <a:r>
              <a:rPr lang="en-GB" sz="2200" b="1" dirty="0" err="1" smtClean="0">
                <a:latin typeface="Times New Roman" panose="02020603050405020304" pitchFamily="18" charset="0"/>
                <a:cs typeface="Times New Roman" panose="02020603050405020304" pitchFamily="18" charset="0"/>
              </a:rPr>
              <a:t>Blu</a:t>
            </a:r>
            <a:r>
              <a:rPr lang="en-GB" sz="2200" b="1" dirty="0" smtClean="0">
                <a:latin typeface="Times New Roman" panose="02020603050405020304" pitchFamily="18" charset="0"/>
                <a:cs typeface="Times New Roman" panose="02020603050405020304" pitchFamily="18" charset="0"/>
              </a:rPr>
              <a:t>-ray pattern was around 21.8 percent much greater than a standard solar cell absorption.</a:t>
            </a:r>
          </a:p>
          <a:p>
            <a:pPr algn="just"/>
            <a:endParaRPr lang="en-GB"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906945109"/>
      </p:ext>
    </p:extLst>
  </p:cSld>
  <p:clrMapOvr>
    <a:masterClrMapping/>
  </p:clrMapOvr>
  <p:timing>
    <p:tnLst>
      <p:par>
        <p:cTn id="1" dur="indefinite" restart="never" nodeType="tmRoot"/>
      </p:par>
    </p:tnLst>
  </p:timing>
</p:sld>
</file>

<file path=ppt/theme/theme1.xml><?xml version="1.0" encoding="utf-8"?>
<a:theme xmlns:a="http://schemas.openxmlformats.org/drawingml/2006/main" name="ABARNA IEE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ABARNA IEEEE</Template>
  <TotalTime>2274</TotalTime>
  <Words>413</Words>
  <Application>Microsoft Office PowerPoint</Application>
  <PresentationFormat>On-screen Show (4:3)</PresentationFormat>
  <Paragraphs>96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ABARNA IEEEE</vt:lpstr>
      <vt:lpstr>Slide 1</vt:lpstr>
      <vt:lpstr>Slide 2</vt:lpstr>
      <vt:lpstr>PV INSTALLATIONS</vt:lpstr>
      <vt:lpstr>RENEWABLE RESOURCES</vt:lpstr>
      <vt:lpstr>ENERGY PRODUCTION</vt:lpstr>
      <vt:lpstr>Slide 6</vt:lpstr>
      <vt:lpstr>Slide 7</vt:lpstr>
      <vt:lpstr>Slide 8</vt:lpstr>
      <vt:lpstr>Blu- ray disk</vt:lpstr>
      <vt:lpstr>HOW TO MAKE QUASI             RANDOM PATTERN</vt:lpstr>
      <vt:lpstr>PROTOTYPE OF OUR CONCEPT</vt:lpstr>
      <vt:lpstr>FABRICATION OF BLE RAY DISC ON SOLAR CELLS</vt:lpstr>
      <vt:lpstr>Slide 13</vt:lpstr>
      <vt:lpstr>Blu-ray disc  ENERGY SYSTEM</vt:lpstr>
      <vt:lpstr>advantages</vt:lpstr>
      <vt:lpstr>conculsion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PRADEEP</dc:creator>
  <cp:lastModifiedBy>abarna</cp:lastModifiedBy>
  <cp:revision>266</cp:revision>
  <dcterms:created xsi:type="dcterms:W3CDTF">2014-06-21T12:45:41Z</dcterms:created>
  <dcterms:modified xsi:type="dcterms:W3CDTF">2019-09-04T08:06:06Z</dcterms:modified>
</cp:coreProperties>
</file>