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customXml" Target="../customXml/item1.xml"/><Relationship Id="rId17" Type="http://schemas.openxmlformats.org/officeDocument/2006/relationships/customXmlProps" Target="../customXml/itemProps1.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6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6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6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9" name=""/>
        <p:cNvGrpSpPr/>
        <p:nvPr/>
      </p:nvGrpSpPr>
      <p:grpSpPr>
        <a:xfrm>
          <a:off x="0" y="0"/>
          <a:ext cx="0" cy="0"/>
          <a:chOff x="0" y="0"/>
          <a:chExt cx="0" cy="0"/>
        </a:xfrm>
      </p:grpSpPr>
      <p:sp>
        <p:nvSpPr>
          <p:cNvPr id="1048630" name="Title 1"/>
          <p:cNvSpPr>
            <a:spLocks noGrp="1"/>
          </p:cNvSpPr>
          <p:nvPr>
            <p:ph type="title"/>
          </p:nvPr>
        </p:nvSpPr>
        <p:spPr>
          <a:xfrm>
            <a:off x="581192" y="702156"/>
            <a:ext cx="11029616" cy="1013800"/>
          </a:xfrm>
        </p:spPr>
        <p:txBody>
          <a:bodyPr/>
          <a:p>
            <a:r>
              <a:rPr lang="en-US"/>
              <a:t>Click to edit Master title style</a:t>
            </a:r>
          </a:p>
        </p:txBody>
      </p:sp>
      <p:sp>
        <p:nvSpPr>
          <p:cNvPr id="104863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3" name="Footer Placeholder 4"/>
          <p:cNvSpPr>
            <a:spLocks noGrp="1"/>
          </p:cNvSpPr>
          <p:nvPr>
            <p:ph type="ftr" sz="quarter" idx="11"/>
          </p:nvPr>
        </p:nvSpPr>
        <p:spPr>
          <a:xfrm>
            <a:off x="581192" y="6423914"/>
            <a:ext cx="6917210" cy="365125"/>
          </a:xfrm>
          <a:prstGeom prst="rect"/>
        </p:spPr>
        <p:txBody>
          <a:bodyPr/>
          <a:p>
            <a:endParaRPr lang="en-US"/>
          </a:p>
        </p:txBody>
      </p:sp>
      <p:sp>
        <p:nvSpPr>
          <p:cNvPr id="104863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7" name=""/>
        <p:cNvGrpSpPr/>
        <p:nvPr/>
      </p:nvGrpSpPr>
      <p:grpSpPr>
        <a:xfrm>
          <a:off x="0" y="0"/>
          <a:ext cx="0" cy="0"/>
          <a:chOff x="0" y="0"/>
          <a:chExt cx="0" cy="0"/>
        </a:xfrm>
      </p:grpSpPr>
      <p:sp>
        <p:nvSpPr>
          <p:cNvPr id="104861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1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1"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3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8"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39" name="Footer Placeholder 8"/>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1" name=""/>
        <p:cNvGrpSpPr/>
        <p:nvPr/>
      </p:nvGrpSpPr>
      <p:grpSpPr>
        <a:xfrm>
          <a:off x="0" y="0"/>
          <a:ext cx="0" cy="0"/>
          <a:chOff x="0" y="0"/>
          <a:chExt cx="0" cy="0"/>
        </a:xfrm>
      </p:grpSpPr>
      <p:sp>
        <p:nvSpPr>
          <p:cNvPr id="1048641" name="Title 1"/>
          <p:cNvSpPr>
            <a:spLocks noGrp="1"/>
          </p:cNvSpPr>
          <p:nvPr>
            <p:ph type="title"/>
          </p:nvPr>
        </p:nvSpPr>
        <p:spPr>
          <a:xfrm>
            <a:off x="581193" y="729658"/>
            <a:ext cx="11029616" cy="492855"/>
          </a:xfrm>
        </p:spPr>
        <p:txBody>
          <a:bodyPr/>
          <a:p>
            <a:r>
              <a:rPr lang="en-US"/>
              <a:t>Click to edit Master title style</a:t>
            </a:r>
          </a:p>
        </p:txBody>
      </p:sp>
      <p:sp>
        <p:nvSpPr>
          <p:cNvPr id="104864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4"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2" name=""/>
        <p:cNvGrpSpPr/>
        <p:nvPr/>
      </p:nvGrpSpPr>
      <p:grpSpPr>
        <a:xfrm>
          <a:off x="0" y="0"/>
          <a:ext cx="0" cy="0"/>
          <a:chOff x="0" y="0"/>
          <a:chExt cx="0" cy="0"/>
        </a:xfrm>
      </p:grpSpPr>
      <p:sp>
        <p:nvSpPr>
          <p:cNvPr id="1048647" name="Title 1"/>
          <p:cNvSpPr>
            <a:spLocks noGrp="1"/>
          </p:cNvSpPr>
          <p:nvPr>
            <p:ph type="title"/>
          </p:nvPr>
        </p:nvSpPr>
        <p:spPr>
          <a:xfrm>
            <a:off x="581193" y="729658"/>
            <a:ext cx="11029616" cy="988332"/>
          </a:xfrm>
        </p:spPr>
        <p:txBody>
          <a:bodyPr/>
          <a:p>
            <a:r>
              <a:rPr lang="en-US"/>
              <a:t>Click to edit Master title style</a:t>
            </a:r>
          </a:p>
        </p:txBody>
      </p:sp>
      <p:sp>
        <p:nvSpPr>
          <p:cNvPr id="104864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3" name="Footer Placeholder 7"/>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5" name=""/>
        <p:cNvGrpSpPr/>
        <p:nvPr/>
      </p:nvGrpSpPr>
      <p:grpSpPr>
        <a:xfrm>
          <a:off x="0" y="0"/>
          <a:ext cx="0" cy="0"/>
          <a:chOff x="0" y="0"/>
          <a:chExt cx="0" cy="0"/>
        </a:xfrm>
      </p:grpSpPr>
      <p:sp>
        <p:nvSpPr>
          <p:cNvPr id="1048610" name="Title 1"/>
          <p:cNvSpPr>
            <a:spLocks noGrp="1"/>
          </p:cNvSpPr>
          <p:nvPr>
            <p:ph type="title"/>
          </p:nvPr>
        </p:nvSpPr>
        <p:spPr>
          <a:xfrm>
            <a:off x="575894" y="729658"/>
            <a:ext cx="11029616" cy="592246"/>
          </a:xfrm>
        </p:spPr>
        <p:txBody>
          <a:bodyPr/>
          <a:p>
            <a:r>
              <a:rPr lang="en-US"/>
              <a:t>Click to edit Master title style</a:t>
            </a:r>
          </a:p>
        </p:txBody>
      </p:sp>
      <p:sp>
        <p:nvSpPr>
          <p:cNvPr id="1048611"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2" name="Footer Placeholder 3"/>
          <p:cNvSpPr>
            <a:spLocks noGrp="1"/>
          </p:cNvSpPr>
          <p:nvPr>
            <p:ph type="ftr" sz="quarter" idx="11"/>
          </p:nvPr>
        </p:nvSpPr>
        <p:spPr>
          <a:xfrm>
            <a:off x="581192" y="6423914"/>
            <a:ext cx="6917210" cy="365125"/>
          </a:xfrm>
          <a:prstGeom prst="rect"/>
        </p:spPr>
        <p:txBody>
          <a:bodyPr/>
          <a:p>
            <a:endParaRPr lang="en-US"/>
          </a:p>
        </p:txBody>
      </p:sp>
      <p:sp>
        <p:nvSpPr>
          <p:cNvPr id="104861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55"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56" name="Footer Placeholder 2"/>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5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2"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3" name="Footer Placeholder 9"/>
          <p:cNvSpPr>
            <a:spLocks noGrp="1"/>
          </p:cNvSpPr>
          <p:nvPr>
            <p:ph type="ftr" sz="quarter" idx="11"/>
          </p:nvPr>
        </p:nvSpPr>
        <p:spPr>
          <a:xfrm>
            <a:off x="581192" y="6452590"/>
            <a:ext cx="6917210" cy="365125"/>
          </a:xfrm>
          <a:prstGeom prst="rect"/>
        </p:spPr>
        <p:txBody>
          <a:bodyPr/>
          <a:p>
            <a:endParaRPr lang="en-US"/>
          </a:p>
        </p:txBody>
      </p:sp>
      <p:sp>
        <p:nvSpPr>
          <p:cNvPr id="104866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8" name=""/>
        <p:cNvGrpSpPr/>
        <p:nvPr/>
      </p:nvGrpSpPr>
      <p:grpSpPr>
        <a:xfrm>
          <a:off x="0" y="0"/>
          <a:ext cx="0" cy="0"/>
          <a:chOff x="0" y="0"/>
          <a:chExt cx="0" cy="0"/>
        </a:xfrm>
      </p:grpSpPr>
      <p:sp>
        <p:nvSpPr>
          <p:cNvPr id="104862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7"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2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2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 </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B</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NA </a:t>
            </a:r>
            <a:r>
              <a:rPr b="1" dirty="0" sz="2000" lang="en-US">
                <a:solidFill>
                  <a:schemeClr val="accent1">
                    <a:lumMod val="75000"/>
                  </a:schemeClr>
                </a:solidFill>
                <a:latin typeface="Arial"/>
                <a:cs typeface="Arial"/>
              </a:rPr>
              <a:t>S</a:t>
            </a:r>
            <a:endParaRPr altLang="en-US" lang="zh-CN"/>
          </a:p>
          <a:p>
            <a:pPr indent="-457200" marL="457200">
              <a:buAutoNum type="arabicPeriod"/>
            </a:pPr>
            <a:r>
              <a:rPr b="1" dirty="0" sz="2000" lang="en-US">
                <a:solidFill>
                  <a:schemeClr val="accent1">
                    <a:lumMod val="75000"/>
                  </a:schemeClr>
                </a:solidFill>
                <a:latin typeface="Arial"/>
                <a:cs typeface="Arial"/>
              </a:rPr>
              <a:t>College Name: A.V.C. College of Engineering</a:t>
            </a:r>
          </a:p>
          <a:p>
            <a:pPr indent="-457200" marL="457200">
              <a:buAutoNum type="arabicPeriod"/>
            </a:pPr>
            <a:r>
              <a:rPr b="1" dirty="0" sz="2000" lang="en-US">
                <a:solidFill>
                  <a:schemeClr val="accent1">
                    <a:lumMod val="75000"/>
                  </a:schemeClr>
                </a:solidFill>
                <a:latin typeface="Arial"/>
                <a:cs typeface="Arial"/>
              </a:rPr>
              <a:t>Department: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fontAlgn="t">
              <a:buNone/>
            </a:pPr>
            <a:endParaRPr dirty="0" sz="2400" lang="en-US">
              <a:solidFill>
                <a:schemeClr val="accent1">
                  <a:lumMod val="50000"/>
                </a:schemeClr>
              </a:solidFill>
            </a:endParaRPr>
          </a:p>
          <a:p>
            <a:r>
              <a:rPr b="1" dirty="0" sz="2400" lang="en-US">
                <a:solidFill>
                  <a:schemeClr val="accent1">
                    <a:lumMod val="50000"/>
                  </a:schemeClr>
                </a:solidFill>
              </a:rPr>
              <a:t> Project problem statement for Keylogger Problem Statement</a:t>
            </a:r>
            <a:r>
              <a:rPr dirty="0" sz="2400" lang="en-US">
                <a:solidFill>
                  <a:schemeClr val="accent1">
                    <a:lumMod val="50000"/>
                  </a:schemeClr>
                </a:solidFill>
              </a:rPr>
              <a:t>:</a:t>
            </a:r>
          </a:p>
          <a:p>
            <a:r>
              <a:rPr dirty="0" sz="2400" lang="en-US">
                <a:solidFill>
                  <a:schemeClr val="accent1">
                    <a:lumMod val="50000"/>
                  </a:schemeClr>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dirty="0" sz="2400" lang="en-US">
                <a:solidFill>
                  <a:schemeClr val="accent1">
                    <a:lumMod val="50000"/>
                  </a:schemeClr>
                </a:solidFill>
              </a:rPr>
            </a:br>
            <a:endParaRPr dirty="0" sz="2400" lang="en-IN">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441671" y="1796143"/>
            <a:ext cx="11613485" cy="4855206"/>
          </a:xfrm>
        </p:spPr>
        <p:txBody>
          <a:bodyPr anchor="ctr" bIns="45720" lIns="91440" rIns="91440" rtlCol="0" tIns="45720" vert="horz">
            <a:noAutofit/>
          </a:bodyPr>
          <a:p>
            <a:r>
              <a:rPr dirty="0" sz="1200" lang="en-US"/>
              <a:t>Keyloggers are malicious software that can be a serious threat. Here are some proposed solutions to protect yourself from Keyloggers:</a:t>
            </a:r>
          </a:p>
          <a:p>
            <a:r>
              <a:rPr b="1" dirty="0" sz="1200" lang="en-US"/>
              <a:t>Prevention:</a:t>
            </a:r>
            <a:endParaRPr dirty="0" sz="1200" lang="en-US"/>
          </a:p>
          <a:p>
            <a:r>
              <a:rPr b="1" dirty="0" sz="1200" lang="en-US"/>
              <a:t>Anti-virus and Anti-malware software:</a:t>
            </a:r>
            <a:r>
              <a:rPr dirty="0" sz="1200" lang="en-US"/>
              <a:t> Install and keep up-to-date reputable antivirus and anti-malware software that can detect and remove Keyloggers.</a:t>
            </a:r>
          </a:p>
          <a:p>
            <a:r>
              <a:rPr b="1" dirty="0" sz="1200" lang="en-US"/>
              <a:t>Be cautious with downloads and attachments:</a:t>
            </a:r>
            <a:r>
              <a:rPr dirty="0" sz="1200" lang="en-US"/>
              <a:t> Only download files and open attachments from trusted sources. Be wary of clicking on links in emails, even if they appear to be from someone you know..</a:t>
            </a:r>
          </a:p>
          <a:p>
            <a:r>
              <a:rPr b="1" dirty="0" sz="1200" lang="en-US"/>
              <a:t>Detection:</a:t>
            </a:r>
            <a:endParaRPr dirty="0" sz="1200" lang="en-US"/>
          </a:p>
          <a:p>
            <a:r>
              <a:rPr b="1" dirty="0" sz="1200" lang="en-US"/>
              <a:t>System behavior changes:</a:t>
            </a:r>
            <a:r>
              <a:rPr dirty="0" sz="1200" lang="en-US"/>
              <a:t> Unusual slowdowns, new programs running in the background, or unexplained browser activity can be signs of a Keylogger infection.</a:t>
            </a:r>
          </a:p>
          <a:p>
            <a:r>
              <a:rPr b="1" dirty="0" sz="1200" lang="en-US"/>
              <a:t>Anti-Keylogging software:</a:t>
            </a:r>
            <a:r>
              <a:rPr dirty="0" sz="1200" lang="en-US"/>
              <a:t> There are specific anti-keylogging programs that can detect and block keyloggers.</a:t>
            </a:r>
          </a:p>
          <a:p>
            <a:r>
              <a:rPr b="1" dirty="0" sz="1200" lang="en-US"/>
              <a:t>Regular security scans:</a:t>
            </a:r>
            <a:r>
              <a:rPr dirty="0" sz="1200" lang="en-US"/>
              <a:t> Regularly scan your system with your antivirus and anti-malware software to detect any potential threats.</a:t>
            </a:r>
          </a:p>
          <a:p>
            <a:r>
              <a:rPr b="1" dirty="0" sz="1200" lang="en-US"/>
              <a:t>Recovery:</a:t>
            </a:r>
            <a:endParaRPr dirty="0" sz="1200" lang="en-US"/>
          </a:p>
          <a:p>
            <a:r>
              <a:rPr b="1" dirty="0" sz="1200" lang="en-US"/>
              <a:t>Boot into Safe Mode:</a:t>
            </a:r>
            <a:r>
              <a:rPr dirty="0" sz="1200" lang="en-US"/>
              <a:t> If you suspect a Keylogger infection, boot your computer into Safe Mode. This will only load the essential programs needed to run your system, making it easier to identify and remove the Keylogger.</a:t>
            </a:r>
          </a:p>
          <a:p>
            <a:r>
              <a:rPr b="1" dirty="0" sz="1200" lang="en-US"/>
              <a:t>Security software scan:</a:t>
            </a:r>
            <a:r>
              <a:rPr dirty="0" sz="1200" lang="en-US"/>
              <a:t> Run a full scan with your antivirus and anti-malware software in Safe Mode.</a:t>
            </a:r>
          </a:p>
          <a:p>
            <a:r>
              <a:rPr b="1" dirty="0" sz="1200" lang="en-US"/>
              <a:t>Change passwords:</a:t>
            </a:r>
            <a:r>
              <a:rPr dirty="0" sz="1200" lang="en-US"/>
              <a:t> Once you've removed the Keylogger, change all your passwords for online accounts, especially financial accounts and email.</a:t>
            </a:r>
          </a:p>
          <a:p>
            <a:r>
              <a:rPr b="1" dirty="0" sz="1200" lang="en-US"/>
              <a:t>Additional Tips:</a:t>
            </a:r>
            <a:endParaRPr dirty="0" sz="1200" lang="en-US"/>
          </a:p>
          <a:p>
            <a:r>
              <a:rPr b="1" dirty="0" sz="1200" lang="en-US"/>
              <a:t>Be mindful of public computers:</a:t>
            </a:r>
            <a:r>
              <a:rPr dirty="0" sz="1200" lang="en-US"/>
              <a:t> Avoid entering sensitive information on public computers, as they may be infected with Keyloggers.</a:t>
            </a:r>
          </a:p>
          <a:p>
            <a:r>
              <a:rPr b="1" dirty="0" sz="1200" lang="en-US"/>
              <a:t>Keep your software updated:</a:t>
            </a:r>
            <a:r>
              <a:rPr dirty="0" sz="1200" lang="en-US"/>
              <a:t> Always update your operating system, applications, and web browser to the latest versions to patch security vulnerabilities that Keyloggers might exploit.</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b="1" dirty="0" lang="en-US"/>
          </a:p>
          <a:p>
            <a:pPr indent="-305435" marL="305435"/>
            <a:r>
              <a:rPr b="1" dirty="0" sz="1800" lang="en-IN">
                <a:solidFill>
                  <a:srgbClr val="0F0F0F"/>
                </a:solidFill>
              </a:rPr>
              <a:t>System requirements:</a:t>
            </a:r>
            <a:r>
              <a:rPr b="1" dirty="0" sz="1800" lang="en-US"/>
              <a:t>100 МВ free disk space. Pentium II processor or higher. 512 MB RAM.</a:t>
            </a:r>
            <a:endParaRPr b="1" dirty="0" sz="1800" lang="en-IN">
              <a:solidFill>
                <a:srgbClr val="0F0F0F"/>
              </a:solidFill>
            </a:endParaRPr>
          </a:p>
          <a:p>
            <a:pPr indent="-305435" marL="305435"/>
            <a:r>
              <a:rPr b="1" dirty="0" sz="1800" lang="en-IN">
                <a:solidFill>
                  <a:srgbClr val="0F0F0F"/>
                </a:solidFill>
              </a:rPr>
              <a:t>Library required to build the model:</a:t>
            </a:r>
          </a:p>
          <a:p>
            <a:pPr indent="-305435" marL="305435"/>
            <a:r>
              <a:rPr b="1" dirty="0" sz="1800" lang="en-IN">
                <a:solidFill>
                  <a:srgbClr val="0F0F0F"/>
                </a:solidFill>
              </a:rPr>
              <a:t> </a:t>
            </a:r>
            <a:r>
              <a:rPr b="1" dirty="0" sz="1800" lang="en-US"/>
              <a:t> </a:t>
            </a:r>
            <a:r>
              <a:rPr b="1" dirty="0" sz="1800" lang="en-US" err="1">
                <a:solidFill>
                  <a:schemeClr val="tx1"/>
                </a:solidFill>
              </a:rPr>
              <a:t>pynput</a:t>
            </a:r>
            <a:endParaRPr b="1" dirty="0" sz="1800" lang="en-US">
              <a:solidFill>
                <a:schemeClr val="tx1"/>
              </a:solidFill>
            </a:endParaRPr>
          </a:p>
          <a:p>
            <a:pPr indent="-305435" marL="305435"/>
            <a:r>
              <a:rPr b="1" dirty="0" sz="1800" lang="en-US"/>
              <a:t>  </a:t>
            </a:r>
            <a:r>
              <a:rPr b="1" dirty="0" sz="1800" lang="en-US" err="1">
                <a:solidFill>
                  <a:schemeClr val="tx1"/>
                </a:solidFill>
              </a:rPr>
              <a:t>mSpy</a:t>
            </a:r>
            <a:r>
              <a:rPr dirty="0" sz="1800" lang="en-US">
                <a:solidFill>
                  <a:schemeClr val="tx1"/>
                </a:solidFill>
              </a:rPr>
              <a:t> </a:t>
            </a:r>
          </a:p>
          <a:p>
            <a:pPr indent="-305435" marL="305435"/>
            <a:r>
              <a:rPr b="1" dirty="0" sz="1800" lang="en-US">
                <a:solidFill>
                  <a:schemeClr val="tx1"/>
                </a:solidFill>
              </a:rPr>
              <a:t> </a:t>
            </a:r>
            <a:r>
              <a:rPr b="1" dirty="0" sz="1800" lang="en-US" err="1">
                <a:solidFill>
                  <a:schemeClr val="tx1"/>
                </a:solidFill>
              </a:rPr>
              <a:t>Tkinter</a:t>
            </a:r>
            <a:endParaRPr b="1" dirty="0" sz="1800" lang="en-US">
              <a:solidFill>
                <a:schemeClr val="tx1"/>
              </a:solidFill>
            </a:endParaRPr>
          </a:p>
          <a:p>
            <a:pPr indent="-305435" marL="305435"/>
            <a:r>
              <a:rPr b="1" dirty="0" sz="1800" lang="en-US">
                <a:solidFill>
                  <a:schemeClr val="tx1"/>
                </a:solidFill>
              </a:rPr>
              <a:t> </a:t>
            </a:r>
            <a:r>
              <a:rPr b="1" dirty="0" sz="1800" lang="en-US" err="1">
                <a:solidFill>
                  <a:schemeClr val="tx1"/>
                </a:solidFill>
              </a:rPr>
              <a:t>jsonlib</a:t>
            </a:r>
            <a:endParaRPr b="1" dirty="0" sz="18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a:xfrm>
            <a:off x="581192" y="2013856"/>
            <a:ext cx="11029615" cy="5366658"/>
          </a:xfrm>
        </p:spPr>
        <p:txBody>
          <a:bodyPr>
            <a:normAutofit fontScale="82353" lnSpcReduction="20000"/>
          </a:bodyPr>
          <a:p>
            <a:pPr>
              <a:buNone/>
            </a:pPr>
            <a:r>
              <a:rPr b="1" dirty="0" lang="en-US"/>
              <a:t> </a:t>
            </a:r>
            <a:r>
              <a:rPr b="1" dirty="0" sz="2000" lang="en-US"/>
              <a:t>Step 1: Install the Required Library</a:t>
            </a:r>
          </a:p>
          <a:p>
            <a:r>
              <a:rPr dirty="0" lang="en-US"/>
              <a:t>Ensure that you have the keyboard library installed in your Python environment. Open your command prompt or terminal and execute the following command</a:t>
            </a:r>
          </a:p>
          <a:p>
            <a:pPr>
              <a:buNone/>
            </a:pPr>
            <a:r>
              <a:rPr b="1" dirty="0" sz="2100" lang="en-US"/>
              <a:t>Step 2: Importing the Necessary Libraries</a:t>
            </a:r>
            <a:endParaRPr dirty="0" sz="2100" lang="en-US"/>
          </a:p>
          <a:p>
            <a:r>
              <a:rPr dirty="0" lang="en-US"/>
              <a:t>Begin by importing the keyboard library at the beginning of your Python script. This library will enable us to work with keyboard inputs. Insert the following line of code</a:t>
            </a:r>
          </a:p>
          <a:p>
            <a:pPr>
              <a:buNone/>
            </a:pPr>
            <a:r>
              <a:rPr b="1" dirty="0" sz="2100" lang="en-US"/>
              <a:t>Step 3: Define the Log File</a:t>
            </a:r>
            <a:endParaRPr dirty="0" sz="2100" lang="en-US"/>
          </a:p>
          <a:p>
            <a:r>
              <a:rPr dirty="0" lang="en-US"/>
              <a:t>Specify the name and location of the log file where the keystrokes will be saved. In this example, we’ll use ‘keystrokes.txt’ as the file name. Feel free to modify it as desired. Add the following line of code</a:t>
            </a:r>
          </a:p>
          <a:p>
            <a:pPr>
              <a:buNone/>
            </a:pPr>
            <a:r>
              <a:rPr b="1" dirty="0" sz="2100" lang="en-US"/>
              <a:t>Step 4: Create the Key Press Event Function</a:t>
            </a:r>
            <a:endParaRPr dirty="0" sz="2100" lang="en-US"/>
          </a:p>
          <a:p>
            <a:r>
              <a:rPr dirty="0" lang="en-US"/>
              <a:t>Define a function that will handle the key press events. This function will be called whenever a key is pressed.</a:t>
            </a:r>
          </a:p>
          <a:p>
            <a:pPr>
              <a:buNone/>
            </a:pPr>
            <a:r>
              <a:rPr b="1" dirty="0" sz="2100" lang="en-US"/>
              <a:t>Step 5: Register the Key Press Event</a:t>
            </a:r>
            <a:endParaRPr dirty="0" sz="2100" lang="en-US"/>
          </a:p>
          <a:p>
            <a:r>
              <a:rPr dirty="0" lang="en-US"/>
              <a:t>Register the ‘</a:t>
            </a:r>
            <a:r>
              <a:rPr dirty="0" lang="en-US" err="1"/>
              <a:t>on_key_press</a:t>
            </a:r>
            <a:r>
              <a:rPr dirty="0" lang="en-US"/>
              <a:t>’ function to be called whenever a key is pressed. This will enable our code to capture the keystrokes. Add the following line:</a:t>
            </a:r>
          </a:p>
          <a:p>
            <a:r>
              <a:rPr dirty="0" lang="en-US" err="1"/>
              <a:t>keyboard.on_press</a:t>
            </a:r>
            <a:r>
              <a:rPr dirty="0" lang="en-US"/>
              <a:t>(</a:t>
            </a:r>
            <a:r>
              <a:rPr dirty="0" lang="en-US" err="1"/>
              <a:t>on_key_press</a:t>
            </a:r>
            <a:r>
              <a:rPr dirty="0" lang="en-US"/>
              <a:t>)</a:t>
            </a:r>
          </a:p>
          <a:p>
            <a:pPr>
              <a:buNone/>
            </a:pPr>
            <a:r>
              <a:rPr b="1" dirty="0" sz="1900" lang="en-US"/>
              <a:t>Step 6: Run the Code</a:t>
            </a:r>
            <a:endParaRPr dirty="0" sz="1900" lang="en-US"/>
          </a:p>
          <a:p>
            <a:r>
              <a:rPr dirty="0" lang="en-US"/>
              <a:t>Save your Python script with a ‘.</a:t>
            </a:r>
            <a:r>
              <a:rPr dirty="0" lang="en-US" err="1"/>
              <a:t>py</a:t>
            </a:r>
            <a:r>
              <a:rPr dirty="0" lang="en-US"/>
              <a:t>’ extension (e.g., ‘keylogger.py’). Open your command prompt or terminal, navigate to the directory where the script is located, and execute the command:</a:t>
            </a:r>
          </a:p>
          <a:p>
            <a:endParaRPr dirty="0" lang="en-US"/>
          </a:p>
          <a:p>
            <a:endParaRPr dirty="0" lang="en-US"/>
          </a:p>
          <a:p>
            <a:endParaRPr dirty="0" lang="en-US"/>
          </a:p>
          <a:p>
            <a:endParaRPr dirty="0" lang="en-US"/>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dirty="0" sz="4400" lang="en-US">
                <a:solidFill>
                  <a:schemeClr val="accent1"/>
                </a:solidFill>
                <a:latin typeface="Arial"/>
                <a:ea typeface="+mj-lt"/>
                <a:cs typeface="Arial"/>
              </a:rPr>
              <a:t>Result</a:t>
            </a:r>
            <a:endParaRPr dirty="0" lang="en-US"/>
          </a:p>
        </p:txBody>
      </p:sp>
      <p:pic>
        <p:nvPicPr>
          <p:cNvPr id="2097153" name="Picture 2"/>
          <p:cNvPicPr>
            <a:picLocks noChangeAspect="1"/>
          </p:cNvPicPr>
          <p:nvPr/>
        </p:nvPicPr>
        <p:blipFill>
          <a:blip xmlns:r="http://schemas.openxmlformats.org/officeDocument/2006/relationships" r:embed="rId1"/>
          <a:stretch>
            <a:fillRect/>
          </a:stretch>
        </p:blipFill>
        <p:spPr>
          <a:xfrm>
            <a:off x="1633837" y="1889892"/>
            <a:ext cx="3126308" cy="3449023"/>
          </a:xfrm>
          <a:prstGeom prst="rect"/>
          <a:ln>
            <a:noFill/>
          </a:ln>
          <a:effectLst>
            <a:outerShdw algn="tl" blurRad="292100" dir="2700000" dist="139700" rotWithShape="0">
              <a:srgbClr val="333333">
                <a:alpha val="65000"/>
              </a:srgbClr>
            </a:outerShdw>
          </a:effectLst>
        </p:spPr>
      </p:pic>
      <p:pic>
        <p:nvPicPr>
          <p:cNvPr id="2097154" name="Picture 3"/>
          <p:cNvPicPr>
            <a:picLocks noChangeAspect="1"/>
          </p:cNvPicPr>
          <p:nvPr/>
        </p:nvPicPr>
        <p:blipFill>
          <a:blip xmlns:r="http://schemas.openxmlformats.org/officeDocument/2006/relationships" r:embed="rId2"/>
          <a:stretch>
            <a:fillRect/>
          </a:stretch>
        </p:blipFill>
        <p:spPr>
          <a:xfrm>
            <a:off x="5368412" y="1632155"/>
            <a:ext cx="6242396" cy="370676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US"/>
              <a:t>In conclusion, </a:t>
            </a:r>
            <a:r>
              <a:rPr dirty="0" sz="2000" lang="en-US" err="1"/>
              <a:t>keyloggers</a:t>
            </a:r>
            <a:r>
              <a:rPr dirty="0" sz="2000" lang="en-US"/>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dirty="0" sz="2000" lang="en-US" err="1"/>
              <a:t>cybersecurity</a:t>
            </a:r>
            <a:r>
              <a:rPr dirty="0" sz="2000" lang="en-US"/>
              <a:t> threats and maintain good security hygiene by keeping your software updated, using strong passwords, and practicing caution when online. If you suspect a </a:t>
            </a:r>
            <a:r>
              <a:rPr dirty="0" sz="2000" lang="en-US" err="1"/>
              <a:t>keylogger</a:t>
            </a:r>
            <a:r>
              <a:rPr dirty="0" sz="2000" lang="en-US"/>
              <a:t> infection, don't hesitate to seek help from a professional. By taking proactive steps, you can safeguard your sensitive information and navigate the digital world with greater confidence.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09" name="Content Placeholder 1"/>
          <p:cNvSpPr>
            <a:spLocks noGrp="1"/>
          </p:cNvSpPr>
          <p:nvPr>
            <p:ph idx="1"/>
          </p:nvPr>
        </p:nvSpPr>
        <p:spPr/>
        <p:txBody>
          <a:bodyPr>
            <a:normAutofit/>
          </a:bodyPr>
          <a:p>
            <a:r>
              <a:rPr dirty="0" sz="2400" lang="en-US"/>
              <a:t> Here are some general references on online security that you can consult for more details:</a:t>
            </a:r>
          </a:p>
          <a:p>
            <a:r>
              <a:rPr dirty="0" sz="2400" lang="en-US"/>
              <a:t>National Institute of Standards and Technology (NIST) </a:t>
            </a:r>
            <a:r>
              <a:rPr dirty="0" sz="2400" lang="en-US" err="1"/>
              <a:t>Cybersecurity</a:t>
            </a:r>
            <a:r>
              <a:rPr dirty="0" sz="2400" lang="en-US"/>
              <a:t> Framework: </a:t>
            </a:r>
            <a:r>
              <a:rPr dirty="0" sz="2400" lang="en-US">
                <a:hlinkClick r:id="rId1"/>
              </a:rPr>
              <a:t>https://www.nist.gov/cyberframework</a:t>
            </a:r>
            <a:endParaRPr dirty="0" sz="2400" lang="en-US"/>
          </a:p>
          <a:p>
            <a:r>
              <a:rPr dirty="0" sz="2400" lang="en-US" err="1"/>
              <a:t>Cybersecurity</a:t>
            </a:r>
            <a:r>
              <a:rPr dirty="0" sz="2400" lang="en-US"/>
              <a:t> &amp; Infrastructure Security Agency (CISA) Shields Up program: </a:t>
            </a:r>
            <a:r>
              <a:rPr dirty="0" sz="2400" lang="en-US">
                <a:hlinkClick r:id="rId2"/>
              </a:rPr>
              <a:t>https://www.cisa.gov/shields-up</a:t>
            </a:r>
            <a:endParaRPr dirty="0" sz="2400" lang="en-US"/>
          </a:p>
          <a:p>
            <a:r>
              <a:rPr dirty="0" sz="2400" lang="en-US" err="1"/>
              <a:t>Kaspersky</a:t>
            </a:r>
            <a:r>
              <a:rPr dirty="0" sz="2400" lang="en-US"/>
              <a:t> Lab - What is Keystroke Logging and </a:t>
            </a:r>
            <a:r>
              <a:rPr dirty="0" sz="2400" lang="en-US" err="1"/>
              <a:t>Keyloggers</a:t>
            </a:r>
            <a:r>
              <a:rPr dirty="0" sz="2400" lang="en-US"/>
              <a:t>?: </a:t>
            </a:r>
            <a:r>
              <a:rPr dirty="0" sz="2400" lang="en-US">
                <a:hlinkClick r:id="rId3"/>
              </a:rPr>
              <a:t>https://www.kaspersky.com/resource-center/definitions/keylogger</a:t>
            </a:r>
            <a:endParaRPr dirty="0" sz="2400" lang="en-US"/>
          </a:p>
          <a:p>
            <a:pPr indent="-305435" marL="305435">
              <a:buNone/>
            </a:pPr>
            <a:endParaRPr dirty="0" sz="240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Mahalakshmi M</cp:lastModifiedBy>
  <dcterms:created xsi:type="dcterms:W3CDTF">2021-05-26T05:50:10Z</dcterms:created>
  <dcterms:modified xsi:type="dcterms:W3CDTF">2024-04-04T09:34:41Z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016b0604d0de4d199b5a24135379ccf2</vt:lpwstr>
  </property>
</Properties>
</file>