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93" r:id="rId3"/>
    <p:sldId id="285" r:id="rId4"/>
    <p:sldId id="292" r:id="rId5"/>
    <p:sldId id="281" r:id="rId6"/>
    <p:sldId id="288" r:id="rId7"/>
    <p:sldId id="283" r:id="rId8"/>
    <p:sldId id="289" r:id="rId9"/>
    <p:sldId id="284" r:id="rId10"/>
    <p:sldId id="294" r:id="rId11"/>
    <p:sldId id="271"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C3D2D2"/>
    <a:srgbClr val="262730"/>
    <a:srgbClr val="B83B1D"/>
    <a:srgbClr val="D7D7D7"/>
    <a:srgbClr val="C8C8C8"/>
    <a:srgbClr val="DD462F"/>
    <a:srgbClr val="0078D7"/>
    <a:srgbClr val="9BC9EF"/>
    <a:srgbClr val="898E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14" autoAdjust="0"/>
  </p:normalViewPr>
  <p:slideViewPr>
    <p:cSldViewPr snapToGrid="0">
      <p:cViewPr varScale="1">
        <p:scale>
          <a:sx n="104" d="100"/>
          <a:sy n="104" d="100"/>
        </p:scale>
        <p:origin x="144" y="2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E07-49D1-8A22-DCCB3FFD5319}"/>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6112"/>
        <c:crosses val="autoZero"/>
        <c:auto val="1"/>
        <c:lblAlgn val="ctr"/>
        <c:lblOffset val="100"/>
        <c:noMultiLvlLbl val="0"/>
      </c:catAx>
      <c:valAx>
        <c:axId val="1817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74E8-422A-8D5C-26E2D714AAF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74E8-422A-8D5C-26E2D714AA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2-74E8-422A-8D5C-26E2D714AA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3-74E8-422A-8D5C-26E2D714AAF2}"/>
            </c:ext>
          </c:extLst>
        </c:ser>
        <c:dLbls>
          <c:showLegendKey val="0"/>
          <c:showVal val="0"/>
          <c:showCatName val="0"/>
          <c:showSerName val="0"/>
          <c:showPercent val="0"/>
          <c:showBubbleSize val="0"/>
        </c:dLbls>
        <c:gapWidth val="219"/>
        <c:overlap val="-27"/>
        <c:axId val="181762304"/>
        <c:axId val="181776384"/>
      </c:barChart>
      <c:catAx>
        <c:axId val="1817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76384"/>
        <c:crosses val="autoZero"/>
        <c:auto val="1"/>
        <c:lblAlgn val="ctr"/>
        <c:lblOffset val="100"/>
        <c:noMultiLvlLbl val="0"/>
      </c:catAx>
      <c:valAx>
        <c:axId val="1817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6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E07-49D1-8A22-DCCB3FFD5319}"/>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6112"/>
        <c:crosses val="autoZero"/>
        <c:auto val="1"/>
        <c:lblAlgn val="ctr"/>
        <c:lblOffset val="100"/>
        <c:noMultiLvlLbl val="0"/>
      </c:catAx>
      <c:valAx>
        <c:axId val="1817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74E8-422A-8D5C-26E2D714AAF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74E8-422A-8D5C-26E2D714AA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2-74E8-422A-8D5C-26E2D714AA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3-74E8-422A-8D5C-26E2D714AAF2}"/>
            </c:ext>
          </c:extLst>
        </c:ser>
        <c:dLbls>
          <c:showLegendKey val="0"/>
          <c:showVal val="0"/>
          <c:showCatName val="0"/>
          <c:showSerName val="0"/>
          <c:showPercent val="0"/>
          <c:showBubbleSize val="0"/>
        </c:dLbls>
        <c:gapWidth val="219"/>
        <c:overlap val="-27"/>
        <c:axId val="181762304"/>
        <c:axId val="181776384"/>
      </c:barChart>
      <c:catAx>
        <c:axId val="1817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76384"/>
        <c:crosses val="autoZero"/>
        <c:auto val="1"/>
        <c:lblAlgn val="ctr"/>
        <c:lblOffset val="100"/>
        <c:noMultiLvlLbl val="0"/>
      </c:catAx>
      <c:valAx>
        <c:axId val="1817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6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283214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6/10/2023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6/10/2023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6/10/2023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6/10/2023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6/10/2023</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hyperlink" Target="https://go.microsoft.com/fwlink/?linkid=851520" TargetMode="External"/><Relationship Id="rId4" Type="http://schemas.openxmlformats.org/officeDocument/2006/relationships/hyperlink" Target="https://support.office.com/en-us/article/Make-your-PowerPoint-presentations-accessible-6f7772b2-2f33-4bd2-8ca7-dae3b2b3ef25#bkmk_wincharts" TargetMode="Externa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hyperlink" Target="https://go.microsoft.com/fwlink/?linkid=851520" TargetMode="External"/><Relationship Id="rId4" Type="http://schemas.openxmlformats.org/officeDocument/2006/relationships/hyperlink" Target="https://support.office.com/en-us/article/Make-your-PowerPoint-presentations-accessible-6f7772b2-2f33-4bd2-8ca7-dae3b2b3ef25#bkmk_winchart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arith-alsafi/smartapply" TargetMode="External"/><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6.jpeg"/><Relationship Id="rId11" Type="http://schemas.openxmlformats.org/officeDocument/2006/relationships/image" Target="../media/image20.jpeg"/><Relationship Id="rId5" Type="http://schemas.openxmlformats.org/officeDocument/2006/relationships/image" Target="../media/image15.jpeg"/><Relationship Id="rId10" Type="http://schemas.openxmlformats.org/officeDocument/2006/relationships/image" Target="../media/image19.png"/><Relationship Id="rId4" Type="http://schemas.openxmlformats.org/officeDocument/2006/relationships/image" Target="../media/image14.jpeg"/><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o.microsoft.com/fwlink/?linkid=851272" TargetMode="External"/><Relationship Id="rId2" Type="http://schemas.openxmlformats.org/officeDocument/2006/relationships/hyperlink" Target="https://go.microsoft.com/fwlink/?linkid=851271" TargetMode="Externa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bkmk_winimages" TargetMode="External"/><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hyperlink" Target="https://go.microsoft.com/fwlink/?linkid=85125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o.microsoft.com/fwlink/?linkid=851273" TargetMode="External"/><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539632" y="3652540"/>
            <a:ext cx="7611908" cy="1111495"/>
          </a:xfrm>
        </p:spPr>
        <p:txBody>
          <a:bodyPr>
            <a:normAutofit/>
          </a:bodyPr>
          <a:lstStyle/>
          <a:p>
            <a:r>
              <a:rPr lang="en-US" sz="5400" dirty="0">
                <a:solidFill>
                  <a:schemeClr val="bg1"/>
                </a:solidFill>
                <a:latin typeface="Arial Nova" panose="020F0502020204030204" pitchFamily="34" charset="0"/>
              </a:rPr>
              <a:t>Smart Apply 📋</a:t>
            </a:r>
          </a:p>
        </p:txBody>
      </p:sp>
      <p:pic>
        <p:nvPicPr>
          <p:cNvPr id="6" name="Picture 5">
            <a:extLst>
              <a:ext uri="{FF2B5EF4-FFF2-40B4-BE49-F238E27FC236}">
                <a16:creationId xmlns:a16="http://schemas.microsoft.com/office/drawing/2014/main" id="{6C11BE55-BB5D-947B-DEB3-11BC57F2455B}"/>
              </a:ext>
            </a:extLst>
          </p:cNvPr>
          <p:cNvPicPr>
            <a:picLocks noChangeAspect="1"/>
          </p:cNvPicPr>
          <p:nvPr/>
        </p:nvPicPr>
        <p:blipFill>
          <a:blip r:embed="rId4"/>
          <a:stretch>
            <a:fillRect/>
          </a:stretch>
        </p:blipFill>
        <p:spPr>
          <a:xfrm>
            <a:off x="3096670" y="3738359"/>
            <a:ext cx="996296" cy="997541"/>
          </a:xfrm>
          <a:prstGeom prst="rect">
            <a:avLst/>
          </a:prstGeom>
        </p:spPr>
      </p:pic>
      <p:sp>
        <p:nvSpPr>
          <p:cNvPr id="7" name="TextBox 6">
            <a:extLst>
              <a:ext uri="{FF2B5EF4-FFF2-40B4-BE49-F238E27FC236}">
                <a16:creationId xmlns:a16="http://schemas.microsoft.com/office/drawing/2014/main" id="{FBF6378F-D5EA-6AB8-6111-2E2ABED241A0}"/>
              </a:ext>
            </a:extLst>
          </p:cNvPr>
          <p:cNvSpPr txBox="1"/>
          <p:nvPr/>
        </p:nvSpPr>
        <p:spPr>
          <a:xfrm>
            <a:off x="3062165" y="4787665"/>
            <a:ext cx="1328681" cy="369332"/>
          </a:xfrm>
          <a:prstGeom prst="rect">
            <a:avLst/>
          </a:prstGeom>
          <a:noFill/>
        </p:spPr>
        <p:txBody>
          <a:bodyPr wrap="square" rtlCol="0">
            <a:spAutoFit/>
          </a:bodyPr>
          <a:lstStyle/>
          <a:p>
            <a:r>
              <a:rPr lang="en-US" dirty="0">
                <a:solidFill>
                  <a:schemeClr val="bg1"/>
                </a:solidFill>
                <a:latin typeface="Arial Nova" panose="020B0504020202020204" pitchFamily="34" charset="0"/>
              </a:rPr>
              <a:t>AI Agents</a:t>
            </a:r>
            <a:endParaRPr lang="en-GB" dirty="0">
              <a:solidFill>
                <a:schemeClr val="bg1"/>
              </a:solidFill>
              <a:latin typeface="Arial Nova" panose="020B0504020202020204" pitchFamily="34" charset="0"/>
            </a:endParaRPr>
          </a:p>
        </p:txBody>
      </p:sp>
      <p:pic>
        <p:nvPicPr>
          <p:cNvPr id="5122" name="Picture 2" descr="LabLab.ai · GitHub">
            <a:extLst>
              <a:ext uri="{FF2B5EF4-FFF2-40B4-BE49-F238E27FC236}">
                <a16:creationId xmlns:a16="http://schemas.microsoft.com/office/drawing/2014/main" id="{969A996A-E415-57DA-2DC9-366E75AF6A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927" y="3263251"/>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525C826-845C-198E-E12E-2D047242148E}"/>
              </a:ext>
            </a:extLst>
          </p:cNvPr>
          <p:cNvSpPr txBox="1"/>
          <p:nvPr/>
        </p:nvSpPr>
        <p:spPr>
          <a:xfrm>
            <a:off x="4642709" y="4537936"/>
            <a:ext cx="6991927" cy="646331"/>
          </a:xfrm>
          <a:prstGeom prst="rect">
            <a:avLst/>
          </a:prstGeom>
          <a:noFill/>
        </p:spPr>
        <p:txBody>
          <a:bodyPr wrap="square" rtlCol="0">
            <a:spAutoFit/>
          </a:bodyPr>
          <a:lstStyle/>
          <a:p>
            <a:r>
              <a:rPr lang="en-US" sz="3600" b="1" dirty="0">
                <a:solidFill>
                  <a:schemeClr val="accent2">
                    <a:lumMod val="40000"/>
                    <a:lumOff val="60000"/>
                  </a:schemeClr>
                </a:solidFill>
                <a:latin typeface="Bahnschrift SemiLight" panose="020B0502040204020203" pitchFamily="34" charset="0"/>
              </a:rPr>
              <a:t>AI Agents Hackathon Submission</a:t>
            </a:r>
            <a:endParaRPr lang="en-GB" sz="3600" b="1" dirty="0">
              <a:solidFill>
                <a:schemeClr val="accent2">
                  <a:lumMod val="40000"/>
                  <a:lumOff val="60000"/>
                </a:schemeClr>
              </a:solidFill>
              <a:latin typeface="Bahnschrift SemiLight" panose="020B0502040204020203" pitchFamily="34" charset="0"/>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Scalability Features</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All charts also need to have alt text. To add alt text to a chart, right click on the chart and select </a:t>
            </a:r>
            <a:r>
              <a:rPr lang="en-US" sz="1600" b="1" dirty="0">
                <a:solidFill>
                  <a:schemeClr val="accent2">
                    <a:lumMod val="75000"/>
                  </a:schemeClr>
                </a:solidFill>
              </a:rPr>
              <a:t>Format Chart Area</a:t>
            </a:r>
            <a:r>
              <a:rPr lang="en-US" sz="1600" dirty="0">
                <a:solidFill>
                  <a:schemeClr val="accent2">
                    <a:lumMod val="75000"/>
                  </a:schemeClr>
                </a:solidFill>
              </a:rPr>
              <a:t> </a:t>
            </a:r>
            <a:r>
              <a:rPr lang="en-US" sz="1600" dirty="0">
                <a:solidFill>
                  <a:schemeClr val="tx1">
                    <a:lumMod val="75000"/>
                    <a:lumOff val="25000"/>
                  </a:schemeClr>
                </a:solidFill>
              </a:rPr>
              <a:t>which will open the </a:t>
            </a:r>
            <a:r>
              <a:rPr lang="en-US" sz="1600" b="1" dirty="0">
                <a:solidFill>
                  <a:schemeClr val="accent2">
                    <a:lumMod val="75000"/>
                  </a:schemeClr>
                </a:solidFill>
              </a:rPr>
              <a:t>Format Chart Area pane</a:t>
            </a:r>
            <a:r>
              <a:rPr lang="en-US" sz="1600" dirty="0">
                <a:solidFill>
                  <a:schemeClr val="tx1">
                    <a:lumMod val="75000"/>
                    <a:lumOff val="25000"/>
                  </a:schemeClr>
                </a:solidFill>
              </a:rPr>
              <a:t>, then go to </a:t>
            </a:r>
            <a:r>
              <a:rPr lang="en-US" sz="1600" b="1" dirty="0">
                <a:solidFill>
                  <a:schemeClr val="accent2">
                    <a:lumMod val="75000"/>
                  </a:schemeClr>
                </a:solidFill>
              </a:rPr>
              <a:t>Size &amp; Properties </a:t>
            </a:r>
            <a:r>
              <a:rPr lang="en-US" sz="1600" dirty="0">
                <a:solidFill>
                  <a:schemeClr val="tx1">
                    <a:lumMod val="75000"/>
                    <a:lumOff val="25000"/>
                  </a:schemeClr>
                </a:solidFill>
              </a:rPr>
              <a:t>&gt;</a:t>
            </a:r>
            <a:r>
              <a:rPr lang="en-US" sz="1600" b="1" dirty="0">
                <a:solidFill>
                  <a:schemeClr val="tx1">
                    <a:lumMod val="75000"/>
                    <a:lumOff val="25000"/>
                  </a:schemeClr>
                </a:solidFill>
              </a:rPr>
              <a: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and enter your alt text only into the</a:t>
            </a:r>
            <a:r>
              <a:rPr lang="en-US" sz="1600" b="1" dirty="0">
                <a:solidFill>
                  <a:schemeClr val="tx1">
                    <a:lumMod val="75000"/>
                    <a:lumOff val="25000"/>
                  </a:schemeClr>
                </a:solidFill>
              </a:rPr>
              <a:t> </a:t>
            </a:r>
            <a:r>
              <a:rPr lang="en-US" sz="1600" b="1" dirty="0">
                <a:solidFill>
                  <a:schemeClr val="accent2">
                    <a:lumMod val="75000"/>
                  </a:schemeClr>
                </a:solidFill>
              </a:rPr>
              <a:t>Description</a:t>
            </a:r>
            <a:r>
              <a:rPr lang="en-US" sz="1600" dirty="0">
                <a:solidFill>
                  <a:schemeClr val="tx1">
                    <a:lumMod val="75000"/>
                    <a:lumOff val="25000"/>
                  </a:schemeClr>
                </a:solidFill>
              </a:rPr>
              <a:t> field.</a:t>
            </a:r>
          </a:p>
          <a:p>
            <a:pPr algn="l">
              <a:lnSpc>
                <a:spcPct val="108000"/>
              </a:lnSpc>
            </a:pPr>
            <a:endParaRPr lang="en-US" sz="1600" dirty="0">
              <a:solidFill>
                <a:schemeClr val="tx1">
                  <a:lumMod val="75000"/>
                  <a:lumOff val="25000"/>
                </a:schemeClr>
              </a:solidFill>
            </a:endParaRPr>
          </a:p>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6934199" y="125548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Alt text examples for two different chart types on this slide:</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6998149" y="190617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7378531" y="1878158"/>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Line chart showing values of three series for four categories</a:t>
            </a:r>
          </a:p>
        </p:txBody>
      </p:sp>
      <p:graphicFrame>
        <p:nvGraphicFramePr>
          <p:cNvPr id="35" name="Content Placeholder 14" descr="Line chart showing values of three series for four categories "/>
          <p:cNvGraphicFramePr>
            <a:graphicFrameLocks/>
          </p:cNvGraphicFramePr>
          <p:nvPr/>
        </p:nvGraphicFramePr>
        <p:xfrm>
          <a:off x="1728788" y="3118809"/>
          <a:ext cx="4656137" cy="2881313"/>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2006150" y="3159101"/>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998149" y="247963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378531" y="2450507"/>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Clustered column chart showing values of three series for four categories</a:t>
            </a:r>
          </a:p>
        </p:txBody>
      </p:sp>
      <p:graphicFrame>
        <p:nvGraphicFramePr>
          <p:cNvPr id="43" name="Content Placeholder 4" descr="Clustered column chart depicting values of three series for four categories"/>
          <p:cNvGraphicFramePr>
            <a:graphicFrameLocks/>
          </p:cNvGraphicFramePr>
          <p:nvPr/>
        </p:nvGraphicFramePr>
        <p:xfrm>
          <a:off x="6934200" y="3118809"/>
          <a:ext cx="4652963" cy="2881313"/>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7290249" y="3159101"/>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Rectangle 46">
            <a:hlinkClick r:id="rId4"/>
          </p:cNvPr>
          <p:cNvSpPr/>
          <p:nvPr/>
        </p:nvSpPr>
        <p:spPr>
          <a:xfrm>
            <a:off x="1826290" y="6041997"/>
            <a:ext cx="3616567" cy="307777"/>
          </a:xfrm>
          <a:prstGeom prst="rect">
            <a:avLst/>
          </a:prstGeom>
        </p:spPr>
        <p:txBody>
          <a:bodyPr wrap="square">
            <a:spAutoFit/>
          </a:bodyPr>
          <a:lstStyle/>
          <a:p>
            <a:r>
              <a:rPr lang="en-US" sz="1400" dirty="0">
                <a:hlinkClick r:id="rId5" tooltip="Learn more about adding alt text to charts"/>
              </a:rPr>
              <a:t>Learn more about adding alt text to charts</a:t>
            </a:r>
            <a:endParaRPr lang="en-US" sz="1400" dirty="0"/>
          </a:p>
        </p:txBody>
      </p:sp>
      <p:pic>
        <p:nvPicPr>
          <p:cNvPr id="48" name="Picture 47" descr="Chart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315" y="5804049"/>
            <a:ext cx="736989" cy="641181"/>
          </a:xfrm>
          <a:prstGeom prst="rect">
            <a:avLst/>
          </a:prstGeom>
        </p:spPr>
      </p:pic>
    </p:spTree>
    <p:extLst>
      <p:ext uri="{BB962C8B-B14F-4D97-AF65-F5344CB8AC3E}">
        <p14:creationId xmlns:p14="http://schemas.microsoft.com/office/powerpoint/2010/main" val="2696682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Business plan</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All charts also need to have alt text. To add alt text to a chart, right click on the chart and select </a:t>
            </a:r>
            <a:r>
              <a:rPr lang="en-US" sz="1600" b="1" dirty="0">
                <a:solidFill>
                  <a:schemeClr val="accent2">
                    <a:lumMod val="75000"/>
                  </a:schemeClr>
                </a:solidFill>
              </a:rPr>
              <a:t>Format Chart Area</a:t>
            </a:r>
            <a:r>
              <a:rPr lang="en-US" sz="1600" dirty="0">
                <a:solidFill>
                  <a:schemeClr val="accent2">
                    <a:lumMod val="75000"/>
                  </a:schemeClr>
                </a:solidFill>
              </a:rPr>
              <a:t> </a:t>
            </a:r>
            <a:r>
              <a:rPr lang="en-US" sz="1600" dirty="0">
                <a:solidFill>
                  <a:schemeClr val="tx1">
                    <a:lumMod val="75000"/>
                    <a:lumOff val="25000"/>
                  </a:schemeClr>
                </a:solidFill>
              </a:rPr>
              <a:t>which will open the </a:t>
            </a:r>
            <a:r>
              <a:rPr lang="en-US" sz="1600" b="1" dirty="0">
                <a:solidFill>
                  <a:schemeClr val="accent2">
                    <a:lumMod val="75000"/>
                  </a:schemeClr>
                </a:solidFill>
              </a:rPr>
              <a:t>Format Chart Area pane</a:t>
            </a:r>
            <a:r>
              <a:rPr lang="en-US" sz="1600" dirty="0">
                <a:solidFill>
                  <a:schemeClr val="tx1">
                    <a:lumMod val="75000"/>
                    <a:lumOff val="25000"/>
                  </a:schemeClr>
                </a:solidFill>
              </a:rPr>
              <a:t>, then go to </a:t>
            </a:r>
            <a:r>
              <a:rPr lang="en-US" sz="1600" b="1" dirty="0">
                <a:solidFill>
                  <a:schemeClr val="accent2">
                    <a:lumMod val="75000"/>
                  </a:schemeClr>
                </a:solidFill>
              </a:rPr>
              <a:t>Size &amp; Properties </a:t>
            </a:r>
            <a:r>
              <a:rPr lang="en-US" sz="1600" dirty="0">
                <a:solidFill>
                  <a:schemeClr val="tx1">
                    <a:lumMod val="75000"/>
                    <a:lumOff val="25000"/>
                  </a:schemeClr>
                </a:solidFill>
              </a:rPr>
              <a:t>&gt;</a:t>
            </a:r>
            <a:r>
              <a:rPr lang="en-US" sz="1600" b="1" dirty="0">
                <a:solidFill>
                  <a:schemeClr val="tx1">
                    <a:lumMod val="75000"/>
                    <a:lumOff val="25000"/>
                  </a:schemeClr>
                </a:solidFill>
              </a:rPr>
              <a: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and enter your alt text only into the</a:t>
            </a:r>
            <a:r>
              <a:rPr lang="en-US" sz="1600" b="1" dirty="0">
                <a:solidFill>
                  <a:schemeClr val="tx1">
                    <a:lumMod val="75000"/>
                    <a:lumOff val="25000"/>
                  </a:schemeClr>
                </a:solidFill>
              </a:rPr>
              <a:t> </a:t>
            </a:r>
            <a:r>
              <a:rPr lang="en-US" sz="1600" b="1" dirty="0">
                <a:solidFill>
                  <a:schemeClr val="accent2">
                    <a:lumMod val="75000"/>
                  </a:schemeClr>
                </a:solidFill>
              </a:rPr>
              <a:t>Description</a:t>
            </a:r>
            <a:r>
              <a:rPr lang="en-US" sz="1600" dirty="0">
                <a:solidFill>
                  <a:schemeClr val="tx1">
                    <a:lumMod val="75000"/>
                    <a:lumOff val="25000"/>
                  </a:schemeClr>
                </a:solidFill>
              </a:rPr>
              <a:t> field.</a:t>
            </a:r>
          </a:p>
          <a:p>
            <a:pPr algn="l">
              <a:lnSpc>
                <a:spcPct val="108000"/>
              </a:lnSpc>
            </a:pPr>
            <a:endParaRPr lang="en-US" sz="1600" dirty="0">
              <a:solidFill>
                <a:schemeClr val="tx1">
                  <a:lumMod val="75000"/>
                  <a:lumOff val="25000"/>
                </a:schemeClr>
              </a:solidFill>
            </a:endParaRPr>
          </a:p>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6934199" y="125548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Alt text examples for two different chart types on this slide:</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6998149" y="190617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7378531" y="1878158"/>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Line chart showing values of three series for four categories</a:t>
            </a:r>
          </a:p>
        </p:txBody>
      </p:sp>
      <p:graphicFrame>
        <p:nvGraphicFramePr>
          <p:cNvPr id="35" name="Content Placeholder 14" descr="Line chart showing values of three series for four categories "/>
          <p:cNvGraphicFramePr>
            <a:graphicFrameLocks/>
          </p:cNvGraphicFramePr>
          <p:nvPr>
            <p:extLst>
              <p:ext uri="{D42A27DB-BD31-4B8C-83A1-F6EECF244321}">
                <p14:modId xmlns:p14="http://schemas.microsoft.com/office/powerpoint/2010/main" val="1190384063"/>
              </p:ext>
            </p:extLst>
          </p:nvPr>
        </p:nvGraphicFramePr>
        <p:xfrm>
          <a:off x="1728788" y="3118809"/>
          <a:ext cx="4656137" cy="2881313"/>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2006150" y="3159101"/>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998149" y="247963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378531" y="2450507"/>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Clustered column chart showing values of three series for four categories</a:t>
            </a:r>
          </a:p>
        </p:txBody>
      </p:sp>
      <p:graphicFrame>
        <p:nvGraphicFramePr>
          <p:cNvPr id="43" name="Content Placeholder 4" descr="Clustered column chart depicting values of three series for four categories"/>
          <p:cNvGraphicFramePr>
            <a:graphicFrameLocks/>
          </p:cNvGraphicFramePr>
          <p:nvPr>
            <p:extLst>
              <p:ext uri="{D42A27DB-BD31-4B8C-83A1-F6EECF244321}">
                <p14:modId xmlns:p14="http://schemas.microsoft.com/office/powerpoint/2010/main" val="3927658140"/>
              </p:ext>
            </p:extLst>
          </p:nvPr>
        </p:nvGraphicFramePr>
        <p:xfrm>
          <a:off x="6934200" y="3118809"/>
          <a:ext cx="4652963" cy="2881313"/>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7290249" y="3159101"/>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Rectangle 46">
            <a:hlinkClick r:id="rId4"/>
          </p:cNvPr>
          <p:cNvSpPr/>
          <p:nvPr/>
        </p:nvSpPr>
        <p:spPr>
          <a:xfrm>
            <a:off x="1826290" y="6041997"/>
            <a:ext cx="3616567" cy="307777"/>
          </a:xfrm>
          <a:prstGeom prst="rect">
            <a:avLst/>
          </a:prstGeom>
        </p:spPr>
        <p:txBody>
          <a:bodyPr wrap="square">
            <a:spAutoFit/>
          </a:bodyPr>
          <a:lstStyle/>
          <a:p>
            <a:r>
              <a:rPr lang="en-US" sz="1400" dirty="0">
                <a:hlinkClick r:id="rId5" tooltip="Learn more about adding alt text to charts"/>
              </a:rPr>
              <a:t>Learn more about adding alt text to charts</a:t>
            </a:r>
            <a:endParaRPr lang="en-US" sz="1400" dirty="0"/>
          </a:p>
        </p:txBody>
      </p:sp>
      <p:pic>
        <p:nvPicPr>
          <p:cNvPr id="48" name="Picture 47" descr="Chart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315" y="5804049"/>
            <a:ext cx="736989" cy="64118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Learn More</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400" dirty="0">
                <a:solidFill>
                  <a:srgbClr val="FFFFFF"/>
                </a:solidFill>
                <a:effectLst/>
                <a:latin typeface="+mj-lt"/>
                <a:ea typeface="Times New Roman" panose="02020603050405020304" pitchFamily="18" charset="0"/>
              </a:rPr>
              <a:t> More questions about Accessibility?</a:t>
            </a:r>
            <a:endParaRPr lang="en-US" sz="12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Visit the repository page here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grpSp>
        <p:nvGrpSpPr>
          <p:cNvPr id="8" name="Group 7" descr="Arrow inside a circle with a link to the PowerPoint Accessibility Support page"/>
          <p:cNvGrpSpPr/>
          <p:nvPr/>
        </p:nvGrpSpPr>
        <p:grpSpPr>
          <a:xfrm>
            <a:off x="5763740" y="3181350"/>
            <a:ext cx="486030" cy="461665"/>
            <a:chOff x="8661400" y="3181350"/>
            <a:chExt cx="486030" cy="461665"/>
          </a:xfrm>
        </p:grpSpPr>
        <p:sp>
          <p:nvSpPr>
            <p:cNvPr id="2" name="Oval 1">
              <a:hlinkClick r:id="rId2" tooltip="Click here to visit the PowerPoint Accessibility Support page"/>
            </p:cNvPr>
            <p:cNvSpPr/>
            <p:nvPr/>
          </p:nvSpPr>
          <p:spPr>
            <a:xfrm>
              <a:off x="8690103" y="3197870"/>
              <a:ext cx="428625" cy="428625"/>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7" name="TextBox 6">
              <a:hlinkClick r:id="rId3"/>
            </p:cNvPr>
            <p:cNvSpPr txBox="1"/>
            <p:nvPr/>
          </p:nvSpPr>
          <p:spPr>
            <a:xfrm>
              <a:off x="8661400" y="3181350"/>
              <a:ext cx="486030" cy="461665"/>
            </a:xfrm>
            <a:prstGeom prst="rect">
              <a:avLst/>
            </a:prstGeom>
            <a:noFill/>
          </p:spPr>
          <p:txBody>
            <a:bodyPr wrap="none" rtlCol="0">
              <a:spAutoFit/>
            </a:bodyPr>
            <a:lstStyle/>
            <a:p>
              <a:r>
                <a:rPr lang="en-US" sz="2400" dirty="0">
                  <a:solidFill>
                    <a:schemeClr val="accent2">
                      <a:lumMod val="75000"/>
                    </a:schemeClr>
                  </a:solidFill>
                  <a:sym typeface="Wingdings" panose="05000000000000000000" pitchFamily="2" charset="2"/>
                </a:rPr>
                <a:t></a:t>
              </a:r>
              <a:endParaRPr lang="en-US" sz="2400" dirty="0">
                <a:solidFill>
                  <a:schemeClr val="accent2">
                    <a:lumMod val="75000"/>
                  </a:schemeClr>
                </a:solidFill>
              </a:endParaRPr>
            </a:p>
          </p:txBody>
        </p:sp>
      </p:grpSp>
      <p:pic>
        <p:nvPicPr>
          <p:cNvPr id="17" name="Picture 16" descr="Accessibility logo"/>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
        <p:nvSpPr>
          <p:cNvPr id="6" name="Text Placeholder 8">
            <a:extLst>
              <a:ext uri="{FF2B5EF4-FFF2-40B4-BE49-F238E27FC236}">
                <a16:creationId xmlns:a16="http://schemas.microsoft.com/office/drawing/2014/main" id="{4F3715B8-06A9-E27D-64DC-1658969067F1}"/>
              </a:ext>
            </a:extLst>
          </p:cNvPr>
          <p:cNvSpPr txBox="1">
            <a:spLocks/>
          </p:cNvSpPr>
          <p:nvPr/>
        </p:nvSpPr>
        <p:spPr>
          <a:xfrm>
            <a:off x="6432457" y="3414491"/>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500" b="1" dirty="0">
                <a:solidFill>
                  <a:schemeClr val="accent2">
                    <a:lumMod val="75000"/>
                  </a:schemeClr>
                </a:solidFill>
              </a:rPr>
              <a:t>github.com/harith-alsafi/smartapply</a:t>
            </a:r>
          </a:p>
          <a:p>
            <a:pPr marL="0" indent="0">
              <a:lnSpc>
                <a:spcPct val="108000"/>
              </a:lnSpc>
              <a:spcBef>
                <a:spcPts val="0"/>
              </a:spcBef>
              <a:buNone/>
            </a:pPr>
            <a:endParaRPr lang="en-US" sz="1500" dirty="0">
              <a:solidFill>
                <a:schemeClr val="tx1">
                  <a:lumMod val="75000"/>
                  <a:lumOff val="25000"/>
                </a:schemeClr>
              </a:solidFill>
            </a:endParaRPr>
          </a:p>
        </p:txBody>
      </p:sp>
      <p:pic>
        <p:nvPicPr>
          <p:cNvPr id="10" name="Picture 9">
            <a:extLst>
              <a:ext uri="{FF2B5EF4-FFF2-40B4-BE49-F238E27FC236}">
                <a16:creationId xmlns:a16="http://schemas.microsoft.com/office/drawing/2014/main" id="{F2DBEFAC-2164-4234-BF74-D207457431A0}"/>
              </a:ext>
            </a:extLst>
          </p:cNvPr>
          <p:cNvPicPr>
            <a:picLocks noChangeAspect="1"/>
          </p:cNvPicPr>
          <p:nvPr/>
        </p:nvPicPr>
        <p:blipFill>
          <a:blip r:embed="rId5"/>
          <a:stretch>
            <a:fillRect/>
          </a:stretch>
        </p:blipFill>
        <p:spPr>
          <a:xfrm>
            <a:off x="4737014" y="4079603"/>
            <a:ext cx="3700740" cy="2330341"/>
          </a:xfrm>
          <a:prstGeom prst="rect">
            <a:avLst/>
          </a:prstGeom>
        </p:spPr>
      </p:pic>
    </p:spTree>
    <p:extLst>
      <p:ext uri="{BB962C8B-B14F-4D97-AF65-F5344CB8AC3E}">
        <p14:creationId xmlns:p14="http://schemas.microsoft.com/office/powerpoint/2010/main" val="109293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0417-9662-E2AF-1F36-0032ADDFFEAA}"/>
              </a:ext>
            </a:extLst>
          </p:cNvPr>
          <p:cNvSpPr>
            <a:spLocks noGrp="1"/>
          </p:cNvSpPr>
          <p:nvPr>
            <p:ph type="title"/>
          </p:nvPr>
        </p:nvSpPr>
        <p:spPr/>
        <p:txBody>
          <a:bodyPr/>
          <a:lstStyle/>
          <a:p>
            <a:r>
              <a:rPr lang="en-US" dirty="0"/>
              <a:t>About the Team!</a:t>
            </a:r>
            <a:endParaRPr lang="en-GB" dirty="0"/>
          </a:p>
        </p:txBody>
      </p:sp>
      <p:pic>
        <p:nvPicPr>
          <p:cNvPr id="6" name="Picture 5">
            <a:extLst>
              <a:ext uri="{FF2B5EF4-FFF2-40B4-BE49-F238E27FC236}">
                <a16:creationId xmlns:a16="http://schemas.microsoft.com/office/drawing/2014/main" id="{386F178F-38CE-1686-BACA-8DBA595E81AA}"/>
              </a:ext>
            </a:extLst>
          </p:cNvPr>
          <p:cNvPicPr>
            <a:picLocks noChangeAspect="1"/>
          </p:cNvPicPr>
          <p:nvPr/>
        </p:nvPicPr>
        <p:blipFill rotWithShape="1">
          <a:blip r:embed="rId2"/>
          <a:srcRect t="80656" r="47440"/>
          <a:stretch/>
        </p:blipFill>
        <p:spPr>
          <a:xfrm>
            <a:off x="2252081" y="5322985"/>
            <a:ext cx="3224737" cy="1341766"/>
          </a:xfrm>
          <a:prstGeom prst="rect">
            <a:avLst/>
          </a:prstGeom>
        </p:spPr>
      </p:pic>
      <p:pic>
        <p:nvPicPr>
          <p:cNvPr id="5" name="Picture 4">
            <a:extLst>
              <a:ext uri="{FF2B5EF4-FFF2-40B4-BE49-F238E27FC236}">
                <a16:creationId xmlns:a16="http://schemas.microsoft.com/office/drawing/2014/main" id="{C8EC7546-227D-8BB7-4954-D918C7C63091}"/>
              </a:ext>
            </a:extLst>
          </p:cNvPr>
          <p:cNvPicPr>
            <a:picLocks noChangeAspect="1"/>
          </p:cNvPicPr>
          <p:nvPr/>
        </p:nvPicPr>
        <p:blipFill rotWithShape="1">
          <a:blip r:embed="rId2"/>
          <a:srcRect l="10470" t="2849" r="3648" b="20923"/>
          <a:stretch/>
        </p:blipFill>
        <p:spPr>
          <a:xfrm>
            <a:off x="2152072" y="1801091"/>
            <a:ext cx="3509819" cy="3521894"/>
          </a:xfrm>
          <a:prstGeom prst="ellipse">
            <a:avLst/>
          </a:prstGeom>
        </p:spPr>
      </p:pic>
      <p:pic>
        <p:nvPicPr>
          <p:cNvPr id="8" name="Picture 7">
            <a:extLst>
              <a:ext uri="{FF2B5EF4-FFF2-40B4-BE49-F238E27FC236}">
                <a16:creationId xmlns:a16="http://schemas.microsoft.com/office/drawing/2014/main" id="{36EC1515-B9D7-025D-2FA9-58709C21B7A5}"/>
              </a:ext>
            </a:extLst>
          </p:cNvPr>
          <p:cNvPicPr>
            <a:picLocks noChangeAspect="1"/>
          </p:cNvPicPr>
          <p:nvPr/>
        </p:nvPicPr>
        <p:blipFill rotWithShape="1">
          <a:blip r:embed="rId3"/>
          <a:srcRect l="6712" t="6412" r="4053" b="18478"/>
          <a:stretch/>
        </p:blipFill>
        <p:spPr>
          <a:xfrm>
            <a:off x="7259782" y="1669439"/>
            <a:ext cx="3657600" cy="3653546"/>
          </a:xfrm>
          <a:prstGeom prst="ellipse">
            <a:avLst/>
          </a:prstGeom>
        </p:spPr>
      </p:pic>
      <p:pic>
        <p:nvPicPr>
          <p:cNvPr id="9" name="Picture 8">
            <a:extLst>
              <a:ext uri="{FF2B5EF4-FFF2-40B4-BE49-F238E27FC236}">
                <a16:creationId xmlns:a16="http://schemas.microsoft.com/office/drawing/2014/main" id="{B06221F3-F360-6194-0059-2A3A70F61B61}"/>
              </a:ext>
            </a:extLst>
          </p:cNvPr>
          <p:cNvPicPr>
            <a:picLocks noChangeAspect="1"/>
          </p:cNvPicPr>
          <p:nvPr/>
        </p:nvPicPr>
        <p:blipFill rotWithShape="1">
          <a:blip r:embed="rId3"/>
          <a:srcRect t="86143" r="51298" b="473"/>
          <a:stretch/>
        </p:blipFill>
        <p:spPr>
          <a:xfrm>
            <a:off x="7453145" y="5414805"/>
            <a:ext cx="3092617" cy="1008668"/>
          </a:xfrm>
          <a:prstGeom prst="rect">
            <a:avLst/>
          </a:prstGeom>
        </p:spPr>
      </p:pic>
      <p:pic>
        <p:nvPicPr>
          <p:cNvPr id="4100" name="Picture 4" descr="University of Leeds logo banner transparent PNG - StickPNG">
            <a:extLst>
              <a:ext uri="{FF2B5EF4-FFF2-40B4-BE49-F238E27FC236}">
                <a16:creationId xmlns:a16="http://schemas.microsoft.com/office/drawing/2014/main" id="{ECD2B9F2-9D20-DD4E-91D2-A0646BE626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94865" y="-295564"/>
            <a:ext cx="3517208" cy="219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95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Our Project</a:t>
            </a:r>
          </a:p>
        </p:txBody>
      </p:sp>
      <p:sp>
        <p:nvSpPr>
          <p:cNvPr id="2" name="Content Placeholder 1"/>
          <p:cNvSpPr>
            <a:spLocks noGrp="1"/>
          </p:cNvSpPr>
          <p:nvPr>
            <p:ph sz="half" idx="4294967295"/>
          </p:nvPr>
        </p:nvSpPr>
        <p:spPr>
          <a:xfrm>
            <a:off x="1755648" y="1294726"/>
            <a:ext cx="10074908" cy="1288759"/>
          </a:xfrm>
        </p:spPr>
        <p:txBody>
          <a:bodyPr>
            <a:noAutofit/>
          </a:bodyPr>
          <a:lstStyle/>
          <a:p>
            <a:r>
              <a:rPr lang="en-US" sz="2400" dirty="0"/>
              <a:t>Smart Apply uses LLM AI Agents and Web Scraping to simplify the process of crafting personalized resumes tailored to individual skills, experiences, and career goals!</a:t>
            </a:r>
          </a:p>
          <a:p>
            <a:endParaRPr lang="en-US" sz="1000" dirty="0"/>
          </a:p>
          <a:p>
            <a:r>
              <a:rPr lang="en-US" sz="2800" dirty="0"/>
              <a:t>We utilized:</a:t>
            </a:r>
          </a:p>
        </p:txBody>
      </p:sp>
      <p:pic>
        <p:nvPicPr>
          <p:cNvPr id="1028" name="Picture 4" descr="Jobs at Hugging Face | Sequoia Capital">
            <a:extLst>
              <a:ext uri="{FF2B5EF4-FFF2-40B4-BE49-F238E27FC236}">
                <a16:creationId xmlns:a16="http://schemas.microsoft.com/office/drawing/2014/main" id="{9A9A5C08-8869-FF39-A71B-32D6DE9BC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982" y="4293965"/>
            <a:ext cx="3048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and • Streamlit">
            <a:extLst>
              <a:ext uri="{FF2B5EF4-FFF2-40B4-BE49-F238E27FC236}">
                <a16:creationId xmlns:a16="http://schemas.microsoft.com/office/drawing/2014/main" id="{8B12A85C-77A1-15AD-1384-B77F50A92E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7447" y="3638809"/>
            <a:ext cx="3919070" cy="10879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C9B698C8-052A-7D39-714C-3DEE5164366D}"/>
              </a:ext>
            </a:extLst>
          </p:cNvPr>
          <p:cNvGrpSpPr/>
          <p:nvPr/>
        </p:nvGrpSpPr>
        <p:grpSpPr>
          <a:xfrm>
            <a:off x="4700316" y="2651941"/>
            <a:ext cx="3493331" cy="1134500"/>
            <a:chOff x="4626634" y="2583485"/>
            <a:chExt cx="3493331" cy="1134500"/>
          </a:xfrm>
        </p:grpSpPr>
        <p:pic>
          <p:nvPicPr>
            <p:cNvPr id="1032" name="Picture 8" descr="LangChain - Crunchbase Company Profile &amp; Funding">
              <a:extLst>
                <a:ext uri="{FF2B5EF4-FFF2-40B4-BE49-F238E27FC236}">
                  <a16:creationId xmlns:a16="http://schemas.microsoft.com/office/drawing/2014/main" id="{13352221-5073-9FF7-AA57-0CE2C98472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717" t="26737" r="29717" b="26737"/>
            <a:stretch/>
          </p:blipFill>
          <p:spPr bwMode="auto">
            <a:xfrm>
              <a:off x="4626634" y="2583485"/>
              <a:ext cx="989162" cy="1134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FD283D1-F507-3568-1913-A5E3E200D216}"/>
                </a:ext>
              </a:extLst>
            </p:cNvPr>
            <p:cNvSpPr txBox="1"/>
            <p:nvPr/>
          </p:nvSpPr>
          <p:spPr>
            <a:xfrm>
              <a:off x="5670255" y="2716772"/>
              <a:ext cx="2449710" cy="769441"/>
            </a:xfrm>
            <a:prstGeom prst="rect">
              <a:avLst/>
            </a:prstGeom>
            <a:noFill/>
          </p:spPr>
          <p:txBody>
            <a:bodyPr wrap="none" rtlCol="0">
              <a:spAutoFit/>
            </a:bodyPr>
            <a:lstStyle/>
            <a:p>
              <a:r>
                <a:rPr lang="en-US" sz="4400" b="1" dirty="0">
                  <a:solidFill>
                    <a:srgbClr val="262730"/>
                  </a:solidFill>
                  <a:latin typeface="Bahnschrift SemiLight SemiConde" panose="020B0502040204020203" pitchFamily="34" charset="0"/>
                </a:rPr>
                <a:t>Langchain</a:t>
              </a:r>
              <a:endParaRPr lang="en-GB" sz="4400" b="1" dirty="0">
                <a:solidFill>
                  <a:srgbClr val="262730"/>
                </a:solidFill>
                <a:latin typeface="Bahnschrift SemiLight SemiConde" panose="020B0502040204020203" pitchFamily="34" charset="0"/>
              </a:endParaRPr>
            </a:p>
          </p:txBody>
        </p:sp>
      </p:grpSp>
      <p:pic>
        <p:nvPicPr>
          <p:cNvPr id="1034" name="Picture 10" descr="Camel AGI - Product Information, Latest Updates, and Reviews 2023 | Product  Hunt">
            <a:extLst>
              <a:ext uri="{FF2B5EF4-FFF2-40B4-BE49-F238E27FC236}">
                <a16:creationId xmlns:a16="http://schemas.microsoft.com/office/drawing/2014/main" id="{B91AED96-557C-2C06-A4AB-577A9E7AE24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80008" y="5658160"/>
            <a:ext cx="735788" cy="7357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7A70AC3-00C0-850E-7B7A-AB42060EAB91}"/>
              </a:ext>
            </a:extLst>
          </p:cNvPr>
          <p:cNvSpPr txBox="1"/>
          <p:nvPr/>
        </p:nvSpPr>
        <p:spPr>
          <a:xfrm>
            <a:off x="5658770" y="5629487"/>
            <a:ext cx="2584362" cy="769441"/>
          </a:xfrm>
          <a:prstGeom prst="rect">
            <a:avLst/>
          </a:prstGeom>
          <a:noFill/>
        </p:spPr>
        <p:txBody>
          <a:bodyPr wrap="none" rtlCol="0">
            <a:spAutoFit/>
          </a:bodyPr>
          <a:lstStyle/>
          <a:p>
            <a:r>
              <a:rPr lang="en-US" sz="4400" b="1" dirty="0">
                <a:solidFill>
                  <a:srgbClr val="262730"/>
                </a:solidFill>
                <a:latin typeface="Bahnschrift SemiLight SemiConde" panose="020B0502040204020203" pitchFamily="34" charset="0"/>
              </a:rPr>
              <a:t>CAMEL AGI</a:t>
            </a:r>
            <a:endParaRPr lang="en-GB" sz="4400" b="1" dirty="0">
              <a:solidFill>
                <a:srgbClr val="262730"/>
              </a:solidFill>
              <a:latin typeface="Bahnschrift SemiLight SemiConde" panose="020B0502040204020203" pitchFamily="34" charset="0"/>
            </a:endParaRPr>
          </a:p>
        </p:txBody>
      </p:sp>
    </p:spTree>
    <p:extLst>
      <p:ext uri="{BB962C8B-B14F-4D97-AF65-F5344CB8AC3E}">
        <p14:creationId xmlns:p14="http://schemas.microsoft.com/office/powerpoint/2010/main" val="346838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0023-C43F-BFE2-8CFE-B6DF2B51A112}"/>
              </a:ext>
            </a:extLst>
          </p:cNvPr>
          <p:cNvSpPr>
            <a:spLocks noGrp="1"/>
          </p:cNvSpPr>
          <p:nvPr>
            <p:ph type="title"/>
          </p:nvPr>
        </p:nvSpPr>
        <p:spPr/>
        <p:txBody>
          <a:bodyPr/>
          <a:lstStyle/>
          <a:p>
            <a:endParaRPr lang="en-GB"/>
          </a:p>
        </p:txBody>
      </p:sp>
      <p:pic>
        <p:nvPicPr>
          <p:cNvPr id="5" name="Picture 4">
            <a:extLst>
              <a:ext uri="{FF2B5EF4-FFF2-40B4-BE49-F238E27FC236}">
                <a16:creationId xmlns:a16="http://schemas.microsoft.com/office/drawing/2014/main" id="{FB24C199-D5C0-6F17-B6F6-FFE16CE8C8AC}"/>
              </a:ext>
            </a:extLst>
          </p:cNvPr>
          <p:cNvPicPr>
            <a:picLocks noChangeAspect="1"/>
          </p:cNvPicPr>
          <p:nvPr/>
        </p:nvPicPr>
        <p:blipFill>
          <a:blip r:embed="rId2"/>
          <a:stretch>
            <a:fillRect/>
          </a:stretch>
        </p:blipFill>
        <p:spPr>
          <a:xfrm>
            <a:off x="2445336" y="1548141"/>
            <a:ext cx="8539578" cy="4301086"/>
          </a:xfrm>
          <a:prstGeom prst="rect">
            <a:avLst/>
          </a:prstGeom>
          <a:ln w="38100" cap="sq">
            <a:noFill/>
            <a:prstDash val="solid"/>
            <a:miter lim="800000"/>
          </a:ln>
          <a:effectLst>
            <a:outerShdw blurRad="50800" dist="38100" dir="5400000" algn="t" rotWithShape="0">
              <a:prstClr val="black">
                <a:alpha val="40000"/>
              </a:prstClr>
            </a:outerShdw>
          </a:effectLst>
        </p:spPr>
      </p:pic>
      <p:sp>
        <p:nvSpPr>
          <p:cNvPr id="6" name="Rectangle 5">
            <a:extLst>
              <a:ext uri="{FF2B5EF4-FFF2-40B4-BE49-F238E27FC236}">
                <a16:creationId xmlns:a16="http://schemas.microsoft.com/office/drawing/2014/main" id="{8CA38F70-BA76-E2F1-05F6-076DFDE4127F}"/>
              </a:ext>
            </a:extLst>
          </p:cNvPr>
          <p:cNvSpPr/>
          <p:nvPr/>
        </p:nvSpPr>
        <p:spPr>
          <a:xfrm>
            <a:off x="2445336" y="1477818"/>
            <a:ext cx="8539578" cy="70323"/>
          </a:xfrm>
          <a:prstGeom prst="rect">
            <a:avLst/>
          </a:prstGeom>
          <a:solidFill>
            <a:srgbClr val="D83B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277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normAutofit/>
          </a:bodyPr>
          <a:lstStyle/>
          <a:p>
            <a:r>
              <a:rPr lang="en-US" dirty="0"/>
              <a:t>How to use:</a:t>
            </a:r>
          </a:p>
        </p:txBody>
      </p:sp>
      <p:sp>
        <p:nvSpPr>
          <p:cNvPr id="84" name="Content Placeholder 5"/>
          <p:cNvSpPr txBox="1">
            <a:spLocks/>
          </p:cNvSpPr>
          <p:nvPr/>
        </p:nvSpPr>
        <p:spPr>
          <a:xfrm>
            <a:off x="1987657" y="1319496"/>
            <a:ext cx="3005887" cy="3100104"/>
          </a:xfrm>
          <a:prstGeom prst="rect">
            <a:avLst/>
          </a:prstGeom>
        </p:spPr>
        <p:txBody>
          <a:bodyPr>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spcBef>
                <a:spcPts val="0"/>
              </a:spcBef>
              <a:spcAft>
                <a:spcPts val="600"/>
              </a:spcAft>
              <a:buNone/>
            </a:pPr>
            <a:r>
              <a:rPr lang="en-US" sz="1500" dirty="0"/>
              <a:t>Input LinkedIn and Job Posting Links.</a:t>
            </a:r>
          </a:p>
          <a:p>
            <a:pPr marL="0" indent="0">
              <a:lnSpc>
                <a:spcPct val="108000"/>
              </a:lnSpc>
              <a:spcBef>
                <a:spcPts val="0"/>
              </a:spcBef>
              <a:spcAft>
                <a:spcPts val="600"/>
              </a:spcAft>
              <a:buNone/>
            </a:pPr>
            <a:endParaRPr lang="en-US" sz="1500" dirty="0"/>
          </a:p>
          <a:p>
            <a:pPr marL="0" indent="0">
              <a:lnSpc>
                <a:spcPct val="108000"/>
              </a:lnSpc>
              <a:spcBef>
                <a:spcPts val="0"/>
              </a:spcBef>
              <a:spcAft>
                <a:spcPts val="600"/>
              </a:spcAft>
              <a:buNone/>
            </a:pPr>
            <a:r>
              <a:rPr lang="en-US" sz="1500" dirty="0"/>
              <a:t>Select Desired Resume Elements.</a:t>
            </a:r>
          </a:p>
          <a:p>
            <a:pPr marL="0" indent="0">
              <a:lnSpc>
                <a:spcPct val="108000"/>
              </a:lnSpc>
              <a:spcBef>
                <a:spcPts val="0"/>
              </a:spcBef>
              <a:spcAft>
                <a:spcPts val="600"/>
              </a:spcAft>
              <a:buNone/>
            </a:pPr>
            <a:endParaRPr lang="en-US" sz="1500" dirty="0"/>
          </a:p>
          <a:p>
            <a:pPr marL="0" indent="0">
              <a:lnSpc>
                <a:spcPct val="108000"/>
              </a:lnSpc>
              <a:spcBef>
                <a:spcPts val="0"/>
              </a:spcBef>
              <a:spcAft>
                <a:spcPts val="600"/>
              </a:spcAft>
              <a:buNone/>
            </a:pPr>
            <a:r>
              <a:rPr lang="en-US" sz="1500" dirty="0"/>
              <a:t>Select your preferred style</a:t>
            </a:r>
          </a:p>
          <a:p>
            <a:pPr marL="0" indent="0">
              <a:lnSpc>
                <a:spcPct val="108000"/>
              </a:lnSpc>
              <a:spcBef>
                <a:spcPts val="0"/>
              </a:spcBef>
              <a:spcAft>
                <a:spcPts val="600"/>
              </a:spcAft>
              <a:buNone/>
            </a:pPr>
            <a:endParaRPr lang="en-US" sz="1500" dirty="0"/>
          </a:p>
          <a:p>
            <a:pPr marL="0" indent="0">
              <a:lnSpc>
                <a:spcPct val="108000"/>
              </a:lnSpc>
              <a:spcBef>
                <a:spcPts val="0"/>
              </a:spcBef>
              <a:spcAft>
                <a:spcPts val="600"/>
              </a:spcAft>
              <a:buNone/>
            </a:pPr>
            <a:r>
              <a:rPr lang="en-US" sz="1500" dirty="0"/>
              <a:t>Preview and Edit.</a:t>
            </a:r>
          </a:p>
          <a:p>
            <a:pPr marL="0" indent="0">
              <a:lnSpc>
                <a:spcPct val="108000"/>
              </a:lnSpc>
              <a:spcBef>
                <a:spcPts val="0"/>
              </a:spcBef>
              <a:spcAft>
                <a:spcPts val="600"/>
              </a:spcAft>
              <a:buNone/>
            </a:pPr>
            <a:endParaRPr lang="en-US" sz="1500" dirty="0"/>
          </a:p>
          <a:p>
            <a:pPr marL="0" indent="0">
              <a:lnSpc>
                <a:spcPct val="108000"/>
              </a:lnSpc>
              <a:spcBef>
                <a:spcPts val="0"/>
              </a:spcBef>
              <a:spcAft>
                <a:spcPts val="600"/>
              </a:spcAft>
              <a:buNone/>
            </a:pPr>
            <a:r>
              <a:rPr lang="en-US" sz="1500" dirty="0"/>
              <a:t>Export and Share.</a:t>
            </a:r>
          </a:p>
        </p:txBody>
      </p:sp>
      <p:grpSp>
        <p:nvGrpSpPr>
          <p:cNvPr id="85" name="Group 84" descr="Step number 1"/>
          <p:cNvGrpSpPr/>
          <p:nvPr/>
        </p:nvGrpSpPr>
        <p:grpSpPr bwMode="gray">
          <a:xfrm>
            <a:off x="1614199" y="1336287"/>
            <a:ext cx="380382" cy="296049"/>
            <a:chOff x="6741828" y="1435344"/>
            <a:chExt cx="380382" cy="296049"/>
          </a:xfrm>
        </p:grpSpPr>
        <p:sp>
          <p:nvSpPr>
            <p:cNvPr id="86" name="Rectangle 85"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1" name="Group 30" descr="Step number 1"/>
          <p:cNvGrpSpPr/>
          <p:nvPr/>
        </p:nvGrpSpPr>
        <p:grpSpPr bwMode="gray">
          <a:xfrm>
            <a:off x="5956609" y="1379425"/>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93" name="Group 92" descr="Step number 2"/>
          <p:cNvGrpSpPr/>
          <p:nvPr/>
        </p:nvGrpSpPr>
        <p:grpSpPr bwMode="gray">
          <a:xfrm>
            <a:off x="1614199" y="2232617"/>
            <a:ext cx="380382" cy="296049"/>
            <a:chOff x="6741828" y="1435344"/>
            <a:chExt cx="380382" cy="296049"/>
          </a:xfrm>
        </p:grpSpPr>
        <p:sp>
          <p:nvSpPr>
            <p:cNvPr id="94" name="Rectangle 93"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4" name="Group 33" descr="Step number 2"/>
          <p:cNvGrpSpPr/>
          <p:nvPr/>
        </p:nvGrpSpPr>
        <p:grpSpPr bwMode="gray">
          <a:xfrm>
            <a:off x="8480799" y="1379425"/>
            <a:ext cx="380382" cy="296049"/>
            <a:chOff x="6741828" y="1435344"/>
            <a:chExt cx="380382" cy="296049"/>
          </a:xfrm>
        </p:grpSpPr>
        <p:sp>
          <p:nvSpPr>
            <p:cNvPr id="35" name="Rectangle 34"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101" name="Group 100" descr="Step number 3"/>
          <p:cNvGrpSpPr/>
          <p:nvPr/>
        </p:nvGrpSpPr>
        <p:grpSpPr bwMode="gray">
          <a:xfrm>
            <a:off x="1620567" y="2869155"/>
            <a:ext cx="380382" cy="296049"/>
            <a:chOff x="6741828" y="1435344"/>
            <a:chExt cx="380382" cy="296049"/>
          </a:xfrm>
        </p:grpSpPr>
        <p:sp>
          <p:nvSpPr>
            <p:cNvPr id="102" name="Rectangle 101"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7" name="Group 36" descr="Step number 3"/>
          <p:cNvGrpSpPr/>
          <p:nvPr/>
        </p:nvGrpSpPr>
        <p:grpSpPr bwMode="gray">
          <a:xfrm>
            <a:off x="10692287" y="1398475"/>
            <a:ext cx="380382" cy="296049"/>
            <a:chOff x="6741828" y="1435344"/>
            <a:chExt cx="380382" cy="296049"/>
          </a:xfrm>
        </p:grpSpPr>
        <p:sp>
          <p:nvSpPr>
            <p:cNvPr id="38" name="Rectangle 3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 name="Picture 2">
            <a:extLst>
              <a:ext uri="{FF2B5EF4-FFF2-40B4-BE49-F238E27FC236}">
                <a16:creationId xmlns:a16="http://schemas.microsoft.com/office/drawing/2014/main" id="{FEB4A5C4-EC7B-E679-8EA8-AA2B4F3898C9}"/>
              </a:ext>
            </a:extLst>
          </p:cNvPr>
          <p:cNvPicPr>
            <a:picLocks noChangeAspect="1"/>
          </p:cNvPicPr>
          <p:nvPr/>
        </p:nvPicPr>
        <p:blipFill rotWithShape="1">
          <a:blip r:embed="rId3"/>
          <a:srcRect r="81393" b="58282"/>
          <a:stretch/>
        </p:blipFill>
        <p:spPr>
          <a:xfrm>
            <a:off x="5085907" y="1811799"/>
            <a:ext cx="2267395" cy="2560502"/>
          </a:xfrm>
          <a:prstGeom prst="rect">
            <a:avLst/>
          </a:prstGeom>
          <a:ln w="38100" cap="sq">
            <a:noFill/>
            <a:prstDash val="solid"/>
            <a:miter lim="800000"/>
          </a:ln>
          <a:effectLst>
            <a:outerShdw blurRad="63500" sx="102000" sy="102000" algn="ctr" rotWithShape="0">
              <a:prstClr val="black">
                <a:alpha val="40000"/>
              </a:prstClr>
            </a:outerShdw>
          </a:effectLst>
        </p:spPr>
      </p:pic>
      <p:pic>
        <p:nvPicPr>
          <p:cNvPr id="4" name="Picture 3">
            <a:extLst>
              <a:ext uri="{FF2B5EF4-FFF2-40B4-BE49-F238E27FC236}">
                <a16:creationId xmlns:a16="http://schemas.microsoft.com/office/drawing/2014/main" id="{A60A6771-C42F-7B48-420A-18C861694838}"/>
              </a:ext>
            </a:extLst>
          </p:cNvPr>
          <p:cNvPicPr>
            <a:picLocks noChangeAspect="1"/>
          </p:cNvPicPr>
          <p:nvPr/>
        </p:nvPicPr>
        <p:blipFill rotWithShape="1">
          <a:blip r:embed="rId3"/>
          <a:srcRect l="135" t="69030" r="81766" b="1159"/>
          <a:stretch/>
        </p:blipFill>
        <p:spPr>
          <a:xfrm>
            <a:off x="7568254" y="1821018"/>
            <a:ext cx="2205473" cy="1829672"/>
          </a:xfrm>
          <a:prstGeom prst="rect">
            <a:avLst/>
          </a:prstGeom>
          <a:ln w="38100" cap="sq">
            <a:noFill/>
            <a:prstDash val="solid"/>
            <a:miter lim="800000"/>
          </a:ln>
          <a:effectLst>
            <a:outerShdw blurRad="63500" sx="102000" sy="102000" algn="ctr" rotWithShape="0">
              <a:prstClr val="black">
                <a:alpha val="40000"/>
              </a:prstClr>
            </a:outerShdw>
          </a:effectLst>
        </p:spPr>
      </p:pic>
      <p:grpSp>
        <p:nvGrpSpPr>
          <p:cNvPr id="22" name="Group 21">
            <a:extLst>
              <a:ext uri="{FF2B5EF4-FFF2-40B4-BE49-F238E27FC236}">
                <a16:creationId xmlns:a16="http://schemas.microsoft.com/office/drawing/2014/main" id="{763F8320-9F12-5325-1ACC-3B4CD635F6FB}"/>
              </a:ext>
            </a:extLst>
          </p:cNvPr>
          <p:cNvGrpSpPr/>
          <p:nvPr/>
        </p:nvGrpSpPr>
        <p:grpSpPr>
          <a:xfrm>
            <a:off x="9945991" y="1821018"/>
            <a:ext cx="2019444" cy="2928130"/>
            <a:chOff x="9994078" y="3245038"/>
            <a:chExt cx="2019444" cy="2928130"/>
          </a:xfrm>
        </p:grpSpPr>
        <p:grpSp>
          <p:nvGrpSpPr>
            <p:cNvPr id="16" name="Group 15">
              <a:extLst>
                <a:ext uri="{FF2B5EF4-FFF2-40B4-BE49-F238E27FC236}">
                  <a16:creationId xmlns:a16="http://schemas.microsoft.com/office/drawing/2014/main" id="{F0BC5915-7324-049D-255A-89AE2A3E95C0}"/>
                </a:ext>
              </a:extLst>
            </p:cNvPr>
            <p:cNvGrpSpPr/>
            <p:nvPr/>
          </p:nvGrpSpPr>
          <p:grpSpPr>
            <a:xfrm>
              <a:off x="9994078" y="3245038"/>
              <a:ext cx="2019444" cy="2928130"/>
              <a:chOff x="9300066" y="579873"/>
              <a:chExt cx="2019444" cy="2928130"/>
            </a:xfrm>
          </p:grpSpPr>
          <p:grpSp>
            <p:nvGrpSpPr>
              <p:cNvPr id="8" name="Group 7">
                <a:extLst>
                  <a:ext uri="{FF2B5EF4-FFF2-40B4-BE49-F238E27FC236}">
                    <a16:creationId xmlns:a16="http://schemas.microsoft.com/office/drawing/2014/main" id="{9B039309-F50F-7A23-2040-42285F376F70}"/>
                  </a:ext>
                </a:extLst>
              </p:cNvPr>
              <p:cNvGrpSpPr/>
              <p:nvPr/>
            </p:nvGrpSpPr>
            <p:grpSpPr>
              <a:xfrm>
                <a:off x="9300066" y="579873"/>
                <a:ext cx="2019444" cy="2928130"/>
                <a:chOff x="6572337" y="75071"/>
                <a:chExt cx="3924969" cy="5691081"/>
              </a:xfrm>
            </p:grpSpPr>
            <p:sp>
              <p:nvSpPr>
                <p:cNvPr id="7" name="Rectangle 6">
                  <a:extLst>
                    <a:ext uri="{FF2B5EF4-FFF2-40B4-BE49-F238E27FC236}">
                      <a16:creationId xmlns:a16="http://schemas.microsoft.com/office/drawing/2014/main" id="{D26FD66E-4C89-726D-F5D0-3795CE7B93DF}"/>
                    </a:ext>
                  </a:extLst>
                </p:cNvPr>
                <p:cNvSpPr/>
                <p:nvPr/>
              </p:nvSpPr>
              <p:spPr>
                <a:xfrm>
                  <a:off x="6572337" y="75071"/>
                  <a:ext cx="3924969" cy="5691081"/>
                </a:xfrm>
                <a:prstGeom prst="rect">
                  <a:avLst/>
                </a:prstGeom>
                <a:solidFill>
                  <a:srgbClr val="C3D2D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074" name="Picture 2" descr="Best Resume Formats For 2022">
                  <a:extLst>
                    <a:ext uri="{FF2B5EF4-FFF2-40B4-BE49-F238E27FC236}">
                      <a16:creationId xmlns:a16="http://schemas.microsoft.com/office/drawing/2014/main" id="{2EEF7801-9CDB-FD76-8FB8-54C95032BAE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951" t="12392" r="36790" b="12020"/>
                <a:stretch/>
              </p:blipFill>
              <p:spPr bwMode="auto">
                <a:xfrm>
                  <a:off x="8647721" y="1055705"/>
                  <a:ext cx="1621202" cy="20941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est Resume Formats For 2022">
                  <a:extLst>
                    <a:ext uri="{FF2B5EF4-FFF2-40B4-BE49-F238E27FC236}">
                      <a16:creationId xmlns:a16="http://schemas.microsoft.com/office/drawing/2014/main" id="{49772D8E-F8BB-9C23-8BAA-AB4906C7E82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305" t="12392" r="68348" b="12020"/>
                <a:stretch/>
              </p:blipFill>
              <p:spPr bwMode="auto">
                <a:xfrm>
                  <a:off x="6743993" y="1092730"/>
                  <a:ext cx="1515247" cy="20941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est Resume Formats For 2022">
                  <a:extLst>
                    <a:ext uri="{FF2B5EF4-FFF2-40B4-BE49-F238E27FC236}">
                      <a16:creationId xmlns:a16="http://schemas.microsoft.com/office/drawing/2014/main" id="{00A5E77F-B9FD-4228-E1D8-3DEE621BC86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8217" t="11502" r="4589" b="12910"/>
                <a:stretch/>
              </p:blipFill>
              <p:spPr bwMode="auto">
                <a:xfrm>
                  <a:off x="8762136" y="3364137"/>
                  <a:ext cx="1506787" cy="2094129"/>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9">
                <a:extLst>
                  <a:ext uri="{FF2B5EF4-FFF2-40B4-BE49-F238E27FC236}">
                    <a16:creationId xmlns:a16="http://schemas.microsoft.com/office/drawing/2014/main" id="{1A4610E7-E7AD-9AE3-6EC0-C6872E18191E}"/>
                  </a:ext>
                </a:extLst>
              </p:cNvPr>
              <p:cNvPicPr>
                <a:picLocks noChangeAspect="1"/>
              </p:cNvPicPr>
              <p:nvPr/>
            </p:nvPicPr>
            <p:blipFill rotWithShape="1">
              <a:blip r:embed="rId7"/>
              <a:srcRect l="15227" t="1" r="36396" b="53138"/>
              <a:stretch/>
            </p:blipFill>
            <p:spPr>
              <a:xfrm>
                <a:off x="9360955" y="579873"/>
                <a:ext cx="1353907" cy="365187"/>
              </a:xfrm>
              <a:prstGeom prst="rect">
                <a:avLst/>
              </a:prstGeom>
            </p:spPr>
          </p:pic>
          <p:pic>
            <p:nvPicPr>
              <p:cNvPr id="12" name="Picture 11">
                <a:extLst>
                  <a:ext uri="{FF2B5EF4-FFF2-40B4-BE49-F238E27FC236}">
                    <a16:creationId xmlns:a16="http://schemas.microsoft.com/office/drawing/2014/main" id="{CE618771-E4E3-3880-6585-D756CB74CC36}"/>
                  </a:ext>
                </a:extLst>
              </p:cNvPr>
              <p:cNvPicPr>
                <a:picLocks noChangeAspect="1"/>
              </p:cNvPicPr>
              <p:nvPr/>
            </p:nvPicPr>
            <p:blipFill rotWithShape="1">
              <a:blip r:embed="rId7"/>
              <a:srcRect l="17526" t="61066" r="76542" b="12636"/>
              <a:stretch/>
            </p:blipFill>
            <p:spPr>
              <a:xfrm>
                <a:off x="10962064" y="3104162"/>
                <a:ext cx="274443" cy="338804"/>
              </a:xfrm>
              <a:prstGeom prst="rect">
                <a:avLst/>
              </a:prstGeom>
            </p:spPr>
          </p:pic>
          <p:pic>
            <p:nvPicPr>
              <p:cNvPr id="13" name="Picture 12">
                <a:extLst>
                  <a:ext uri="{FF2B5EF4-FFF2-40B4-BE49-F238E27FC236}">
                    <a16:creationId xmlns:a16="http://schemas.microsoft.com/office/drawing/2014/main" id="{99B36831-6A68-4BE3-7951-DB9E98E281E0}"/>
                  </a:ext>
                </a:extLst>
              </p:cNvPr>
              <p:cNvPicPr>
                <a:picLocks noChangeAspect="1"/>
              </p:cNvPicPr>
              <p:nvPr/>
            </p:nvPicPr>
            <p:blipFill rotWithShape="1">
              <a:blip r:embed="rId7"/>
              <a:srcRect l="17526" t="61066" r="76542" b="12636"/>
              <a:stretch/>
            </p:blipFill>
            <p:spPr>
              <a:xfrm>
                <a:off x="9942155" y="1938801"/>
                <a:ext cx="274443" cy="338804"/>
              </a:xfrm>
              <a:prstGeom prst="rect">
                <a:avLst/>
              </a:prstGeom>
            </p:spPr>
          </p:pic>
          <p:pic>
            <p:nvPicPr>
              <p:cNvPr id="15" name="Picture 14">
                <a:extLst>
                  <a:ext uri="{FF2B5EF4-FFF2-40B4-BE49-F238E27FC236}">
                    <a16:creationId xmlns:a16="http://schemas.microsoft.com/office/drawing/2014/main" id="{506D064E-FB60-2348-567C-31D838350E98}"/>
                  </a:ext>
                </a:extLst>
              </p:cNvPr>
              <p:cNvPicPr>
                <a:picLocks noChangeAspect="1"/>
              </p:cNvPicPr>
              <p:nvPr/>
            </p:nvPicPr>
            <p:blipFill rotWithShape="1">
              <a:blip r:embed="rId7"/>
              <a:srcRect l="17526" t="61066" r="76542" b="12636"/>
              <a:stretch/>
            </p:blipFill>
            <p:spPr>
              <a:xfrm>
                <a:off x="10982186" y="1919572"/>
                <a:ext cx="274443" cy="338804"/>
              </a:xfrm>
              <a:prstGeom prst="rect">
                <a:avLst/>
              </a:prstGeom>
            </p:spPr>
          </p:pic>
        </p:grpSp>
        <p:pic>
          <p:nvPicPr>
            <p:cNvPr id="19" name="Picture 2" descr="Best Resume Formats For 2022">
              <a:extLst>
                <a:ext uri="{FF2B5EF4-FFF2-40B4-BE49-F238E27FC236}">
                  <a16:creationId xmlns:a16="http://schemas.microsoft.com/office/drawing/2014/main" id="{9B17FEB5-83FD-C631-8145-D9F439413F27}"/>
                </a:ext>
              </a:extLst>
            </p:cNvPr>
            <p:cNvPicPr>
              <a:picLocks noChangeAspect="1" noChangeArrowheads="1"/>
            </p:cNvPicPr>
            <p:nvPr/>
          </p:nvPicPr>
          <p:blipFill rotWithShape="1">
            <a:blip r:embed="rId8" cstate="print">
              <a:biLevel thresh="75000"/>
              <a:extLst>
                <a:ext uri="{BEBA8EAE-BF5A-486C-A8C5-ECC9F3942E4B}">
                  <a14:imgProps xmlns:a14="http://schemas.microsoft.com/office/drawing/2010/main">
                    <a14:imgLayer r:embed="rId9">
                      <a14:imgEffect>
                        <a14:colorTemperature colorTemp="8800"/>
                      </a14:imgEffect>
                      <a14:imgEffect>
                        <a14:brightnessContrast bright="40000" contrast="-40000"/>
                      </a14:imgEffect>
                    </a14:imgLayer>
                  </a14:imgProps>
                </a:ext>
                <a:ext uri="{28A0092B-C50C-407E-A947-70E740481C1C}">
                  <a14:useLocalDpi xmlns:a14="http://schemas.microsoft.com/office/drawing/2010/main" val="0"/>
                </a:ext>
              </a:extLst>
            </a:blip>
            <a:srcRect l="4305" t="12392" r="68348" b="12020"/>
            <a:stretch/>
          </p:blipFill>
          <p:spPr bwMode="auto">
            <a:xfrm>
              <a:off x="10073416" y="4922562"/>
              <a:ext cx="779613" cy="10774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ED196A3B-08DF-C932-A37F-6CC469B23661}"/>
                </a:ext>
              </a:extLst>
            </p:cNvPr>
            <p:cNvPicPr>
              <a:picLocks noChangeAspect="1"/>
            </p:cNvPicPr>
            <p:nvPr/>
          </p:nvPicPr>
          <p:blipFill rotWithShape="1">
            <a:blip r:embed="rId7"/>
            <a:srcRect l="17526" t="61066" r="76542" b="12636"/>
            <a:stretch/>
          </p:blipFill>
          <p:spPr>
            <a:xfrm>
              <a:off x="10627186" y="5757892"/>
              <a:ext cx="274443" cy="338804"/>
            </a:xfrm>
            <a:prstGeom prst="rect">
              <a:avLst/>
            </a:prstGeom>
          </p:spPr>
        </p:pic>
      </p:grpSp>
      <p:grpSp>
        <p:nvGrpSpPr>
          <p:cNvPr id="23" name="Group 22" descr="Step number 3">
            <a:extLst>
              <a:ext uri="{FF2B5EF4-FFF2-40B4-BE49-F238E27FC236}">
                <a16:creationId xmlns:a16="http://schemas.microsoft.com/office/drawing/2014/main" id="{93E7C938-7B8E-888B-64AD-3742A9492FF8}"/>
              </a:ext>
            </a:extLst>
          </p:cNvPr>
          <p:cNvGrpSpPr/>
          <p:nvPr/>
        </p:nvGrpSpPr>
        <p:grpSpPr bwMode="gray">
          <a:xfrm>
            <a:off x="1611898" y="3541431"/>
            <a:ext cx="380382" cy="296049"/>
            <a:chOff x="6741828" y="1435344"/>
            <a:chExt cx="380382" cy="296049"/>
          </a:xfrm>
        </p:grpSpPr>
        <p:sp>
          <p:nvSpPr>
            <p:cNvPr id="24" name="Rectangle 23" descr="Step number 3">
              <a:extLst>
                <a:ext uri="{FF2B5EF4-FFF2-40B4-BE49-F238E27FC236}">
                  <a16:creationId xmlns:a16="http://schemas.microsoft.com/office/drawing/2014/main" id="{DB037B47-D1F4-7C0D-E769-E6C5AA9CC520}"/>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descr="Small square with numeral 3 inside">
              <a:extLst>
                <a:ext uri="{FF2B5EF4-FFF2-40B4-BE49-F238E27FC236}">
                  <a16:creationId xmlns:a16="http://schemas.microsoft.com/office/drawing/2014/main" id="{36644CE9-7E82-2ADB-7198-E2CBDD461754}"/>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26" name="Group 25" descr="Step number 3">
            <a:extLst>
              <a:ext uri="{FF2B5EF4-FFF2-40B4-BE49-F238E27FC236}">
                <a16:creationId xmlns:a16="http://schemas.microsoft.com/office/drawing/2014/main" id="{7D370161-7DEA-F81F-5C19-5F28F6ECF112}"/>
              </a:ext>
            </a:extLst>
          </p:cNvPr>
          <p:cNvGrpSpPr/>
          <p:nvPr/>
        </p:nvGrpSpPr>
        <p:grpSpPr bwMode="gray">
          <a:xfrm>
            <a:off x="1618266" y="4167164"/>
            <a:ext cx="380382" cy="296049"/>
            <a:chOff x="6741828" y="1435344"/>
            <a:chExt cx="380382" cy="296049"/>
          </a:xfrm>
        </p:grpSpPr>
        <p:sp>
          <p:nvSpPr>
            <p:cNvPr id="27" name="Rectangle 26" descr="Step number 3">
              <a:extLst>
                <a:ext uri="{FF2B5EF4-FFF2-40B4-BE49-F238E27FC236}">
                  <a16:creationId xmlns:a16="http://schemas.microsoft.com/office/drawing/2014/main" id="{B16B9F6A-20F8-4300-0274-0A13763C27A1}"/>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descr="Small square with numeral 3 inside">
              <a:extLst>
                <a:ext uri="{FF2B5EF4-FFF2-40B4-BE49-F238E27FC236}">
                  <a16:creationId xmlns:a16="http://schemas.microsoft.com/office/drawing/2014/main" id="{904D2485-A81F-94D3-D464-1529987B6121}"/>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0" name="Picture 29">
            <a:extLst>
              <a:ext uri="{FF2B5EF4-FFF2-40B4-BE49-F238E27FC236}">
                <a16:creationId xmlns:a16="http://schemas.microsoft.com/office/drawing/2014/main" id="{2847B8E0-BDA9-F216-9E53-D71A22F255C1}"/>
              </a:ext>
            </a:extLst>
          </p:cNvPr>
          <p:cNvPicPr>
            <a:picLocks noChangeAspect="1"/>
          </p:cNvPicPr>
          <p:nvPr/>
        </p:nvPicPr>
        <p:blipFill>
          <a:blip r:embed="rId10"/>
          <a:stretch>
            <a:fillRect/>
          </a:stretch>
        </p:blipFill>
        <p:spPr>
          <a:xfrm>
            <a:off x="4896785" y="5134493"/>
            <a:ext cx="2645637" cy="1603565"/>
          </a:xfrm>
          <a:prstGeom prst="rect">
            <a:avLst/>
          </a:prstGeom>
          <a:effectLst>
            <a:outerShdw blurRad="63500" sx="102000" sy="102000" algn="ctr" rotWithShape="0">
              <a:prstClr val="black">
                <a:alpha val="40000"/>
              </a:prstClr>
            </a:outerShdw>
          </a:effectLst>
        </p:spPr>
      </p:pic>
      <p:grpSp>
        <p:nvGrpSpPr>
          <p:cNvPr id="41" name="Group 40" descr="Step number 3">
            <a:extLst>
              <a:ext uri="{FF2B5EF4-FFF2-40B4-BE49-F238E27FC236}">
                <a16:creationId xmlns:a16="http://schemas.microsoft.com/office/drawing/2014/main" id="{EC12FAA0-3422-0801-1CC9-C25E33BBB9C0}"/>
              </a:ext>
            </a:extLst>
          </p:cNvPr>
          <p:cNvGrpSpPr/>
          <p:nvPr/>
        </p:nvGrpSpPr>
        <p:grpSpPr bwMode="gray">
          <a:xfrm>
            <a:off x="5985691" y="4767237"/>
            <a:ext cx="380382" cy="296049"/>
            <a:chOff x="6741828" y="1435344"/>
            <a:chExt cx="380382" cy="296049"/>
          </a:xfrm>
        </p:grpSpPr>
        <p:sp>
          <p:nvSpPr>
            <p:cNvPr id="43" name="Rectangle 42" descr="Step number 3">
              <a:extLst>
                <a:ext uri="{FF2B5EF4-FFF2-40B4-BE49-F238E27FC236}">
                  <a16:creationId xmlns:a16="http://schemas.microsoft.com/office/drawing/2014/main" id="{7A858813-0CFE-74EE-C902-4762FE9B590F}"/>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descr="Small square with numeral 3 inside">
              <a:extLst>
                <a:ext uri="{FF2B5EF4-FFF2-40B4-BE49-F238E27FC236}">
                  <a16:creationId xmlns:a16="http://schemas.microsoft.com/office/drawing/2014/main" id="{9297F444-F91E-95E4-B1B3-A53FB552C02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076" name="Picture 4" descr="st.download_button - Streamlit Docs">
            <a:extLst>
              <a:ext uri="{FF2B5EF4-FFF2-40B4-BE49-F238E27FC236}">
                <a16:creationId xmlns:a16="http://schemas.microsoft.com/office/drawing/2014/main" id="{4FEEA0E4-0319-68F3-C028-EE65A81D1E91}"/>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456" t="14809" r="-1267" b="-395"/>
          <a:stretch/>
        </p:blipFill>
        <p:spPr bwMode="auto">
          <a:xfrm>
            <a:off x="8021098" y="5134492"/>
            <a:ext cx="1924635" cy="160356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46" name="Group 45" descr="Step number 3">
            <a:extLst>
              <a:ext uri="{FF2B5EF4-FFF2-40B4-BE49-F238E27FC236}">
                <a16:creationId xmlns:a16="http://schemas.microsoft.com/office/drawing/2014/main" id="{6DD9D66B-BAE8-C965-10AD-72CD76FF740A}"/>
              </a:ext>
            </a:extLst>
          </p:cNvPr>
          <p:cNvGrpSpPr/>
          <p:nvPr/>
        </p:nvGrpSpPr>
        <p:grpSpPr bwMode="gray">
          <a:xfrm>
            <a:off x="8793224" y="4766502"/>
            <a:ext cx="380382" cy="296049"/>
            <a:chOff x="6741828" y="1435344"/>
            <a:chExt cx="380382" cy="296049"/>
          </a:xfrm>
        </p:grpSpPr>
        <p:sp>
          <p:nvSpPr>
            <p:cNvPr id="47" name="Rectangle 46" descr="Step number 3">
              <a:extLst>
                <a:ext uri="{FF2B5EF4-FFF2-40B4-BE49-F238E27FC236}">
                  <a16:creationId xmlns:a16="http://schemas.microsoft.com/office/drawing/2014/main" id="{99545FCA-A4AB-6B19-1B36-77C21BA5D14B}"/>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Small square with numeral 3 inside">
              <a:extLst>
                <a:ext uri="{FF2B5EF4-FFF2-40B4-BE49-F238E27FC236}">
                  <a16:creationId xmlns:a16="http://schemas.microsoft.com/office/drawing/2014/main" id="{5FF40464-7530-351A-7C68-8BE890084185}"/>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9" name="Rectangle: Rounded Corners 48">
            <a:extLst>
              <a:ext uri="{FF2B5EF4-FFF2-40B4-BE49-F238E27FC236}">
                <a16:creationId xmlns:a16="http://schemas.microsoft.com/office/drawing/2014/main" id="{A4E6D1C1-6CB4-E9C1-C0A3-A98071C6E3F2}"/>
              </a:ext>
            </a:extLst>
          </p:cNvPr>
          <p:cNvSpPr/>
          <p:nvPr/>
        </p:nvSpPr>
        <p:spPr>
          <a:xfrm>
            <a:off x="8471563" y="5578764"/>
            <a:ext cx="1069601" cy="387927"/>
          </a:xfrm>
          <a:prstGeom prst="roundRect">
            <a:avLst>
              <a:gd name="adj" fmla="val 4762"/>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776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521208" y="448056"/>
            <a:ext cx="11309348" cy="640080"/>
          </a:xfrm>
        </p:spPr>
        <p:txBody>
          <a:bodyPr>
            <a:normAutofit/>
          </a:bodyPr>
          <a:lstStyle/>
          <a:p>
            <a:r>
              <a:rPr lang="en-US" dirty="0"/>
              <a:t>Prototype Demo</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err="1">
                <a:solidFill>
                  <a:schemeClr val="tx1">
                    <a:lumMod val="75000"/>
                    <a:lumOff val="25000"/>
                  </a:schemeClr>
                </a:solidFill>
              </a:rPr>
              <a:t>giksgsdkodpgsdsgkopdgskopdgskop</a:t>
            </a:r>
            <a:endParaRPr lang="en-US" sz="1600" dirty="0">
              <a:solidFill>
                <a:schemeClr val="tx1">
                  <a:lumMod val="75000"/>
                  <a:lumOff val="25000"/>
                </a:schemeClr>
              </a:solidFill>
            </a:endParaRPr>
          </a:p>
        </p:txBody>
      </p:sp>
      <p:grpSp>
        <p:nvGrpSpPr>
          <p:cNvPr id="50" name="Group 49" descr="Step number 1"/>
          <p:cNvGrpSpPr/>
          <p:nvPr/>
        </p:nvGrpSpPr>
        <p:grpSpPr bwMode="gray">
          <a:xfrm>
            <a:off x="2040846" y="2743200"/>
            <a:ext cx="380382" cy="296049"/>
            <a:chOff x="6741828" y="1435344"/>
            <a:chExt cx="380382" cy="296049"/>
          </a:xfrm>
        </p:grpSpPr>
        <p:sp>
          <p:nvSpPr>
            <p:cNvPr id="51" name="Rectangle 5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r>
              <a:rPr lang="en-US" sz="1600" b="1" dirty="0" err="1">
                <a:solidFill>
                  <a:schemeClr val="accent2">
                    <a:lumMod val="75000"/>
                  </a:schemeClr>
                </a:solidFill>
              </a:rPr>
              <a:t>gddgsgdsdgsgds</a:t>
            </a:r>
            <a:endParaRPr lang="en-US" sz="1600" b="1" dirty="0">
              <a:solidFill>
                <a:schemeClr val="accent2">
                  <a:lumMod val="75000"/>
                </a:schemeClr>
              </a:solidFill>
            </a:endParaRPr>
          </a:p>
        </p:txBody>
      </p:sp>
      <p:grpSp>
        <p:nvGrpSpPr>
          <p:cNvPr id="47" name="Group 46" descr="Step number 1"/>
          <p:cNvGrpSpPr/>
          <p:nvPr/>
        </p:nvGrpSpPr>
        <p:grpSpPr bwMode="gray">
          <a:xfrm>
            <a:off x="8342869" y="3198426"/>
            <a:ext cx="380382" cy="296049"/>
            <a:chOff x="6741828" y="1435344"/>
            <a:chExt cx="380382" cy="296049"/>
          </a:xfrm>
        </p:grpSpPr>
        <p:sp>
          <p:nvSpPr>
            <p:cNvPr id="48" name="Rectangle 47"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9" name="Group 58" descr="Step number 2"/>
          <p:cNvGrpSpPr/>
          <p:nvPr/>
        </p:nvGrpSpPr>
        <p:grpSpPr bwMode="gray">
          <a:xfrm>
            <a:off x="2040846" y="4653216"/>
            <a:ext cx="380382" cy="296049"/>
            <a:chOff x="6741828" y="1435344"/>
            <a:chExt cx="380382" cy="296049"/>
          </a:xfrm>
        </p:grpSpPr>
        <p:sp>
          <p:nvSpPr>
            <p:cNvPr id="60" name="Rectangle 59"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500" dirty="0">
                <a:solidFill>
                  <a:schemeClr val="tx1">
                    <a:lumMod val="75000"/>
                    <a:lumOff val="25000"/>
                  </a:schemeClr>
                </a:solidFill>
              </a:rPr>
              <a:t>Project can be found on this repository:</a:t>
            </a:r>
          </a:p>
          <a:p>
            <a:pPr marL="0" indent="0">
              <a:lnSpc>
                <a:spcPct val="108000"/>
              </a:lnSpc>
              <a:spcBef>
                <a:spcPts val="0"/>
              </a:spcBef>
              <a:buNone/>
            </a:pPr>
            <a:r>
              <a:rPr lang="en-US" sz="1500" b="1" dirty="0">
                <a:solidFill>
                  <a:schemeClr val="accent2">
                    <a:lumMod val="75000"/>
                  </a:schemeClr>
                </a:solidFill>
              </a:rPr>
              <a:t>https://github.com/harith-alsafi/smartapply</a:t>
            </a:r>
          </a:p>
          <a:p>
            <a:pPr marL="0" indent="0">
              <a:lnSpc>
                <a:spcPct val="108000"/>
              </a:lnSpc>
              <a:spcBef>
                <a:spcPts val="0"/>
              </a:spcBef>
              <a:buNone/>
            </a:pPr>
            <a:endParaRPr lang="en-US" sz="1500" dirty="0">
              <a:solidFill>
                <a:schemeClr val="tx1">
                  <a:lumMod val="75000"/>
                  <a:lumOff val="25000"/>
                </a:schemeClr>
              </a:solidFill>
            </a:endParaRPr>
          </a:p>
        </p:txBody>
      </p:sp>
      <p:grpSp>
        <p:nvGrpSpPr>
          <p:cNvPr id="81" name="Group 80" descr="Step number 2"/>
          <p:cNvGrpSpPr/>
          <p:nvPr/>
        </p:nvGrpSpPr>
        <p:grpSpPr bwMode="gray">
          <a:xfrm>
            <a:off x="8369763" y="6000998"/>
            <a:ext cx="380382" cy="296049"/>
            <a:chOff x="6741828" y="1435344"/>
            <a:chExt cx="380382" cy="296049"/>
          </a:xfrm>
        </p:grpSpPr>
        <p:sp>
          <p:nvSpPr>
            <p:cNvPr id="82" name="Rectangle 81"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TextBox 65" descr="Small square with numeral 2 inside "/>
            <p:cNvSpPr txBox="1"/>
            <p:nvPr/>
          </p:nvSpPr>
          <p:spPr bwMode="gray">
            <a:xfrm>
              <a:off x="6741828" y="1435344"/>
              <a:ext cx="38038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44560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Basic Project Layout</a:t>
            </a:r>
          </a:p>
        </p:txBody>
      </p:sp>
      <p:grpSp>
        <p:nvGrpSpPr>
          <p:cNvPr id="32" name="Group 31" descr="Step number 1"/>
          <p:cNvGrpSpPr/>
          <p:nvPr/>
        </p:nvGrpSpPr>
        <p:grpSpPr bwMode="gray">
          <a:xfrm>
            <a:off x="1768951" y="1470955"/>
            <a:ext cx="380382" cy="296049"/>
            <a:chOff x="6741828" y="1435344"/>
            <a:chExt cx="380382" cy="296049"/>
          </a:xfrm>
        </p:grpSpPr>
        <p:sp>
          <p:nvSpPr>
            <p:cNvPr id="33" name="Rectangle 32"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5" name="Text Placeholder 3"/>
          <p:cNvSpPr txBox="1">
            <a:spLocks/>
          </p:cNvSpPr>
          <p:nvPr/>
        </p:nvSpPr>
        <p:spPr>
          <a:xfrm>
            <a:off x="2185416" y="1435608"/>
            <a:ext cx="4398264" cy="142370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The </a:t>
            </a:r>
            <a:r>
              <a:rPr lang="en-US" sz="1600" b="1" dirty="0">
                <a:solidFill>
                  <a:schemeClr val="accent2">
                    <a:lumMod val="75000"/>
                  </a:schemeClr>
                </a:solidFill>
              </a:rPr>
              <a:t>Accessibility Checker </a:t>
            </a:r>
            <a:r>
              <a:rPr lang="en-US" sz="1600" dirty="0">
                <a:solidFill>
                  <a:schemeClr val="tx1">
                    <a:lumMod val="75000"/>
                    <a:lumOff val="25000"/>
                  </a:schemeClr>
                </a:solidFill>
              </a:rPr>
              <a:t>should pass without errors on accessible templates. To run the </a:t>
            </a:r>
            <a:r>
              <a:rPr lang="en-US" sz="1600" b="1" dirty="0">
                <a:solidFill>
                  <a:schemeClr val="accent2">
                    <a:lumMod val="75000"/>
                  </a:schemeClr>
                </a:solidFill>
              </a:rPr>
              <a:t>Accessibility Checker</a:t>
            </a:r>
            <a:r>
              <a:rPr lang="en-US" sz="1600" dirty="0">
                <a:solidFill>
                  <a:schemeClr val="tx1">
                    <a:lumMod val="75000"/>
                    <a:lumOff val="25000"/>
                  </a:schemeClr>
                </a:solidFill>
              </a:rPr>
              <a:t>, go to </a:t>
            </a:r>
            <a:r>
              <a:rPr lang="en-US" sz="1600" b="1" dirty="0">
                <a:solidFill>
                  <a:schemeClr val="accent2">
                    <a:lumMod val="75000"/>
                  </a:schemeClr>
                </a:solidFill>
              </a:rPr>
              <a:t>File</a:t>
            </a:r>
            <a:r>
              <a:rPr lang="en-US" sz="1600" dirty="0">
                <a:solidFill>
                  <a:schemeClr val="tx1">
                    <a:lumMod val="75000"/>
                    <a:lumOff val="25000"/>
                  </a:schemeClr>
                </a:solidFill>
              </a:rPr>
              <a:t> &gt; </a:t>
            </a:r>
            <a:r>
              <a:rPr lang="en-US" sz="1600" b="1" dirty="0">
                <a:solidFill>
                  <a:schemeClr val="accent2">
                    <a:lumMod val="75000"/>
                  </a:schemeClr>
                </a:solidFill>
              </a:rPr>
              <a:t>Check for Issues</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Check Accessibility</a:t>
            </a:r>
            <a:r>
              <a:rPr lang="en-US" sz="1600" dirty="0">
                <a:solidFill>
                  <a:schemeClr val="tx1">
                    <a:lumMod val="75000"/>
                    <a:lumOff val="25000"/>
                  </a:schemeClr>
                </a:solidFill>
              </a:rPr>
              <a:t>.</a:t>
            </a:r>
          </a:p>
        </p:txBody>
      </p:sp>
      <p:grpSp>
        <p:nvGrpSpPr>
          <p:cNvPr id="23" name="Group 22" descr="Step number 1"/>
          <p:cNvGrpSpPr/>
          <p:nvPr/>
        </p:nvGrpSpPr>
        <p:grpSpPr bwMode="gray">
          <a:xfrm>
            <a:off x="2529934" y="2738240"/>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2" tooltip="Learn more about using the Accessibility Checker"/>
              </a:rPr>
              <a:t>Learn more about using the Accessibility Checker</a:t>
            </a:r>
            <a:endParaRPr lang="en-US" sz="1400" dirty="0"/>
          </a:p>
          <a:p>
            <a:endParaRPr lang="en-US" sz="1400" dirty="0"/>
          </a:p>
        </p:txBody>
      </p:sp>
      <p:grpSp>
        <p:nvGrpSpPr>
          <p:cNvPr id="46" name="Group 45" descr="Step number 2"/>
          <p:cNvGrpSpPr/>
          <p:nvPr/>
        </p:nvGrpSpPr>
        <p:grpSpPr bwMode="gray">
          <a:xfrm>
            <a:off x="6648072" y="1487958"/>
            <a:ext cx="380382" cy="296049"/>
            <a:chOff x="6741828" y="1435344"/>
            <a:chExt cx="380382" cy="296049"/>
          </a:xfrm>
        </p:grpSpPr>
        <p:sp>
          <p:nvSpPr>
            <p:cNvPr id="47" name="Rectangle 46"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9" name="Text Placeholder 6"/>
          <p:cNvSpPr txBox="1">
            <a:spLocks/>
          </p:cNvSpPr>
          <p:nvPr/>
        </p:nvSpPr>
        <p:spPr>
          <a:xfrm>
            <a:off x="7141464" y="1432173"/>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Every slide needs a unique title. You can use the text "</a:t>
            </a:r>
            <a:r>
              <a:rPr lang="en-US" sz="1600" b="1" dirty="0">
                <a:solidFill>
                  <a:schemeClr val="accent2">
                    <a:lumMod val="75000"/>
                  </a:schemeClr>
                </a:solidFill>
              </a:rPr>
              <a:t>Add a Slide Title - 1</a:t>
            </a:r>
            <a:r>
              <a:rPr lang="en-US" sz="1600" dirty="0">
                <a:solidFill>
                  <a:schemeClr val="tx1">
                    <a:lumMod val="75000"/>
                    <a:lumOff val="25000"/>
                  </a:schemeClr>
                </a:solidFill>
              </a:rPr>
              <a:t>“ if you don’t have a specific title, and then you can increase the number for every slide. </a:t>
            </a:r>
          </a:p>
        </p:txBody>
      </p:sp>
      <p:grpSp>
        <p:nvGrpSpPr>
          <p:cNvPr id="27" name="Group 26" descr="Step number 2"/>
          <p:cNvGrpSpPr/>
          <p:nvPr/>
        </p:nvGrpSpPr>
        <p:grpSpPr bwMode="gray">
          <a:xfrm>
            <a:off x="8984706" y="2738240"/>
            <a:ext cx="380382" cy="296049"/>
            <a:chOff x="6741828" y="1435344"/>
            <a:chExt cx="380382" cy="296049"/>
          </a:xfrm>
        </p:grpSpPr>
        <p:sp>
          <p:nvSpPr>
            <p:cNvPr id="28" name="Rectangle 27"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3" tooltip="Learn more about using unique slide titles"/>
              </a:rPr>
              <a:t>Learn more about using unique slide titles</a:t>
            </a:r>
            <a:endParaRPr lang="en-US" sz="1400" dirty="0"/>
          </a:p>
        </p:txBody>
      </p:sp>
      <p:pic>
        <p:nvPicPr>
          <p:cNvPr id="57" name="Picture 56" descr="Accessibility logo"/>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pic>
        <p:nvPicPr>
          <p:cNvPr id="4" name="Picture 3">
            <a:extLst>
              <a:ext uri="{FF2B5EF4-FFF2-40B4-BE49-F238E27FC236}">
                <a16:creationId xmlns:a16="http://schemas.microsoft.com/office/drawing/2014/main" id="{3FE57557-0A8F-D217-06D8-21DB70BA9473}"/>
              </a:ext>
            </a:extLst>
          </p:cNvPr>
          <p:cNvPicPr>
            <a:picLocks noChangeAspect="1"/>
          </p:cNvPicPr>
          <p:nvPr/>
        </p:nvPicPr>
        <p:blipFill>
          <a:blip r:embed="rId5"/>
          <a:stretch>
            <a:fillRect/>
          </a:stretch>
        </p:blipFill>
        <p:spPr>
          <a:xfrm>
            <a:off x="2720125" y="3429000"/>
            <a:ext cx="8318740" cy="1699656"/>
          </a:xfrm>
          <a:prstGeom prst="rect">
            <a:avLst/>
          </a:prstGeom>
        </p:spPr>
      </p:pic>
    </p:spTree>
    <p:extLst>
      <p:ext uri="{BB962C8B-B14F-4D97-AF65-F5344CB8AC3E}">
        <p14:creationId xmlns:p14="http://schemas.microsoft.com/office/powerpoint/2010/main" val="49561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1208" y="448056"/>
            <a:ext cx="11309348" cy="640080"/>
          </a:xfrm>
        </p:spPr>
        <p:txBody>
          <a:bodyPr>
            <a:normAutofit/>
          </a:bodyPr>
          <a:lstStyle/>
          <a:p>
            <a:r>
              <a:rPr lang="en-US" dirty="0"/>
              <a:t>Current Demo Layout</a:t>
            </a:r>
          </a:p>
        </p:txBody>
      </p:sp>
      <p:sp>
        <p:nvSpPr>
          <p:cNvPr id="13" name="Text Placeholder 1"/>
          <p:cNvSpPr txBox="1">
            <a:spLocks/>
          </p:cNvSpPr>
          <p:nvPr/>
        </p:nvSpPr>
        <p:spPr>
          <a:xfrm>
            <a:off x="1675050" y="1435607"/>
            <a:ext cx="5623966" cy="1617310"/>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First make sure there are no blank cells in your table. All table cells need to have content for screen readers to read.</a:t>
            </a:r>
          </a:p>
          <a:p>
            <a:pPr marL="0" lvl="1">
              <a:lnSpc>
                <a:spcPct val="108000"/>
              </a:lnSpc>
              <a:spcAft>
                <a:spcPts val="800"/>
              </a:spcAft>
            </a:pPr>
            <a:r>
              <a:rPr lang="en-US" sz="1600" dirty="0">
                <a:solidFill>
                  <a:schemeClr val="tx1">
                    <a:lumMod val="75000"/>
                    <a:lumOff val="25000"/>
                  </a:schemeClr>
                </a:solidFill>
              </a:rPr>
              <a:t>Next run the color contrast analyzer tool on your table. You might need to change the design from the default colors to make them accessible.</a:t>
            </a:r>
          </a:p>
        </p:txBody>
      </p:sp>
      <p:graphicFrame>
        <p:nvGraphicFramePr>
          <p:cNvPr id="14" name="Content Placeholder 4"/>
          <p:cNvGraphicFramePr>
            <a:graphicFrameLocks/>
          </p:cNvGraphicFramePr>
          <p:nvPr>
            <p:extLst>
              <p:ext uri="{D42A27DB-BD31-4B8C-83A1-F6EECF244321}">
                <p14:modId xmlns:p14="http://schemas.microsoft.com/office/powerpoint/2010/main" val="1357590821"/>
              </p:ext>
            </p:extLst>
          </p:nvPr>
        </p:nvGraphicFramePr>
        <p:xfrm>
          <a:off x="7905136" y="1427163"/>
          <a:ext cx="3885435" cy="2057076"/>
        </p:xfrm>
        <a:graphic>
          <a:graphicData uri="http://schemas.openxmlformats.org/drawingml/2006/table">
            <a:tbl>
              <a:tblPr firstRow="1" bandRow="1">
                <a:tableStyleId>{0E3FDE45-AF77-4B5C-9715-49D594BDF05E}</a:tableStyleId>
              </a:tblPr>
              <a:tblGrid>
                <a:gridCol w="1295145">
                  <a:extLst>
                    <a:ext uri="{9D8B030D-6E8A-4147-A177-3AD203B41FA5}">
                      <a16:colId xmlns:a16="http://schemas.microsoft.com/office/drawing/2014/main" val="20000"/>
                    </a:ext>
                  </a:extLst>
                </a:gridCol>
                <a:gridCol w="1295145">
                  <a:extLst>
                    <a:ext uri="{9D8B030D-6E8A-4147-A177-3AD203B41FA5}">
                      <a16:colId xmlns:a16="http://schemas.microsoft.com/office/drawing/2014/main" val="20001"/>
                    </a:ext>
                  </a:extLst>
                </a:gridCol>
                <a:gridCol w="1295145">
                  <a:extLst>
                    <a:ext uri="{9D8B030D-6E8A-4147-A177-3AD203B41FA5}">
                      <a16:colId xmlns:a16="http://schemas.microsoft.com/office/drawing/2014/main" val="20002"/>
                    </a:ext>
                  </a:extLst>
                </a:gridCol>
              </a:tblGrid>
              <a:tr h="514269">
                <a:tc>
                  <a:txBody>
                    <a:bodyPr/>
                    <a:lstStyle/>
                    <a:p>
                      <a:r>
                        <a:rPr lang="en-US" sz="1600" dirty="0"/>
                        <a:t>Class</a:t>
                      </a:r>
                    </a:p>
                  </a:txBody>
                  <a:tcPr marL="69960" marR="69960" marT="41692" marB="41692" anchor="ctr"/>
                </a:tc>
                <a:tc>
                  <a:txBody>
                    <a:bodyPr/>
                    <a:lstStyle/>
                    <a:p>
                      <a:pPr algn="ctr"/>
                      <a:r>
                        <a:rPr lang="en-US" sz="1600" dirty="0"/>
                        <a:t>Group 1</a:t>
                      </a:r>
                    </a:p>
                  </a:txBody>
                  <a:tcPr marL="69960" marR="69960" marT="41692" marB="41692" anchor="ctr"/>
                </a:tc>
                <a:tc>
                  <a:txBody>
                    <a:bodyPr/>
                    <a:lstStyle/>
                    <a:p>
                      <a:pPr algn="ctr"/>
                      <a:r>
                        <a:rPr lang="en-US" sz="1600" dirty="0"/>
                        <a:t>Group 2</a:t>
                      </a:r>
                    </a:p>
                  </a:txBody>
                  <a:tcPr marL="69960" marR="69960" marT="41692" marB="41692" anchor="ctr"/>
                </a:tc>
                <a:extLst>
                  <a:ext uri="{0D108BD9-81ED-4DB2-BD59-A6C34878D82A}">
                    <a16:rowId xmlns:a16="http://schemas.microsoft.com/office/drawing/2014/main" val="10000"/>
                  </a:ext>
                </a:extLst>
              </a:tr>
              <a:tr h="514269">
                <a:tc>
                  <a:txBody>
                    <a:bodyPr/>
                    <a:lstStyle/>
                    <a:p>
                      <a:r>
                        <a:rPr lang="en-US" sz="1600" dirty="0"/>
                        <a:t>Class 1</a:t>
                      </a:r>
                    </a:p>
                  </a:txBody>
                  <a:tcPr marL="69960" marR="69960" marT="41692" marB="41692" anchor="ctr"/>
                </a:tc>
                <a:tc>
                  <a:txBody>
                    <a:bodyPr/>
                    <a:lstStyle/>
                    <a:p>
                      <a:pPr algn="ctr"/>
                      <a:r>
                        <a:rPr lang="en-US" sz="1600" dirty="0"/>
                        <a:t>82</a:t>
                      </a:r>
                    </a:p>
                  </a:txBody>
                  <a:tcPr marL="69960" marR="69960" marT="41692" marB="41692" anchor="ctr"/>
                </a:tc>
                <a:tc>
                  <a:txBody>
                    <a:bodyPr/>
                    <a:lstStyle/>
                    <a:p>
                      <a:pPr algn="ctr"/>
                      <a:r>
                        <a:rPr lang="en-US" sz="1600" dirty="0"/>
                        <a:t>95</a:t>
                      </a:r>
                    </a:p>
                  </a:txBody>
                  <a:tcPr marL="69960" marR="69960" marT="41692" marB="41692" anchor="ctr"/>
                </a:tc>
                <a:extLst>
                  <a:ext uri="{0D108BD9-81ED-4DB2-BD59-A6C34878D82A}">
                    <a16:rowId xmlns:a16="http://schemas.microsoft.com/office/drawing/2014/main" val="10001"/>
                  </a:ext>
                </a:extLst>
              </a:tr>
              <a:tr h="514269">
                <a:tc>
                  <a:txBody>
                    <a:bodyPr/>
                    <a:lstStyle/>
                    <a:p>
                      <a:r>
                        <a:rPr lang="en-US" sz="1600" dirty="0"/>
                        <a:t>Class 2</a:t>
                      </a:r>
                    </a:p>
                  </a:txBody>
                  <a:tcPr marL="69960" marR="69960" marT="41692" marB="41692" anchor="ctr"/>
                </a:tc>
                <a:tc>
                  <a:txBody>
                    <a:bodyPr/>
                    <a:lstStyle/>
                    <a:p>
                      <a:pPr algn="ctr"/>
                      <a:r>
                        <a:rPr lang="en-US" sz="1600" dirty="0"/>
                        <a:t>76</a:t>
                      </a:r>
                    </a:p>
                  </a:txBody>
                  <a:tcPr marL="69960" marR="69960" marT="41692" marB="41692" anchor="ctr"/>
                </a:tc>
                <a:tc>
                  <a:txBody>
                    <a:bodyPr/>
                    <a:lstStyle/>
                    <a:p>
                      <a:pPr algn="ctr"/>
                      <a:r>
                        <a:rPr lang="en-US" sz="1600" dirty="0"/>
                        <a:t>88</a:t>
                      </a:r>
                    </a:p>
                  </a:txBody>
                  <a:tcPr marL="69960" marR="69960" marT="41692" marB="41692" anchor="ctr"/>
                </a:tc>
                <a:extLst>
                  <a:ext uri="{0D108BD9-81ED-4DB2-BD59-A6C34878D82A}">
                    <a16:rowId xmlns:a16="http://schemas.microsoft.com/office/drawing/2014/main" val="10002"/>
                  </a:ext>
                </a:extLst>
              </a:tr>
              <a:tr h="514269">
                <a:tc>
                  <a:txBody>
                    <a:bodyPr/>
                    <a:lstStyle/>
                    <a:p>
                      <a:r>
                        <a:rPr lang="en-US" sz="1600" dirty="0"/>
                        <a:t>Class 3</a:t>
                      </a:r>
                    </a:p>
                  </a:txBody>
                  <a:tcPr marL="69960" marR="69960" marT="41692" marB="41692" anchor="ctr"/>
                </a:tc>
                <a:tc>
                  <a:txBody>
                    <a:bodyPr/>
                    <a:lstStyle/>
                    <a:p>
                      <a:pPr algn="ctr"/>
                      <a:r>
                        <a:rPr lang="en-US" sz="1600" dirty="0"/>
                        <a:t>84</a:t>
                      </a:r>
                    </a:p>
                  </a:txBody>
                  <a:tcPr marL="69960" marR="69960" marT="41692" marB="41692" anchor="ctr"/>
                </a:tc>
                <a:tc>
                  <a:txBody>
                    <a:bodyPr/>
                    <a:lstStyle/>
                    <a:p>
                      <a:pPr algn="ctr"/>
                      <a:r>
                        <a:rPr lang="en-US" sz="1600" dirty="0"/>
                        <a:t>90</a:t>
                      </a:r>
                    </a:p>
                  </a:txBody>
                  <a:tcPr marL="69960" marR="69960" marT="41692" marB="41692" anchor="ctr"/>
                </a:tc>
                <a:extLst>
                  <a:ext uri="{0D108BD9-81ED-4DB2-BD59-A6C34878D82A}">
                    <a16:rowId xmlns:a16="http://schemas.microsoft.com/office/drawing/2014/main" val="10003"/>
                  </a:ext>
                </a:extLst>
              </a:tr>
            </a:tbl>
          </a:graphicData>
        </a:graphic>
      </p:graphicFrame>
      <p:sp>
        <p:nvSpPr>
          <p:cNvPr id="15" name="Text Placeholder 5"/>
          <p:cNvSpPr txBox="1">
            <a:spLocks/>
          </p:cNvSpPr>
          <p:nvPr/>
        </p:nvSpPr>
        <p:spPr>
          <a:xfrm>
            <a:off x="2199861" y="3083518"/>
            <a:ext cx="4510014" cy="121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8000"/>
              </a:lnSpc>
              <a:spcBef>
                <a:spcPts val="0"/>
              </a:spcBef>
              <a:buFont typeface="Arial" panose="020B0604020202020204" pitchFamily="34" charset="0"/>
              <a:buNone/>
            </a:pPr>
            <a:r>
              <a:rPr lang="en-US" b="1" i="1" dirty="0">
                <a:solidFill>
                  <a:schemeClr val="accent2">
                    <a:lumMod val="75000"/>
                  </a:schemeClr>
                </a:solidFill>
              </a:rPr>
              <a:t>Tip: </a:t>
            </a:r>
            <a:r>
              <a:rPr lang="en-US" i="1" dirty="0"/>
              <a:t>Tables should not have any alt text on either the title or description because it causes an error in screen readers. This will cause an error in the Accessibility checker which can be ignored.</a:t>
            </a:r>
          </a:p>
          <a:p>
            <a:pPr>
              <a:lnSpc>
                <a:spcPct val="108000"/>
              </a:lnSpc>
            </a:pPr>
            <a:endParaRPr lang="en-US" sz="1600" dirty="0"/>
          </a:p>
        </p:txBody>
      </p:sp>
      <p:sp>
        <p:nvSpPr>
          <p:cNvPr id="8" name="Text Placeholder 1"/>
          <p:cNvSpPr txBox="1">
            <a:spLocks/>
          </p:cNvSpPr>
          <p:nvPr/>
        </p:nvSpPr>
        <p:spPr>
          <a:xfrm>
            <a:off x="1675050" y="4375456"/>
            <a:ext cx="5623966" cy="1287926"/>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If you change the table style, remember to set the new style as the default. To do this, select the table and go to </a:t>
            </a:r>
            <a:r>
              <a:rPr lang="en-US" sz="1600" b="1" dirty="0">
                <a:solidFill>
                  <a:schemeClr val="accent2">
                    <a:lumMod val="75000"/>
                  </a:schemeClr>
                </a:solidFill>
              </a:rPr>
              <a:t>Table Tools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dirty="0">
                <a:solidFill>
                  <a:schemeClr val="tx1">
                    <a:lumMod val="75000"/>
                    <a:lumOff val="25000"/>
                  </a:schemeClr>
                </a:solidFill>
              </a:rPr>
              <a:t> &gt; </a:t>
            </a:r>
            <a:r>
              <a:rPr lang="en-US" sz="1600" b="1" dirty="0">
                <a:solidFill>
                  <a:schemeClr val="accent2">
                    <a:lumMod val="75000"/>
                  </a:schemeClr>
                </a:solidFill>
              </a:rPr>
              <a:t>Table Styles</a:t>
            </a:r>
            <a:r>
              <a:rPr lang="en-US" sz="1600" dirty="0">
                <a:solidFill>
                  <a:schemeClr val="tx1">
                    <a:lumMod val="75000"/>
                    <a:lumOff val="25000"/>
                  </a:schemeClr>
                </a:solidFill>
              </a:rPr>
              <a:t>, right click on the style you are using and select </a:t>
            </a:r>
            <a:r>
              <a:rPr lang="en-US" sz="1600" b="1" dirty="0">
                <a:solidFill>
                  <a:schemeClr val="accent2">
                    <a:lumMod val="75000"/>
                  </a:schemeClr>
                </a:solidFill>
              </a:rPr>
              <a:t>Set as Default</a:t>
            </a:r>
            <a:r>
              <a:rPr lang="en-US" sz="1600" dirty="0">
                <a:solidFill>
                  <a:schemeClr val="tx1">
                    <a:lumMod val="75000"/>
                    <a:lumOff val="25000"/>
                  </a:schemeClr>
                </a:solidFill>
              </a:rPr>
              <a:t>.</a:t>
            </a:r>
          </a:p>
        </p:txBody>
      </p:sp>
      <p:pic>
        <p:nvPicPr>
          <p:cNvPr id="5" name="Picture 4" descr="Set as default to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181" y="4006609"/>
            <a:ext cx="4143375" cy="2200275"/>
          </a:xfrm>
          <a:prstGeom prst="rect">
            <a:avLst/>
          </a:prstGeom>
        </p:spPr>
      </p:pic>
      <p:sp>
        <p:nvSpPr>
          <p:cNvPr id="17" name="Rectangle 16">
            <a:hlinkClick r:id="rId3"/>
            <a:extLst>
              <a:ext uri="{FF2B5EF4-FFF2-40B4-BE49-F238E27FC236}">
                <a16:creationId xmlns:a16="http://schemas.microsoft.com/office/drawing/2014/main" id="{4E0C087E-9479-4B56-8CB6-D29BCE412BE1}"/>
              </a:ext>
            </a:extLst>
          </p:cNvPr>
          <p:cNvSpPr/>
          <p:nvPr/>
        </p:nvSpPr>
        <p:spPr>
          <a:xfrm>
            <a:off x="1826290" y="6041997"/>
            <a:ext cx="3848796" cy="329774"/>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4" tooltip="Learn more about Accessibility best practices"/>
              </a:rPr>
              <a:t>Learn more about Accessibility best practices</a:t>
            </a:r>
            <a:endParaRPr lang="en-US" sz="1400" dirty="0">
              <a:solidFill>
                <a:schemeClr val="tx1">
                  <a:lumMod val="75000"/>
                  <a:lumOff val="25000"/>
                </a:schemeClr>
              </a:solidFill>
            </a:endParaRPr>
          </a:p>
        </p:txBody>
      </p:sp>
      <p:pic>
        <p:nvPicPr>
          <p:cNvPr id="16" name="Picture 15" descr="Table log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315" y="5841987"/>
            <a:ext cx="736989" cy="565304"/>
          </a:xfrm>
          <a:prstGeom prst="rect">
            <a:avLst/>
          </a:prstGeom>
        </p:spPr>
      </p:pic>
    </p:spTree>
    <p:extLst>
      <p:ext uri="{BB962C8B-B14F-4D97-AF65-F5344CB8AC3E}">
        <p14:creationId xmlns:p14="http://schemas.microsoft.com/office/powerpoint/2010/main" val="2466886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21208" y="448056"/>
            <a:ext cx="11309348" cy="640080"/>
          </a:xfrm>
        </p:spPr>
        <p:txBody>
          <a:bodyPr>
            <a:normAutofit/>
          </a:bodyPr>
          <a:lstStyle/>
          <a:p>
            <a:r>
              <a:rPr lang="en-US" dirty="0"/>
              <a:t>Process of Building our prototype</a:t>
            </a:r>
          </a:p>
        </p:txBody>
      </p:sp>
      <p:grpSp>
        <p:nvGrpSpPr>
          <p:cNvPr id="67" name="Group 66" descr="Step number 3"/>
          <p:cNvGrpSpPr/>
          <p:nvPr/>
        </p:nvGrpSpPr>
        <p:grpSpPr bwMode="gray">
          <a:xfrm>
            <a:off x="1576391" y="1236184"/>
            <a:ext cx="380382" cy="296049"/>
            <a:chOff x="6741828" y="1435344"/>
            <a:chExt cx="380382" cy="296049"/>
          </a:xfrm>
        </p:grpSpPr>
        <p:sp>
          <p:nvSpPr>
            <p:cNvPr id="68" name="Rectangle 6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descr="Small square with numeral 3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0" name="Text Placeholder 6"/>
          <p:cNvSpPr txBox="1">
            <a:spLocks/>
          </p:cNvSpPr>
          <p:nvPr/>
        </p:nvSpPr>
        <p:spPr>
          <a:xfrm>
            <a:off x="1986905" y="1233317"/>
            <a:ext cx="4108361" cy="207503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Whenever there is text in front of a color, there has to be enough contrast between the foreground and background. The guideline is a ratio of 4.5:1 for normal text and 3:1 for large text (&gt;= 18 </a:t>
            </a:r>
            <a:r>
              <a:rPr lang="en-US" sz="1400" dirty="0" err="1">
                <a:solidFill>
                  <a:schemeClr val="tx1">
                    <a:lumMod val="75000"/>
                    <a:lumOff val="25000"/>
                  </a:schemeClr>
                </a:solidFill>
              </a:rPr>
              <a:t>pt</a:t>
            </a:r>
            <a:r>
              <a:rPr lang="en-US" sz="1400" dirty="0">
                <a:solidFill>
                  <a:schemeClr val="tx1">
                    <a:lumMod val="75000"/>
                    <a:lumOff val="25000"/>
                  </a:schemeClr>
                </a:solidFill>
              </a:rPr>
              <a:t> font size)</a:t>
            </a:r>
          </a:p>
          <a:p>
            <a:pPr>
              <a:lnSpc>
                <a:spcPct val="108000"/>
              </a:lnSpc>
              <a:spcAft>
                <a:spcPts val="800"/>
              </a:spcAft>
            </a:pPr>
            <a:r>
              <a:rPr lang="en-US" sz="1400" b="1" i="1" dirty="0">
                <a:solidFill>
                  <a:schemeClr val="accent2">
                    <a:lumMod val="75000"/>
                  </a:schemeClr>
                </a:solidFill>
              </a:rPr>
              <a:t>Tip: </a:t>
            </a:r>
            <a:r>
              <a:rPr lang="en-US" sz="1400" i="1" dirty="0">
                <a:solidFill>
                  <a:schemeClr val="tx1">
                    <a:lumMod val="75000"/>
                    <a:lumOff val="25000"/>
                  </a:schemeClr>
                </a:solidFill>
              </a:rPr>
              <a:t>Not all graphic elements need to pass the Accessibility Checker tool; only graphics that appear behind text.</a:t>
            </a:r>
          </a:p>
        </p:txBody>
      </p:sp>
      <p:grpSp>
        <p:nvGrpSpPr>
          <p:cNvPr id="76" name="Group 75" descr="Step number 4"/>
          <p:cNvGrpSpPr/>
          <p:nvPr/>
        </p:nvGrpSpPr>
        <p:grpSpPr bwMode="gray">
          <a:xfrm>
            <a:off x="1576391" y="3416158"/>
            <a:ext cx="380382" cy="296049"/>
            <a:chOff x="6741828" y="1435344"/>
            <a:chExt cx="380382" cy="296049"/>
          </a:xfrm>
        </p:grpSpPr>
        <p:sp>
          <p:nvSpPr>
            <p:cNvPr id="77" name="Rectangle 76"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9"/>
          <p:cNvSpPr txBox="1">
            <a:spLocks/>
          </p:cNvSpPr>
          <p:nvPr/>
        </p:nvSpPr>
        <p:spPr>
          <a:xfrm>
            <a:off x="1986905" y="3359770"/>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Make sure templates are readable in </a:t>
            </a:r>
            <a:r>
              <a:rPr lang="en-US" sz="1400" b="1" dirty="0">
                <a:solidFill>
                  <a:schemeClr val="accent2">
                    <a:lumMod val="75000"/>
                  </a:schemeClr>
                </a:solidFill>
              </a:rPr>
              <a:t>Black and White</a:t>
            </a:r>
            <a:r>
              <a:rPr lang="en-US" sz="1400" dirty="0">
                <a:solidFill>
                  <a:schemeClr val="tx1">
                    <a:lumMod val="75000"/>
                    <a:lumOff val="25000"/>
                  </a:schemeClr>
                </a:solidFill>
              </a:rPr>
              <a:t>, </a:t>
            </a:r>
            <a:r>
              <a:rPr lang="en-US" sz="1400" b="1" dirty="0">
                <a:solidFill>
                  <a:schemeClr val="accent2">
                    <a:lumMod val="75000"/>
                  </a:schemeClr>
                </a:solidFill>
              </a:rPr>
              <a:t>Grayscale</a:t>
            </a:r>
            <a:r>
              <a:rPr lang="en-US" sz="1400" dirty="0">
                <a:solidFill>
                  <a:schemeClr val="tx1">
                    <a:lumMod val="75000"/>
                    <a:lumOff val="25000"/>
                  </a:schemeClr>
                </a:solidFill>
              </a:rPr>
              <a:t>, and </a:t>
            </a:r>
            <a:r>
              <a:rPr lang="en-US" sz="1400" b="1" dirty="0">
                <a:solidFill>
                  <a:schemeClr val="accent2">
                    <a:lumMod val="75000"/>
                  </a:schemeClr>
                </a:solidFill>
              </a:rPr>
              <a:t>Color</a:t>
            </a:r>
            <a:r>
              <a:rPr lang="en-US" sz="1400" dirty="0">
                <a:solidFill>
                  <a:schemeClr val="tx1">
                    <a:lumMod val="75000"/>
                    <a:lumOff val="25000"/>
                  </a:schemeClr>
                </a:solidFill>
              </a:rPr>
              <a:t> views in both the Master and sample slides.</a:t>
            </a:r>
          </a:p>
        </p:txBody>
      </p:sp>
      <p:grpSp>
        <p:nvGrpSpPr>
          <p:cNvPr id="37" name="Group 36" descr="Step number 4"/>
          <p:cNvGrpSpPr/>
          <p:nvPr/>
        </p:nvGrpSpPr>
        <p:grpSpPr bwMode="gray">
          <a:xfrm>
            <a:off x="2520455" y="4427025"/>
            <a:ext cx="380382" cy="296049"/>
            <a:chOff x="6741828" y="1435344"/>
            <a:chExt cx="380382" cy="296049"/>
          </a:xfrm>
        </p:grpSpPr>
        <p:sp>
          <p:nvSpPr>
            <p:cNvPr id="38" name="Rectangle 37"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Options available in View menu in Power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4197608"/>
            <a:ext cx="3549882" cy="1379149"/>
          </a:xfrm>
          <a:prstGeom prst="rect">
            <a:avLst/>
          </a:prstGeom>
        </p:spPr>
      </p:pic>
      <p:grpSp>
        <p:nvGrpSpPr>
          <p:cNvPr id="89" name="Group 88" descr="Step number 5"/>
          <p:cNvGrpSpPr/>
          <p:nvPr/>
        </p:nvGrpSpPr>
        <p:grpSpPr bwMode="gray">
          <a:xfrm>
            <a:off x="1576391" y="5593662"/>
            <a:ext cx="380382" cy="296049"/>
            <a:chOff x="6741828" y="1435344"/>
            <a:chExt cx="380382" cy="296049"/>
          </a:xfrm>
        </p:grpSpPr>
        <p:sp>
          <p:nvSpPr>
            <p:cNvPr id="90" name="Rectangle 89" descr="Step number 5"/>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descr="Small square with numeral 5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2" name="Text Placeholder 13"/>
          <p:cNvSpPr txBox="1">
            <a:spLocks/>
          </p:cNvSpPr>
          <p:nvPr/>
        </p:nvSpPr>
        <p:spPr>
          <a:xfrm>
            <a:off x="1986904" y="5580436"/>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Screen readers often read file names out loud to users so your template needs to have an appropriate name for easy searching.</a:t>
            </a:r>
          </a:p>
        </p:txBody>
      </p:sp>
      <p:grpSp>
        <p:nvGrpSpPr>
          <p:cNvPr id="82" name="Group 81" descr="Step number 6"/>
          <p:cNvGrpSpPr/>
          <p:nvPr/>
        </p:nvGrpSpPr>
        <p:grpSpPr bwMode="gray">
          <a:xfrm>
            <a:off x="6417233" y="1236184"/>
            <a:ext cx="380382" cy="296049"/>
            <a:chOff x="6741828" y="1435344"/>
            <a:chExt cx="380382" cy="296049"/>
          </a:xfrm>
        </p:grpSpPr>
        <p:sp>
          <p:nvSpPr>
            <p:cNvPr id="83" name="Rectangle 82"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5" name="Text Placeholder 2"/>
          <p:cNvSpPr txBox="1">
            <a:spLocks/>
          </p:cNvSpPr>
          <p:nvPr/>
        </p:nvSpPr>
        <p:spPr>
          <a:xfrm>
            <a:off x="6853872" y="1219709"/>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The reading order has to be correct for all slides, in both the Master and sample slides. To change the reading order, go to </a:t>
            </a:r>
            <a:r>
              <a:rPr lang="en-US" sz="1400" b="1" dirty="0">
                <a:solidFill>
                  <a:schemeClr val="accent2">
                    <a:lumMod val="75000"/>
                  </a:schemeClr>
                </a:solidFill>
              </a:rPr>
              <a:t>Home</a:t>
            </a:r>
            <a:r>
              <a:rPr lang="en-US" sz="1400" dirty="0"/>
              <a:t> &gt; </a:t>
            </a:r>
            <a:r>
              <a:rPr lang="en-US" sz="1400" b="1" dirty="0">
                <a:solidFill>
                  <a:schemeClr val="accent2">
                    <a:lumMod val="75000"/>
                  </a:schemeClr>
                </a:solidFill>
              </a:rPr>
              <a:t>Drawing</a:t>
            </a:r>
            <a:r>
              <a:rPr lang="en-US" sz="1400" dirty="0"/>
              <a:t> &gt; </a:t>
            </a:r>
            <a:r>
              <a:rPr lang="en-US" sz="1400" b="1" dirty="0">
                <a:solidFill>
                  <a:schemeClr val="accent2">
                    <a:lumMod val="75000"/>
                  </a:schemeClr>
                </a:solidFill>
              </a:rPr>
              <a:t>Arrange</a:t>
            </a:r>
            <a:r>
              <a:rPr lang="en-US" sz="1400" b="1" dirty="0"/>
              <a:t> </a:t>
            </a:r>
            <a:r>
              <a:rPr lang="en-US" sz="1400" dirty="0"/>
              <a:t>&gt;</a:t>
            </a:r>
            <a:r>
              <a:rPr lang="en-US" sz="1400" b="1" dirty="0"/>
              <a:t> </a:t>
            </a:r>
            <a:r>
              <a:rPr lang="en-US" sz="1400" b="1" dirty="0">
                <a:solidFill>
                  <a:schemeClr val="accent2">
                    <a:lumMod val="75000"/>
                  </a:schemeClr>
                </a:solidFill>
              </a:rPr>
              <a:t>Selection Pane</a:t>
            </a:r>
            <a:r>
              <a:rPr lang="en-US" sz="1400" dirty="0"/>
              <a:t>. </a:t>
            </a:r>
          </a:p>
          <a:p>
            <a:pPr>
              <a:lnSpc>
                <a:spcPct val="108000"/>
              </a:lnSpc>
              <a:spcAft>
                <a:spcPts val="800"/>
              </a:spcAft>
            </a:pPr>
            <a:r>
              <a:rPr lang="en-US" sz="1400" dirty="0">
                <a:hlinkClick r:id="rId3" tooltip="Read more about setting the reading order of slide contents"/>
              </a:rPr>
              <a:t>Read more about setting the reading order of slide contents</a:t>
            </a:r>
            <a:endParaRPr lang="en-US" sz="1400" dirty="0"/>
          </a:p>
          <a:p>
            <a:pPr>
              <a:lnSpc>
                <a:spcPct val="108000"/>
              </a:lnSpc>
              <a:spcAft>
                <a:spcPts val="800"/>
              </a:spcAft>
            </a:pPr>
            <a:endParaRPr lang="en-US" sz="1400" dirty="0"/>
          </a:p>
        </p:txBody>
      </p:sp>
      <p:pic>
        <p:nvPicPr>
          <p:cNvPr id="33" name="Picture 32" descr="Reading order under Home &gt; Drawing &gt; Arrange &gt; Selection Pan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600" y="2565371"/>
            <a:ext cx="4013645" cy="3400549"/>
          </a:xfrm>
          <a:prstGeom prst="rect">
            <a:avLst/>
          </a:prstGeom>
        </p:spPr>
      </p:pic>
      <p:grpSp>
        <p:nvGrpSpPr>
          <p:cNvPr id="34" name="Group 33" descr="Step number 6"/>
          <p:cNvGrpSpPr/>
          <p:nvPr/>
        </p:nvGrpSpPr>
        <p:grpSpPr bwMode="gray">
          <a:xfrm>
            <a:off x="10748443" y="2650834"/>
            <a:ext cx="380382" cy="296049"/>
            <a:chOff x="6741828" y="1435344"/>
            <a:chExt cx="380382" cy="296049"/>
          </a:xfrm>
        </p:grpSpPr>
        <p:sp>
          <p:nvSpPr>
            <p:cNvPr id="35" name="Rectangle 34"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86" name="Group 85" descr="Step number 7"/>
          <p:cNvGrpSpPr/>
          <p:nvPr/>
        </p:nvGrpSpPr>
        <p:grpSpPr bwMode="gray">
          <a:xfrm>
            <a:off x="6417233" y="5913202"/>
            <a:ext cx="380382" cy="296049"/>
            <a:chOff x="6741828" y="1435344"/>
            <a:chExt cx="380382" cy="296049"/>
          </a:xfrm>
        </p:grpSpPr>
        <p:sp>
          <p:nvSpPr>
            <p:cNvPr id="87" name="Rectangle 86" descr="Step number 7"/>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descr="Small square with numeral 7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1" name="Text Placeholder 12"/>
          <p:cNvSpPr txBox="1">
            <a:spLocks/>
          </p:cNvSpPr>
          <p:nvPr/>
        </p:nvSpPr>
        <p:spPr>
          <a:xfrm>
            <a:off x="6853872" y="5874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Font sizes need to be 11pts or larger for readability.</a:t>
            </a:r>
          </a:p>
        </p:txBody>
      </p:sp>
      <p:pic>
        <p:nvPicPr>
          <p:cNvPr id="93" name="Picture 92" descr="Accessibil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2655154775"/>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72</TotalTime>
  <Words>774</Words>
  <Application>Microsoft Office PowerPoint</Application>
  <PresentationFormat>Widescreen</PresentationFormat>
  <Paragraphs>109</Paragraphs>
  <Slides>12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 Nova</vt:lpstr>
      <vt:lpstr>Bahnschrift SemiLight</vt:lpstr>
      <vt:lpstr>Bahnschrift SemiLight SemiConde</vt:lpstr>
      <vt:lpstr>Calibri</vt:lpstr>
      <vt:lpstr>Cambria</vt:lpstr>
      <vt:lpstr>Segoe UI</vt:lpstr>
      <vt:lpstr>Segoe UI Light</vt:lpstr>
      <vt:lpstr>Segoe UI Semibold</vt:lpstr>
      <vt:lpstr>Times New Roman</vt:lpstr>
      <vt:lpstr>Making Templates Accessible</vt:lpstr>
      <vt:lpstr>Smart Apply 📋</vt:lpstr>
      <vt:lpstr>About the Team!</vt:lpstr>
      <vt:lpstr>Our Project</vt:lpstr>
      <vt:lpstr>PowerPoint Presentation</vt:lpstr>
      <vt:lpstr>How to use:</vt:lpstr>
      <vt:lpstr>Prototype Demo</vt:lpstr>
      <vt:lpstr>Basic Project Layout</vt:lpstr>
      <vt:lpstr>Current Demo Layout</vt:lpstr>
      <vt:lpstr>Process of Building our prototype</vt:lpstr>
      <vt:lpstr>Scalability Features</vt:lpstr>
      <vt:lpstr>Business plan</vt:lpstr>
      <vt:lpstr>Learn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Apply 📋</dc:title>
  <dc:creator>Harith Ibrahim [el20hsii]</dc:creator>
  <cp:lastModifiedBy>Harith Ibrahim [el20hsii]</cp:lastModifiedBy>
  <cp:revision>1</cp:revision>
  <dcterms:created xsi:type="dcterms:W3CDTF">2023-06-10T18:59:08Z</dcterms:created>
  <dcterms:modified xsi:type="dcterms:W3CDTF">2023-06-10T20:11:22Z</dcterms:modified>
  <cp:version/>
</cp:coreProperties>
</file>