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 FENCE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Luke Mwangi – 19YAD104157</a:t>
            </a:r>
          </a:p>
          <a:p>
            <a:r>
              <a:rPr lang="en-US" dirty="0" smtClean="0"/>
              <a:t>Jackson Agoi – 21ZAD105608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8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. . . . . </a:t>
            </a:r>
            <a:r>
              <a:rPr lang="en-US" dirty="0" smtClean="0"/>
              <a:t> G </a:t>
            </a:r>
            <a:r>
              <a:rPr lang="en-US" dirty="0"/>
              <a:t>. . . </a:t>
            </a:r>
            <a:r>
              <a:rPr lang="en-US" dirty="0" smtClean="0"/>
              <a:t>. .  I </a:t>
            </a:r>
            <a:r>
              <a:rPr lang="en-US" dirty="0"/>
              <a:t>. . . . . </a:t>
            </a:r>
            <a:r>
              <a:rPr lang="en-US" dirty="0" smtClean="0"/>
              <a:t> T </a:t>
            </a:r>
            <a:r>
              <a:rPr lang="en-US" dirty="0"/>
              <a:t>. . . </a:t>
            </a:r>
          </a:p>
          <a:p>
            <a:pPr marL="0" indent="0">
              <a:buNone/>
            </a:pPr>
            <a:r>
              <a:rPr lang="en-US" dirty="0"/>
              <a:t>. </a:t>
            </a:r>
            <a:r>
              <a:rPr lang="en-US" dirty="0" smtClean="0"/>
              <a:t>R </a:t>
            </a:r>
            <a:r>
              <a:rPr lang="en-US" dirty="0"/>
              <a:t>. . . O</a:t>
            </a:r>
            <a:r>
              <a:rPr lang="en-US" dirty="0" smtClean="0"/>
              <a:t> </a:t>
            </a:r>
            <a:r>
              <a:rPr lang="en-US" dirty="0"/>
              <a:t>. </a:t>
            </a:r>
            <a:r>
              <a:rPr lang="en-US" dirty="0" smtClean="0"/>
              <a:t>R </a:t>
            </a:r>
            <a:r>
              <a:rPr lang="en-US" dirty="0"/>
              <a:t>. . . </a:t>
            </a:r>
            <a:r>
              <a:rPr lang="en-US" dirty="0" smtClean="0"/>
              <a:t>Y </a:t>
            </a:r>
            <a:r>
              <a:rPr lang="en-US" dirty="0"/>
              <a:t>. </a:t>
            </a:r>
            <a:r>
              <a:rPr lang="en-US" dirty="0" smtClean="0"/>
              <a:t>S </a:t>
            </a:r>
            <a:r>
              <a:rPr lang="en-US" dirty="0"/>
              <a:t>. . . </a:t>
            </a:r>
            <a:r>
              <a:rPr lang="en-US" dirty="0" smtClean="0"/>
              <a:t>I </a:t>
            </a:r>
            <a:r>
              <a:rPr lang="en-US" dirty="0"/>
              <a:t>. I</a:t>
            </a:r>
            <a:r>
              <a:rPr lang="en-US" dirty="0" smtClean="0"/>
              <a:t> </a:t>
            </a:r>
            <a:r>
              <a:rPr lang="en-US" dirty="0"/>
              <a:t>. . </a:t>
            </a:r>
          </a:p>
          <a:p>
            <a:pPr marL="0" indent="0">
              <a:buNone/>
            </a:pPr>
            <a:r>
              <a:rPr lang="en-US" dirty="0"/>
              <a:t>. . </a:t>
            </a:r>
            <a:r>
              <a:rPr lang="en-US" dirty="0" smtClean="0"/>
              <a:t>Y </a:t>
            </a:r>
            <a:r>
              <a:rPr lang="en-US" dirty="0"/>
              <a:t>. </a:t>
            </a:r>
            <a:r>
              <a:rPr lang="en-US" dirty="0" smtClean="0"/>
              <a:t>T </a:t>
            </a:r>
            <a:r>
              <a:rPr lang="en-US" dirty="0"/>
              <a:t>. . . </a:t>
            </a:r>
            <a:r>
              <a:rPr lang="en-US" dirty="0" smtClean="0"/>
              <a:t>A </a:t>
            </a:r>
            <a:r>
              <a:rPr lang="en-US" dirty="0"/>
              <a:t>. </a:t>
            </a:r>
            <a:r>
              <a:rPr lang="en-US" dirty="0" smtClean="0"/>
              <a:t>H </a:t>
            </a:r>
            <a:r>
              <a:rPr lang="en-US" dirty="0"/>
              <a:t>. . . </a:t>
            </a:r>
            <a:r>
              <a:rPr lang="en-US" dirty="0" smtClean="0"/>
              <a:t>E </a:t>
            </a:r>
            <a:r>
              <a:rPr lang="en-US" dirty="0"/>
              <a:t>. C</a:t>
            </a:r>
            <a:r>
              <a:rPr lang="en-US" dirty="0" smtClean="0"/>
              <a:t> </a:t>
            </a:r>
            <a:r>
              <a:rPr lang="en-US" dirty="0"/>
              <a:t>. . . </a:t>
            </a:r>
            <a:r>
              <a:rPr lang="en-US" dirty="0" smtClean="0"/>
              <a:t>N 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. . </a:t>
            </a:r>
            <a:r>
              <a:rPr lang="en-US" dirty="0" smtClean="0"/>
              <a:t>.  P </a:t>
            </a:r>
            <a:r>
              <a:rPr lang="en-US" dirty="0"/>
              <a:t>. . . . </a:t>
            </a:r>
            <a:r>
              <a:rPr lang="en-US" dirty="0" smtClean="0"/>
              <a:t> .  P </a:t>
            </a:r>
            <a:r>
              <a:rPr lang="en-US" dirty="0"/>
              <a:t>. . . . </a:t>
            </a:r>
            <a:r>
              <a:rPr lang="en-US" dirty="0" smtClean="0"/>
              <a:t> .  X </a:t>
            </a:r>
            <a:r>
              <a:rPr lang="en-US" dirty="0"/>
              <a:t>. . </a:t>
            </a:r>
            <a:r>
              <a:rPr lang="en-US" dirty="0" smtClean="0"/>
              <a:t>. </a:t>
            </a:r>
            <a:r>
              <a:rPr lang="en-US" dirty="0"/>
              <a:t>. </a:t>
            </a:r>
            <a:r>
              <a:rPr lang="en-US" dirty="0" smtClean="0"/>
              <a:t> .  G</a:t>
            </a:r>
            <a:endParaRPr lang="en-US" dirty="0"/>
          </a:p>
          <a:p>
            <a:r>
              <a:rPr lang="en-US" dirty="0" smtClean="0"/>
              <a:t>Plain Text – CRYPTOGRAPHYISEXCITING.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9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and Weaknesses.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Strengths.</a:t>
            </a:r>
          </a:p>
          <a:p>
            <a:r>
              <a:rPr lang="en-US" dirty="0" smtClean="0"/>
              <a:t>Easy to understand and implement. (no complex math op).</a:t>
            </a:r>
          </a:p>
          <a:p>
            <a:r>
              <a:rPr lang="en-US" dirty="0" smtClean="0"/>
              <a:t>Fast to encrypt and decrypt data. (only involves rearranging).</a:t>
            </a:r>
          </a:p>
          <a:p>
            <a:r>
              <a:rPr lang="en-US" dirty="0" smtClean="0"/>
              <a:t>It can be used to encrypt any characters/language.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5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Weaknesses.</a:t>
            </a:r>
          </a:p>
          <a:p>
            <a:r>
              <a:rPr lang="en-US" dirty="0" smtClean="0"/>
              <a:t>It is vulnerable to brute force attack. (Trying all possible keys).</a:t>
            </a:r>
          </a:p>
          <a:p>
            <a:r>
              <a:rPr lang="en-US" dirty="0" smtClean="0"/>
              <a:t>Security depends on the key length.</a:t>
            </a:r>
          </a:p>
          <a:p>
            <a:r>
              <a:rPr lang="en-US" dirty="0" smtClean="0"/>
              <a:t>It is possible for the patterns in the plain text to be retained in the cipher text.</a:t>
            </a:r>
          </a:p>
          <a:p>
            <a:r>
              <a:rPr lang="en-US" dirty="0" smtClean="0"/>
              <a:t>Limited for short messages. (not suitable for long messages).</a:t>
            </a:r>
          </a:p>
        </p:txBody>
      </p:sp>
    </p:spTree>
    <p:extLst>
      <p:ext uri="{BB962C8B-B14F-4D97-AF65-F5344CB8AC3E}">
        <p14:creationId xmlns:p14="http://schemas.microsoft.com/office/powerpoint/2010/main" val="165147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the Rail Fence Cipher Technique?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Also Known as the zigzag cipher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a </a:t>
            </a:r>
            <a:r>
              <a:rPr lang="en-US" dirty="0"/>
              <a:t>type of Transposition </a:t>
            </a:r>
            <a:r>
              <a:rPr lang="en-US" dirty="0" smtClean="0"/>
              <a:t>Cipher.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Characters are arranged in diagonals/zigzags to form the cipher text.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 of Rail Fence Cipher.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a Key that is also referred to as depth</a:t>
            </a:r>
            <a:r>
              <a:rPr lang="en-US" dirty="0"/>
              <a:t> </a:t>
            </a:r>
            <a:r>
              <a:rPr lang="en-US" dirty="0" smtClean="0"/>
              <a:t>or rail.</a:t>
            </a:r>
          </a:p>
          <a:p>
            <a:r>
              <a:rPr lang="en-US" dirty="0" smtClean="0"/>
              <a:t>The Key represents the number of characters that form a diagonal when encryption takes place.</a:t>
            </a:r>
          </a:p>
          <a:p>
            <a:r>
              <a:rPr lang="en-US" dirty="0" smtClean="0"/>
              <a:t>Encryption and Decryption will be explained separately.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8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Encryption.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encrypt data using the Rail Fence Cipher Technique, Plain text is written downwards then upwards</a:t>
            </a:r>
            <a:r>
              <a:rPr lang="en-US" dirty="0"/>
              <a:t> diagonally </a:t>
            </a:r>
            <a:r>
              <a:rPr lang="en-US" dirty="0" smtClean="0"/>
              <a:t>continuously until the whole text is written.</a:t>
            </a:r>
          </a:p>
          <a:p>
            <a:r>
              <a:rPr lang="en-US" dirty="0" smtClean="0"/>
              <a:t>The number of characters that form a single diagonal represents the key of the cipher.</a:t>
            </a:r>
          </a:p>
          <a:p>
            <a:r>
              <a:rPr lang="en-US" dirty="0" smtClean="0"/>
              <a:t>The characters from the top row of the zigzag are written followed by the second row and so on to for the cipher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9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Example 1.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6742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Plain Text – Cryptography is exciting</a:t>
            </a:r>
            <a:endParaRPr lang="en-US" sz="1800" dirty="0"/>
          </a:p>
          <a:p>
            <a:r>
              <a:rPr lang="en-US" sz="1800" dirty="0" smtClean="0"/>
              <a:t>Key </a:t>
            </a:r>
            <a:r>
              <a:rPr lang="en-US" sz="1800" dirty="0"/>
              <a:t>– </a:t>
            </a:r>
            <a:r>
              <a:rPr lang="en-US" sz="1800" dirty="0" smtClean="0"/>
              <a:t>4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Cipher Text - CGITRORYSIIYTAHECNPPXG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6600" y="3881522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3596640"/>
          <a:ext cx="5638800" cy="1239520"/>
        </p:xfrm>
        <a:graphic>
          <a:graphicData uri="http://schemas.openxmlformats.org/drawingml/2006/table">
            <a:tbl>
              <a:tblPr/>
              <a:tblGrid>
                <a:gridCol w="266700"/>
                <a:gridCol w="266700"/>
                <a:gridCol w="266700"/>
                <a:gridCol w="247650"/>
                <a:gridCol w="257175"/>
                <a:gridCol w="266700"/>
                <a:gridCol w="266700"/>
                <a:gridCol w="266700"/>
                <a:gridCol w="266700"/>
                <a:gridCol w="247650"/>
                <a:gridCol w="266700"/>
                <a:gridCol w="266700"/>
                <a:gridCol w="219075"/>
                <a:gridCol w="247650"/>
                <a:gridCol w="257175"/>
                <a:gridCol w="266700"/>
                <a:gridCol w="266700"/>
                <a:gridCol w="219075"/>
                <a:gridCol w="257175"/>
                <a:gridCol w="219075"/>
                <a:gridCol w="266700"/>
                <a:gridCol w="266700"/>
              </a:tblGrid>
              <a:tr h="30797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6600" y="3597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9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Example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Text – We have been discovered.</a:t>
            </a:r>
          </a:p>
          <a:p>
            <a:r>
              <a:rPr lang="en-US" dirty="0" smtClean="0"/>
              <a:t>Key – 3.</a:t>
            </a:r>
          </a:p>
          <a:p>
            <a:pPr marL="0" indent="0">
              <a:buNone/>
            </a:pPr>
            <a:r>
              <a:rPr lang="en-US" dirty="0" smtClean="0"/>
              <a:t>              W.  .  . V .  .  . E  .  .  . S . </a:t>
            </a:r>
            <a:r>
              <a:rPr lang="en-US" dirty="0"/>
              <a:t> </a:t>
            </a:r>
            <a:r>
              <a:rPr lang="en-US" dirty="0" smtClean="0"/>
              <a:t>.  . E .  .  .</a:t>
            </a:r>
          </a:p>
          <a:p>
            <a:pPr marL="0" indent="0">
              <a:buNone/>
            </a:pPr>
            <a:r>
              <a:rPr lang="en-US" dirty="0" smtClean="0"/>
              <a:t>               . E . A . E . E . N .  I . C . V .  R . D</a:t>
            </a:r>
          </a:p>
          <a:p>
            <a:pPr marL="0" indent="0">
              <a:buNone/>
            </a:pPr>
            <a:r>
              <a:rPr lang="en-US" dirty="0" smtClean="0"/>
              <a:t>               .  . H .  .  . B .  .  . D .  .  . O .  .  . E .</a:t>
            </a:r>
          </a:p>
          <a:p>
            <a:r>
              <a:rPr lang="en-US" dirty="0" smtClean="0"/>
              <a:t>Cipher - WVESEEAEENICVRDHBDOE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Decryption is a little bit more complicated than encryption.</a:t>
            </a:r>
          </a:p>
          <a:p>
            <a:r>
              <a:rPr lang="en-US" dirty="0" smtClean="0"/>
              <a:t>Let N represent the value of the Key.</a:t>
            </a:r>
          </a:p>
          <a:p>
            <a:r>
              <a:rPr lang="en-US" dirty="0" smtClean="0"/>
              <a:t>The sequence of the cipher characters in the zigzag repeats in a period of 2(N – 1).</a:t>
            </a:r>
          </a:p>
          <a:p>
            <a:r>
              <a:rPr lang="en-US" dirty="0" smtClean="0"/>
              <a:t>The length of the cipher text should be represented by L.</a:t>
            </a:r>
          </a:p>
          <a:p>
            <a:r>
              <a:rPr lang="en-US" dirty="0" smtClean="0"/>
              <a:t>Let K represent the number of characters that will be in the first and last row of the zigzag.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7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Steps to Decrypt.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8678" y="2560320"/>
            <a:ext cx="2608534" cy="33101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 = Key.</a:t>
            </a:r>
          </a:p>
          <a:p>
            <a:r>
              <a:rPr lang="en-US" dirty="0" smtClean="0"/>
              <a:t>L = Length of cipher text.</a:t>
            </a:r>
          </a:p>
          <a:p>
            <a:r>
              <a:rPr lang="en-US" dirty="0" smtClean="0"/>
              <a:t>Period = 2(N – 1)</a:t>
            </a:r>
          </a:p>
          <a:p>
            <a:r>
              <a:rPr lang="en-US" dirty="0" smtClean="0"/>
              <a:t>K = L/Period.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9556" y="2560320"/>
            <a:ext cx="7190092" cy="33101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is to calculate the value of K.</a:t>
            </a:r>
          </a:p>
          <a:p>
            <a:pPr marL="0" indent="0">
              <a:buNone/>
            </a:pPr>
            <a:r>
              <a:rPr lang="en-US" sz="1600" dirty="0" smtClean="0"/>
              <a:t>Note: The first and last rows of the zigzag should have K characters while the middle rows should have 2K characters.</a:t>
            </a:r>
          </a:p>
          <a:p>
            <a:pPr marL="0" indent="0">
              <a:buNone/>
            </a:pPr>
            <a:r>
              <a:rPr lang="en-US" sz="1600" dirty="0" smtClean="0"/>
              <a:t>In the case where L is not a multiple of period, then K should be assumed to be whole number and the remainders should be added in the zigzags in the order in which they are formed.</a:t>
            </a:r>
          </a:p>
          <a:p>
            <a:r>
              <a:rPr lang="en-US" dirty="0" smtClean="0"/>
              <a:t>Arrange fields that would rep characters in order using the period starting with the first row.</a:t>
            </a:r>
          </a:p>
          <a:p>
            <a:r>
              <a:rPr lang="en-US" dirty="0" smtClean="0"/>
              <a:t>Place the characters in the fields in order starting with the first 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3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Example.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6972716" cy="3310128"/>
          </a:xfrm>
        </p:spPr>
        <p:txBody>
          <a:bodyPr/>
          <a:lstStyle/>
          <a:p>
            <a:r>
              <a:rPr lang="en-US" dirty="0" smtClean="0"/>
              <a:t>Cipher Text = </a:t>
            </a:r>
            <a:r>
              <a:rPr lang="en-US" dirty="0"/>
              <a:t>CGITRORYSIIYTAHECNPPXG</a:t>
            </a:r>
          </a:p>
          <a:p>
            <a:r>
              <a:rPr lang="en-US" dirty="0" smtClean="0"/>
              <a:t>Key = 4</a:t>
            </a:r>
          </a:p>
          <a:p>
            <a:pPr marL="0" indent="0">
              <a:buNone/>
            </a:pPr>
            <a:r>
              <a:rPr lang="en-US" dirty="0" smtClean="0"/>
              <a:t>- . . . . . - . . . . . - . . . . . - . . . </a:t>
            </a:r>
          </a:p>
          <a:p>
            <a:pPr marL="0" indent="0">
              <a:buNone/>
            </a:pPr>
            <a:r>
              <a:rPr lang="en-US" dirty="0" smtClean="0"/>
              <a:t>. - . . . - . - . . . - . - . . . - . - . . </a:t>
            </a:r>
          </a:p>
          <a:p>
            <a:pPr marL="0" indent="0">
              <a:buNone/>
            </a:pPr>
            <a:r>
              <a:rPr lang="en-US" dirty="0" smtClean="0"/>
              <a:t>. . - . - . . . - . - . . . - . - . . . - . </a:t>
            </a:r>
          </a:p>
          <a:p>
            <a:pPr marL="0" indent="0">
              <a:buNone/>
            </a:pPr>
            <a:r>
              <a:rPr lang="en-US" dirty="0" smtClean="0"/>
              <a:t>. . . - . . . . . - . . . . . - . .  . . . -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47808" y="2560320"/>
            <a:ext cx="2451839" cy="3310128"/>
          </a:xfrm>
        </p:spPr>
        <p:txBody>
          <a:bodyPr/>
          <a:lstStyle/>
          <a:p>
            <a:r>
              <a:rPr lang="en-US" dirty="0" smtClean="0"/>
              <a:t>N = 4</a:t>
            </a:r>
          </a:p>
          <a:p>
            <a:r>
              <a:rPr lang="en-US" dirty="0" smtClean="0"/>
              <a:t>L = 22</a:t>
            </a:r>
          </a:p>
          <a:p>
            <a:r>
              <a:rPr lang="en-US" dirty="0" smtClean="0"/>
              <a:t>Period = 6</a:t>
            </a:r>
          </a:p>
          <a:p>
            <a:r>
              <a:rPr lang="en-US" dirty="0" smtClean="0"/>
              <a:t>K = 3 rem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7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776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RAIL FENCE CIPHER</vt:lpstr>
      <vt:lpstr>Introduction</vt:lpstr>
      <vt:lpstr>Working Principle of Rail Fence Cipher.</vt:lpstr>
      <vt:lpstr>Encryption.</vt:lpstr>
      <vt:lpstr>Example 1.</vt:lpstr>
      <vt:lpstr>Example 2</vt:lpstr>
      <vt:lpstr>DECRYPTION</vt:lpstr>
      <vt:lpstr>Steps to Decrypt.</vt:lpstr>
      <vt:lpstr>Example.</vt:lpstr>
      <vt:lpstr>Cont.</vt:lpstr>
      <vt:lpstr>Strengths and Weaknesses.</vt:lpstr>
      <vt:lpstr>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 FENCE CIPHER</dc:title>
  <dc:creator>Luke Mwangi</dc:creator>
  <cp:lastModifiedBy>Luke Mwangi</cp:lastModifiedBy>
  <cp:revision>18</cp:revision>
  <dcterms:created xsi:type="dcterms:W3CDTF">2023-03-16T05:31:21Z</dcterms:created>
  <dcterms:modified xsi:type="dcterms:W3CDTF">2023-03-16T08:59:42Z</dcterms:modified>
</cp:coreProperties>
</file>