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2"/>
  </p:notesMasterIdLst>
  <p:sldIdLst>
    <p:sldId id="256" r:id="rId2"/>
    <p:sldId id="257" r:id="rId3"/>
    <p:sldId id="262" r:id="rId4"/>
    <p:sldId id="263" r:id="rId5"/>
    <p:sldId id="258" r:id="rId6"/>
    <p:sldId id="259" r:id="rId7"/>
    <p:sldId id="264" r:id="rId8"/>
    <p:sldId id="260" r:id="rId9"/>
    <p:sldId id="266" r:id="rId10"/>
    <p:sldId id="261" r:id="rId11"/>
    <p:sldId id="265" r:id="rId12"/>
    <p:sldId id="267" r:id="rId13"/>
    <p:sldId id="269" r:id="rId14"/>
    <p:sldId id="268"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1A43D-F18B-48D5-AEE1-A6E6277BE91E}" type="datetimeFigureOut">
              <a:rPr lang="en-US" smtClean="0"/>
              <a:t>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B227CD-F3A8-4453-88FB-0742874ED097}" type="slidenum">
              <a:rPr lang="en-US" smtClean="0"/>
              <a:t>‹#›</a:t>
            </a:fld>
            <a:endParaRPr lang="en-US"/>
          </a:p>
        </p:txBody>
      </p:sp>
    </p:spTree>
    <p:extLst>
      <p:ext uri="{BB962C8B-B14F-4D97-AF65-F5344CB8AC3E}">
        <p14:creationId xmlns:p14="http://schemas.microsoft.com/office/powerpoint/2010/main" val="2754530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The Document Object Model</a:t>
            </a:r>
            <a:r>
              <a:rPr lang="en-US" sz="1200" b="0" i="0" kern="1200" dirty="0" smtClean="0">
                <a:solidFill>
                  <a:schemeClr val="tx1"/>
                </a:solidFill>
                <a:effectLst/>
                <a:latin typeface="+mn-lt"/>
                <a:ea typeface="+mn-ea"/>
                <a:cs typeface="+mn-cs"/>
              </a:rPr>
              <a:t> (DOM) is the data representation of the objects that comprise the structure and content of a document on the web.</a:t>
            </a:r>
            <a:endParaRPr lang="en-US" dirty="0"/>
          </a:p>
        </p:txBody>
      </p:sp>
      <p:sp>
        <p:nvSpPr>
          <p:cNvPr id="4" name="Slide Number Placeholder 3"/>
          <p:cNvSpPr>
            <a:spLocks noGrp="1"/>
          </p:cNvSpPr>
          <p:nvPr>
            <p:ph type="sldNum" sz="quarter" idx="10"/>
          </p:nvPr>
        </p:nvSpPr>
        <p:spPr/>
        <p:txBody>
          <a:bodyPr/>
          <a:lstStyle/>
          <a:p>
            <a:fld id="{F3B227CD-F3A8-4453-88FB-0742874ED097}" type="slidenum">
              <a:rPr lang="en-US" smtClean="0"/>
              <a:t>6</a:t>
            </a:fld>
            <a:endParaRPr lang="en-US"/>
          </a:p>
        </p:txBody>
      </p:sp>
    </p:spTree>
    <p:extLst>
      <p:ext uri="{BB962C8B-B14F-4D97-AF65-F5344CB8AC3E}">
        <p14:creationId xmlns:p14="http://schemas.microsoft.com/office/powerpoint/2010/main" val="914839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B227CD-F3A8-4453-88FB-0742874ED097}" type="slidenum">
              <a:rPr lang="en-US" smtClean="0"/>
              <a:t>15</a:t>
            </a:fld>
            <a:endParaRPr lang="en-US"/>
          </a:p>
        </p:txBody>
      </p:sp>
    </p:spTree>
    <p:extLst>
      <p:ext uri="{BB962C8B-B14F-4D97-AF65-F5344CB8AC3E}">
        <p14:creationId xmlns:p14="http://schemas.microsoft.com/office/powerpoint/2010/main" val="1312653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B227CD-F3A8-4453-88FB-0742874ED097}" type="slidenum">
              <a:rPr lang="en-US" smtClean="0"/>
              <a:t>16</a:t>
            </a:fld>
            <a:endParaRPr lang="en-US"/>
          </a:p>
        </p:txBody>
      </p:sp>
    </p:spTree>
    <p:extLst>
      <p:ext uri="{BB962C8B-B14F-4D97-AF65-F5344CB8AC3E}">
        <p14:creationId xmlns:p14="http://schemas.microsoft.com/office/powerpoint/2010/main" val="1489094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B227CD-F3A8-4453-88FB-0742874ED097}" type="slidenum">
              <a:rPr lang="en-US" smtClean="0"/>
              <a:t>17</a:t>
            </a:fld>
            <a:endParaRPr lang="en-US"/>
          </a:p>
        </p:txBody>
      </p:sp>
    </p:spTree>
    <p:extLst>
      <p:ext uri="{BB962C8B-B14F-4D97-AF65-F5344CB8AC3E}">
        <p14:creationId xmlns:p14="http://schemas.microsoft.com/office/powerpoint/2010/main" val="770062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B227CD-F3A8-4453-88FB-0742874ED097}" type="slidenum">
              <a:rPr lang="en-US" smtClean="0"/>
              <a:t>18</a:t>
            </a:fld>
            <a:endParaRPr lang="en-US"/>
          </a:p>
        </p:txBody>
      </p:sp>
    </p:spTree>
    <p:extLst>
      <p:ext uri="{BB962C8B-B14F-4D97-AF65-F5344CB8AC3E}">
        <p14:creationId xmlns:p14="http://schemas.microsoft.com/office/powerpoint/2010/main" val="3914942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B227CD-F3A8-4453-88FB-0742874ED097}" type="slidenum">
              <a:rPr lang="en-US" smtClean="0"/>
              <a:t>19</a:t>
            </a:fld>
            <a:endParaRPr lang="en-US"/>
          </a:p>
        </p:txBody>
      </p:sp>
    </p:spTree>
    <p:extLst>
      <p:ext uri="{BB962C8B-B14F-4D97-AF65-F5344CB8AC3E}">
        <p14:creationId xmlns:p14="http://schemas.microsoft.com/office/powerpoint/2010/main" val="162761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B227CD-F3A8-4453-88FB-0742874ED097}" type="slidenum">
              <a:rPr lang="en-US" smtClean="0"/>
              <a:t>20</a:t>
            </a:fld>
            <a:endParaRPr lang="en-US"/>
          </a:p>
        </p:txBody>
      </p:sp>
    </p:spTree>
    <p:extLst>
      <p:ext uri="{BB962C8B-B14F-4D97-AF65-F5344CB8AC3E}">
        <p14:creationId xmlns:p14="http://schemas.microsoft.com/office/powerpoint/2010/main" val="1407642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The Document Object Model</a:t>
            </a:r>
            <a:r>
              <a:rPr lang="en-US" sz="1200" b="0" i="0" kern="1200" dirty="0" smtClean="0">
                <a:solidFill>
                  <a:schemeClr val="tx1"/>
                </a:solidFill>
                <a:effectLst/>
                <a:latin typeface="+mn-lt"/>
                <a:ea typeface="+mn-ea"/>
                <a:cs typeface="+mn-cs"/>
              </a:rPr>
              <a:t> (DOM) is the data representation of the objects that comprise the structure and content of a document on the web.</a:t>
            </a:r>
            <a:endParaRPr lang="en-US" dirty="0"/>
          </a:p>
        </p:txBody>
      </p:sp>
      <p:sp>
        <p:nvSpPr>
          <p:cNvPr id="4" name="Slide Number Placeholder 3"/>
          <p:cNvSpPr>
            <a:spLocks noGrp="1"/>
          </p:cNvSpPr>
          <p:nvPr>
            <p:ph type="sldNum" sz="quarter" idx="10"/>
          </p:nvPr>
        </p:nvSpPr>
        <p:spPr/>
        <p:txBody>
          <a:bodyPr/>
          <a:lstStyle/>
          <a:p>
            <a:fld id="{F3B227CD-F3A8-4453-88FB-0742874ED097}" type="slidenum">
              <a:rPr lang="en-US" smtClean="0"/>
              <a:t>7</a:t>
            </a:fld>
            <a:endParaRPr lang="en-US"/>
          </a:p>
        </p:txBody>
      </p:sp>
    </p:spTree>
    <p:extLst>
      <p:ext uri="{BB962C8B-B14F-4D97-AF65-F5344CB8AC3E}">
        <p14:creationId xmlns:p14="http://schemas.microsoft.com/office/powerpoint/2010/main" val="899457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B227CD-F3A8-4453-88FB-0742874ED097}" type="slidenum">
              <a:rPr lang="en-US" smtClean="0"/>
              <a:t>8</a:t>
            </a:fld>
            <a:endParaRPr lang="en-US"/>
          </a:p>
        </p:txBody>
      </p:sp>
    </p:spTree>
    <p:extLst>
      <p:ext uri="{BB962C8B-B14F-4D97-AF65-F5344CB8AC3E}">
        <p14:creationId xmlns:p14="http://schemas.microsoft.com/office/powerpoint/2010/main" val="2838876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B227CD-F3A8-4453-88FB-0742874ED097}" type="slidenum">
              <a:rPr lang="en-US" smtClean="0"/>
              <a:t>9</a:t>
            </a:fld>
            <a:endParaRPr lang="en-US"/>
          </a:p>
        </p:txBody>
      </p:sp>
    </p:spTree>
    <p:extLst>
      <p:ext uri="{BB962C8B-B14F-4D97-AF65-F5344CB8AC3E}">
        <p14:creationId xmlns:p14="http://schemas.microsoft.com/office/powerpoint/2010/main" val="1945064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B227CD-F3A8-4453-88FB-0742874ED097}" type="slidenum">
              <a:rPr lang="en-US" smtClean="0"/>
              <a:t>10</a:t>
            </a:fld>
            <a:endParaRPr lang="en-US"/>
          </a:p>
        </p:txBody>
      </p:sp>
    </p:spTree>
    <p:extLst>
      <p:ext uri="{BB962C8B-B14F-4D97-AF65-F5344CB8AC3E}">
        <p14:creationId xmlns:p14="http://schemas.microsoft.com/office/powerpoint/2010/main" val="174104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B227CD-F3A8-4453-88FB-0742874ED097}" type="slidenum">
              <a:rPr lang="en-US" smtClean="0"/>
              <a:t>11</a:t>
            </a:fld>
            <a:endParaRPr lang="en-US"/>
          </a:p>
        </p:txBody>
      </p:sp>
    </p:spTree>
    <p:extLst>
      <p:ext uri="{BB962C8B-B14F-4D97-AF65-F5344CB8AC3E}">
        <p14:creationId xmlns:p14="http://schemas.microsoft.com/office/powerpoint/2010/main" val="3828265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B227CD-F3A8-4453-88FB-0742874ED097}" type="slidenum">
              <a:rPr lang="en-US" smtClean="0"/>
              <a:t>12</a:t>
            </a:fld>
            <a:endParaRPr lang="en-US"/>
          </a:p>
        </p:txBody>
      </p:sp>
    </p:spTree>
    <p:extLst>
      <p:ext uri="{BB962C8B-B14F-4D97-AF65-F5344CB8AC3E}">
        <p14:creationId xmlns:p14="http://schemas.microsoft.com/office/powerpoint/2010/main" val="1813302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B227CD-F3A8-4453-88FB-0742874ED097}" type="slidenum">
              <a:rPr lang="en-US" smtClean="0"/>
              <a:t>13</a:t>
            </a:fld>
            <a:endParaRPr lang="en-US"/>
          </a:p>
        </p:txBody>
      </p:sp>
    </p:spTree>
    <p:extLst>
      <p:ext uri="{BB962C8B-B14F-4D97-AF65-F5344CB8AC3E}">
        <p14:creationId xmlns:p14="http://schemas.microsoft.com/office/powerpoint/2010/main" val="671197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B227CD-F3A8-4453-88FB-0742874ED097}" type="slidenum">
              <a:rPr lang="en-US" smtClean="0"/>
              <a:t>14</a:t>
            </a:fld>
            <a:endParaRPr lang="en-US"/>
          </a:p>
        </p:txBody>
      </p:sp>
    </p:spTree>
    <p:extLst>
      <p:ext uri="{BB962C8B-B14F-4D97-AF65-F5344CB8AC3E}">
        <p14:creationId xmlns:p14="http://schemas.microsoft.com/office/powerpoint/2010/main" val="42459544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45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5D4D0-CF23-4045-B599-EA60200B880C}"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
            <a:ext cx="12192000" cy="1122363"/>
          </a:xfrm>
          <a:prstGeom prst="rect">
            <a:avLst/>
          </a:prstGeom>
        </p:spPr>
      </p:pic>
    </p:spTree>
    <p:extLst>
      <p:ext uri="{BB962C8B-B14F-4D97-AF65-F5344CB8AC3E}">
        <p14:creationId xmlns:p14="http://schemas.microsoft.com/office/powerpoint/2010/main" val="8377612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0A7835-781D-4774-BA21-D6B9C12F93C4}"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5D4D0-CF23-4045-B599-EA60200B880C}" type="slidenum">
              <a:rPr lang="en-US" smtClean="0"/>
              <a:t>‹#›</a:t>
            </a:fld>
            <a:endParaRPr lang="en-US"/>
          </a:p>
        </p:txBody>
      </p:sp>
    </p:spTree>
    <p:extLst>
      <p:ext uri="{BB962C8B-B14F-4D97-AF65-F5344CB8AC3E}">
        <p14:creationId xmlns:p14="http://schemas.microsoft.com/office/powerpoint/2010/main" val="774377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0A7835-781D-4774-BA21-D6B9C12F93C4}"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5D4D0-CF23-4045-B599-EA60200B880C}" type="slidenum">
              <a:rPr lang="en-US" smtClean="0"/>
              <a:t>‹#›</a:t>
            </a:fld>
            <a:endParaRPr lang="en-US"/>
          </a:p>
        </p:txBody>
      </p:sp>
    </p:spTree>
    <p:extLst>
      <p:ext uri="{BB962C8B-B14F-4D97-AF65-F5344CB8AC3E}">
        <p14:creationId xmlns:p14="http://schemas.microsoft.com/office/powerpoint/2010/main" val="599641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1122363"/>
          </a:xfrm>
          <a:prstGeom prst="rect">
            <a:avLst/>
          </a:prstGeom>
        </p:spPr>
      </p:pic>
      <p:sp>
        <p:nvSpPr>
          <p:cNvPr id="2" name="Title 1"/>
          <p:cNvSpPr>
            <a:spLocks noGrp="1"/>
          </p:cNvSpPr>
          <p:nvPr>
            <p:ph type="title" hasCustomPrompt="1"/>
          </p:nvPr>
        </p:nvSpPr>
        <p:spPr>
          <a:xfrm>
            <a:off x="71845" y="2338"/>
            <a:ext cx="9910355" cy="1122363"/>
          </a:xfrm>
        </p:spPr>
        <p:txBody>
          <a:bodyPr/>
          <a:lstStyle>
            <a:lvl1pPr algn="ctr">
              <a:defRPr>
                <a:solidFill>
                  <a:schemeClr val="bg1"/>
                </a:solidFill>
                <a:latin typeface="Candara" panose="020E0502030303020204" pitchFamily="34" charset="0"/>
              </a:defRPr>
            </a:lvl1pPr>
          </a:lstStyle>
          <a:p>
            <a:r>
              <a:rPr lang="en-US" dirty="0" smtClean="0"/>
              <a:t>Click </a:t>
            </a:r>
            <a:r>
              <a:rPr lang="en-US" dirty="0" err="1" smtClean="0"/>
              <a:t>tghhghgho</a:t>
            </a:r>
            <a:r>
              <a:rPr lang="en-US" dirty="0" smtClean="0"/>
              <a:t> edit Master title style</a:t>
            </a:r>
            <a:endParaRPr lang="en-US" dirty="0"/>
          </a:p>
        </p:txBody>
      </p:sp>
      <p:sp>
        <p:nvSpPr>
          <p:cNvPr id="3" name="Content Placeholder 2"/>
          <p:cNvSpPr>
            <a:spLocks noGrp="1"/>
          </p:cNvSpPr>
          <p:nvPr>
            <p:ph idx="1"/>
          </p:nvPr>
        </p:nvSpPr>
        <p:spPr>
          <a:xfrm>
            <a:off x="1068977" y="2005013"/>
            <a:ext cx="10515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0A7835-781D-4774-BA21-D6B9C12F93C4}"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5D4D0-CF23-4045-B599-EA60200B880C}" type="slidenum">
              <a:rPr lang="en-US" smtClean="0"/>
              <a:t>‹#›</a:t>
            </a:fld>
            <a:endParaRPr lang="en-US"/>
          </a:p>
        </p:txBody>
      </p:sp>
    </p:spTree>
    <p:extLst>
      <p:ext uri="{BB962C8B-B14F-4D97-AF65-F5344CB8AC3E}">
        <p14:creationId xmlns:p14="http://schemas.microsoft.com/office/powerpoint/2010/main" val="309963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450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0A7835-781D-4774-BA21-D6B9C12F93C4}"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5D4D0-CF23-4045-B599-EA60200B880C}" type="slidenum">
              <a:rPr lang="en-US" smtClean="0"/>
              <a:t>‹#›</a:t>
            </a:fld>
            <a:endParaRPr lang="en-US"/>
          </a:p>
        </p:txBody>
      </p:sp>
    </p:spTree>
    <p:extLst>
      <p:ext uri="{BB962C8B-B14F-4D97-AF65-F5344CB8AC3E}">
        <p14:creationId xmlns:p14="http://schemas.microsoft.com/office/powerpoint/2010/main" val="662590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0A7835-781D-4774-BA21-D6B9C12F93C4}"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5D4D0-CF23-4045-B599-EA60200B880C}" type="slidenum">
              <a:rPr lang="en-US" smtClean="0"/>
              <a:t>‹#›</a:t>
            </a:fld>
            <a:endParaRPr lang="en-US"/>
          </a:p>
        </p:txBody>
      </p:sp>
    </p:spTree>
    <p:extLst>
      <p:ext uri="{BB962C8B-B14F-4D97-AF65-F5344CB8AC3E}">
        <p14:creationId xmlns:p14="http://schemas.microsoft.com/office/powerpoint/2010/main" val="2173435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5874"/>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0A7835-781D-4774-BA21-D6B9C12F93C4}"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65D4D0-CF23-4045-B599-EA60200B880C}" type="slidenum">
              <a:rPr lang="en-US" smtClean="0"/>
              <a:t>‹#›</a:t>
            </a:fld>
            <a:endParaRPr lang="en-US"/>
          </a:p>
        </p:txBody>
      </p:sp>
    </p:spTree>
    <p:extLst>
      <p:ext uri="{BB962C8B-B14F-4D97-AF65-F5344CB8AC3E}">
        <p14:creationId xmlns:p14="http://schemas.microsoft.com/office/powerpoint/2010/main" val="2984237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0A7835-781D-4774-BA21-D6B9C12F93C4}"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65D4D0-CF23-4045-B599-EA60200B880C}" type="slidenum">
              <a:rPr lang="en-US" smtClean="0"/>
              <a:t>‹#›</a:t>
            </a:fld>
            <a:endParaRPr lang="en-US"/>
          </a:p>
        </p:txBody>
      </p:sp>
    </p:spTree>
    <p:extLst>
      <p:ext uri="{BB962C8B-B14F-4D97-AF65-F5344CB8AC3E}">
        <p14:creationId xmlns:p14="http://schemas.microsoft.com/office/powerpoint/2010/main" val="974825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0A7835-781D-4774-BA21-D6B9C12F93C4}" type="datetimeFigureOut">
              <a:rPr lang="en-US" smtClean="0"/>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65D4D0-CF23-4045-B599-EA60200B880C}" type="slidenum">
              <a:rPr lang="en-US" smtClean="0"/>
              <a:t>‹#›</a:t>
            </a:fld>
            <a:endParaRPr lang="en-US"/>
          </a:p>
        </p:txBody>
      </p:sp>
    </p:spTree>
    <p:extLst>
      <p:ext uri="{BB962C8B-B14F-4D97-AF65-F5344CB8AC3E}">
        <p14:creationId xmlns:p14="http://schemas.microsoft.com/office/powerpoint/2010/main" val="3123713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0A7835-781D-4774-BA21-D6B9C12F93C4}"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5D4D0-CF23-4045-B599-EA60200B880C}" type="slidenum">
              <a:rPr lang="en-US" smtClean="0"/>
              <a:t>‹#›</a:t>
            </a:fld>
            <a:endParaRPr lang="en-US"/>
          </a:p>
        </p:txBody>
      </p:sp>
    </p:spTree>
    <p:extLst>
      <p:ext uri="{BB962C8B-B14F-4D97-AF65-F5344CB8AC3E}">
        <p14:creationId xmlns:p14="http://schemas.microsoft.com/office/powerpoint/2010/main" val="2117345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0A7835-781D-4774-BA21-D6B9C12F93C4}"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5D4D0-CF23-4045-B599-EA60200B880C}" type="slidenum">
              <a:rPr lang="en-US" smtClean="0"/>
              <a:t>‹#›</a:t>
            </a:fld>
            <a:endParaRPr lang="en-US"/>
          </a:p>
        </p:txBody>
      </p:sp>
    </p:spTree>
    <p:extLst>
      <p:ext uri="{BB962C8B-B14F-4D97-AF65-F5344CB8AC3E}">
        <p14:creationId xmlns:p14="http://schemas.microsoft.com/office/powerpoint/2010/main" val="3465519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3000" r="-3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8"/>
            <a:ext cx="12192000" cy="1122363"/>
          </a:xfrm>
          <a:prstGeom prst="rect">
            <a:avLst/>
          </a:prstGeom>
        </p:spPr>
      </p:pic>
      <p:sp>
        <p:nvSpPr>
          <p:cNvPr id="2" name="Title Placeholder 1"/>
          <p:cNvSpPr>
            <a:spLocks noGrp="1"/>
          </p:cNvSpPr>
          <p:nvPr>
            <p:ph type="title"/>
          </p:nvPr>
        </p:nvSpPr>
        <p:spPr>
          <a:xfrm>
            <a:off x="101600" y="53186"/>
            <a:ext cx="9880600" cy="1016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0" y="1122368"/>
            <a:ext cx="12192000" cy="54562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70A7835-781D-4774-BA21-D6B9C12F93C4}" type="datetimeFigureOut">
              <a:rPr lang="en-US" smtClean="0"/>
              <a:t>2/6/2023</a:t>
            </a:fld>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465D4D0-CF23-4045-B599-EA60200B880C}" type="slidenum">
              <a:rPr lang="en-US" smtClean="0"/>
              <a:t>‹#›</a:t>
            </a:fld>
            <a:endParaRPr lang="en-US"/>
          </a:p>
        </p:txBody>
      </p:sp>
    </p:spTree>
    <p:extLst>
      <p:ext uri="{BB962C8B-B14F-4D97-AF65-F5344CB8AC3E}">
        <p14:creationId xmlns:p14="http://schemas.microsoft.com/office/powerpoint/2010/main" val="2416565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685800" rtl="0" eaLnBrk="1" latinLnBrk="0" hangingPunct="1">
        <a:lnSpc>
          <a:spcPct val="90000"/>
        </a:lnSpc>
        <a:spcBef>
          <a:spcPct val="0"/>
        </a:spcBef>
        <a:buNone/>
        <a:defRPr sz="3000" kern="1200">
          <a:solidFill>
            <a:schemeClr val="bg1"/>
          </a:solidFill>
          <a:latin typeface="Candara" panose="020E0502030303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Candara" panose="020E0502030303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Candara" panose="020E0502030303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Candara" panose="020E0502030303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Candara" panose="020E0502030303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 EVENTS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30114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the Event Handlers in JavaScript?</a:t>
            </a:r>
          </a:p>
        </p:txBody>
      </p:sp>
      <p:sp>
        <p:nvSpPr>
          <p:cNvPr id="3" name="Content Placeholder 2"/>
          <p:cNvSpPr>
            <a:spLocks noGrp="1"/>
          </p:cNvSpPr>
          <p:nvPr>
            <p:ph idx="1"/>
          </p:nvPr>
        </p:nvSpPr>
        <p:spPr>
          <a:xfrm>
            <a:off x="342900" y="1514475"/>
            <a:ext cx="11241677" cy="4841876"/>
          </a:xfrm>
        </p:spPr>
        <p:txBody>
          <a:bodyPr/>
          <a:lstStyle/>
          <a:p>
            <a:pPr>
              <a:lnSpc>
                <a:spcPct val="150000"/>
              </a:lnSpc>
            </a:pPr>
            <a:r>
              <a:rPr lang="en-US" dirty="0"/>
              <a:t>As event handlers are also the properties of the </a:t>
            </a:r>
            <a:r>
              <a:rPr lang="en-US" i="1" dirty="0"/>
              <a:t>HTML/DOM</a:t>
            </a:r>
            <a:r>
              <a:rPr lang="en-US" dirty="0"/>
              <a:t> elements, they can be assigned directly using the equal(</a:t>
            </a:r>
            <a:r>
              <a:rPr lang="en-US" i="1" dirty="0"/>
              <a:t>=</a:t>
            </a:r>
            <a:r>
              <a:rPr lang="en-US" dirty="0"/>
              <a:t>) operator. Its syntax looks like below:</a:t>
            </a:r>
          </a:p>
          <a:p>
            <a:pPr>
              <a:lnSpc>
                <a:spcPct val="150000"/>
              </a:lnSpc>
            </a:pPr>
            <a:r>
              <a:rPr lang="en-US" b="1" i="1" dirty="0"/>
              <a:t>Syntax:</a:t>
            </a:r>
            <a:endParaRPr lang="en-US" dirty="0"/>
          </a:p>
          <a:p>
            <a:pPr marL="0" indent="0">
              <a:lnSpc>
                <a:spcPct val="150000"/>
              </a:lnSpc>
              <a:buNone/>
            </a:pPr>
            <a:endParaRPr lang="en-US" dirty="0"/>
          </a:p>
        </p:txBody>
      </p:sp>
      <p:sp>
        <p:nvSpPr>
          <p:cNvPr id="5" name="Rectangle 1"/>
          <p:cNvSpPr>
            <a:spLocks noChangeArrowheads="1"/>
          </p:cNvSpPr>
          <p:nvPr/>
        </p:nvSpPr>
        <p:spPr bwMode="auto">
          <a:xfrm>
            <a:off x="185738" y="5157757"/>
            <a:ext cx="11872912" cy="40011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err="1" smtClean="0">
                <a:ln>
                  <a:noFill/>
                </a:ln>
                <a:solidFill>
                  <a:srgbClr val="212529"/>
                </a:solidFill>
                <a:effectLst/>
                <a:latin typeface="monaco"/>
              </a:rPr>
              <a:t>name_of_EventHandler</a:t>
            </a:r>
            <a:r>
              <a:rPr kumimoji="0" lang="en-US" altLang="en-US" sz="2600" b="0" i="0" u="none" strike="noStrike" cap="none" normalizeH="0" baseline="0" dirty="0" smtClean="0">
                <a:ln>
                  <a:noFill/>
                </a:ln>
                <a:solidFill>
                  <a:srgbClr val="212529"/>
                </a:solidFill>
                <a:effectLst/>
                <a:latin typeface="monaco"/>
              </a:rPr>
              <a:t> = </a:t>
            </a:r>
            <a:r>
              <a:rPr kumimoji="0" lang="en-US" altLang="en-US" sz="2600" b="0" i="0" u="none" strike="noStrike" cap="none" normalizeH="0" baseline="0" dirty="0" smtClean="0">
                <a:ln>
                  <a:noFill/>
                </a:ln>
                <a:solidFill>
                  <a:srgbClr val="A31515"/>
                </a:solidFill>
                <a:effectLst/>
                <a:latin typeface="monaco"/>
              </a:rPr>
              <a:t>"JavaScript function/code which need to be executed"</a:t>
            </a:r>
            <a:r>
              <a:rPr kumimoji="0" lang="en-US" altLang="en-US" sz="2600" b="0" i="0" u="none" strike="noStrike" cap="none" normalizeH="0" baseline="0" dirty="0" smtClean="0">
                <a:ln>
                  <a:noFill/>
                </a:ln>
                <a:solidFill>
                  <a:schemeClr val="tx1"/>
                </a:solidFill>
                <a:effectLst/>
              </a:rPr>
              <a:t> </a:t>
            </a:r>
            <a:endParaRPr kumimoji="0" lang="en-US" altLang="en-US" sz="2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1278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the Event Handlers in JavaScript?</a:t>
            </a:r>
          </a:p>
        </p:txBody>
      </p:sp>
      <p:sp>
        <p:nvSpPr>
          <p:cNvPr id="3" name="Content Placeholder 2"/>
          <p:cNvSpPr>
            <a:spLocks noGrp="1"/>
          </p:cNvSpPr>
          <p:nvPr>
            <p:ph idx="1"/>
          </p:nvPr>
        </p:nvSpPr>
        <p:spPr>
          <a:xfrm>
            <a:off x="342900" y="1514475"/>
            <a:ext cx="11241677" cy="4841876"/>
          </a:xfrm>
        </p:spPr>
        <p:txBody>
          <a:bodyPr/>
          <a:lstStyle/>
          <a:p>
            <a:pPr>
              <a:lnSpc>
                <a:spcPct val="150000"/>
              </a:lnSpc>
            </a:pPr>
            <a:r>
              <a:rPr lang="en-US" dirty="0"/>
              <a:t>To react on events we can assign a </a:t>
            </a:r>
            <a:r>
              <a:rPr lang="en-US" i="1" dirty="0"/>
              <a:t>handler</a:t>
            </a:r>
            <a:r>
              <a:rPr lang="en-US" dirty="0"/>
              <a:t> – a function that runs in case of an event.</a:t>
            </a:r>
          </a:p>
          <a:p>
            <a:pPr>
              <a:lnSpc>
                <a:spcPct val="150000"/>
              </a:lnSpc>
            </a:pPr>
            <a:r>
              <a:rPr lang="en-US" dirty="0"/>
              <a:t>Handlers are a way to run JavaScript code in case of user actions.</a:t>
            </a:r>
          </a:p>
          <a:p>
            <a:pPr>
              <a:lnSpc>
                <a:spcPct val="150000"/>
              </a:lnSpc>
            </a:pPr>
            <a:r>
              <a:rPr lang="en-US" dirty="0"/>
              <a:t>There are several ways to assign a handler. Let’s see them, starting from the simplest one.</a:t>
            </a:r>
          </a:p>
          <a:p>
            <a:pPr marL="0" indent="0">
              <a:lnSpc>
                <a:spcPct val="150000"/>
              </a:lnSpc>
              <a:buNone/>
            </a:pPr>
            <a:endParaRPr lang="en-US" dirty="0"/>
          </a:p>
        </p:txBody>
      </p:sp>
    </p:spTree>
    <p:extLst>
      <p:ext uri="{BB962C8B-B14F-4D97-AF65-F5344CB8AC3E}">
        <p14:creationId xmlns:p14="http://schemas.microsoft.com/office/powerpoint/2010/main" val="1181277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a:t>1. HTML-attribute</a:t>
            </a:r>
            <a:endParaRPr lang="en-US" dirty="0"/>
          </a:p>
        </p:txBody>
      </p:sp>
      <p:sp>
        <p:nvSpPr>
          <p:cNvPr id="3" name="Content Placeholder 2"/>
          <p:cNvSpPr>
            <a:spLocks noGrp="1"/>
          </p:cNvSpPr>
          <p:nvPr>
            <p:ph idx="1"/>
          </p:nvPr>
        </p:nvSpPr>
        <p:spPr>
          <a:xfrm>
            <a:off x="342900" y="1514475"/>
            <a:ext cx="11241677" cy="4841876"/>
          </a:xfrm>
        </p:spPr>
        <p:txBody>
          <a:bodyPr>
            <a:normAutofit fontScale="85000" lnSpcReduction="10000"/>
          </a:bodyPr>
          <a:lstStyle/>
          <a:p>
            <a:pPr>
              <a:lnSpc>
                <a:spcPct val="150000"/>
              </a:lnSpc>
            </a:pPr>
            <a:r>
              <a:rPr lang="en-US" dirty="0" smtClean="0"/>
              <a:t>A </a:t>
            </a:r>
            <a:r>
              <a:rPr lang="en-US" dirty="0"/>
              <a:t>handler can be set in HTML with an attribute named on&lt;event&gt;.</a:t>
            </a:r>
          </a:p>
          <a:p>
            <a:pPr>
              <a:lnSpc>
                <a:spcPct val="150000"/>
              </a:lnSpc>
            </a:pPr>
            <a:r>
              <a:rPr lang="en-US" dirty="0" smtClean="0"/>
              <a:t>For </a:t>
            </a:r>
            <a:r>
              <a:rPr lang="en-US" dirty="0"/>
              <a:t>instance, to assign a click handler for an input, we can use </a:t>
            </a:r>
            <a:r>
              <a:rPr lang="en-US" dirty="0" err="1"/>
              <a:t>onclick</a:t>
            </a:r>
            <a:r>
              <a:rPr lang="en-US" dirty="0"/>
              <a:t>, like </a:t>
            </a:r>
            <a:r>
              <a:rPr lang="en-US" dirty="0" smtClean="0"/>
              <a:t>here:</a:t>
            </a:r>
          </a:p>
          <a:p>
            <a:pPr marL="0" indent="0">
              <a:lnSpc>
                <a:spcPct val="150000"/>
              </a:lnSpc>
              <a:buNone/>
            </a:pPr>
            <a:r>
              <a:rPr lang="en-US" b="1" i="1" dirty="0"/>
              <a:t>&lt;input value="Click me" </a:t>
            </a:r>
            <a:r>
              <a:rPr lang="en-US" b="1" i="1" dirty="0" err="1" smtClean="0"/>
              <a:t>onclick</a:t>
            </a:r>
            <a:r>
              <a:rPr lang="en-US" b="1" i="1" dirty="0"/>
              <a:t>="alert('Click!')" type="button</a:t>
            </a:r>
            <a:r>
              <a:rPr lang="en-US" b="1" i="1" dirty="0" smtClean="0"/>
              <a:t>"&gt;</a:t>
            </a:r>
          </a:p>
          <a:p>
            <a:pPr marL="0" indent="0">
              <a:lnSpc>
                <a:spcPct val="150000"/>
              </a:lnSpc>
              <a:buNone/>
            </a:pPr>
            <a:r>
              <a:rPr lang="en-US" i="1" dirty="0"/>
              <a:t>On mouse click, the code inside </a:t>
            </a:r>
            <a:r>
              <a:rPr lang="en-US" i="1" dirty="0" err="1"/>
              <a:t>onclick</a:t>
            </a:r>
            <a:r>
              <a:rPr lang="en-US" i="1" dirty="0"/>
              <a:t> runs.</a:t>
            </a:r>
          </a:p>
          <a:p>
            <a:pPr marL="0" indent="0">
              <a:lnSpc>
                <a:spcPct val="150000"/>
              </a:lnSpc>
              <a:buNone/>
            </a:pPr>
            <a:r>
              <a:rPr lang="en-US" i="1" dirty="0" smtClean="0"/>
              <a:t>Please </a:t>
            </a:r>
            <a:r>
              <a:rPr lang="en-US" i="1" dirty="0"/>
              <a:t>note that inside </a:t>
            </a:r>
            <a:r>
              <a:rPr lang="en-US" i="1" dirty="0" err="1"/>
              <a:t>onclick</a:t>
            </a:r>
            <a:r>
              <a:rPr lang="en-US" i="1" dirty="0"/>
              <a:t> we use single quotes, because the attribute itself is in double quotes. If we forget that the code is inside the attribute and use double quotes inside, like this: </a:t>
            </a:r>
            <a:r>
              <a:rPr lang="en-US" i="1" dirty="0" err="1"/>
              <a:t>onclick</a:t>
            </a:r>
            <a:r>
              <a:rPr lang="en-US" i="1" dirty="0"/>
              <a:t>="alert("Click!")", then it won’t work right</a:t>
            </a:r>
            <a:r>
              <a:rPr lang="en-US" i="1" dirty="0" smtClean="0"/>
              <a:t>.</a:t>
            </a:r>
          </a:p>
          <a:p>
            <a:pPr marL="0" indent="0">
              <a:lnSpc>
                <a:spcPct val="150000"/>
              </a:lnSpc>
              <a:buNone/>
            </a:pPr>
            <a:r>
              <a:rPr lang="en-US" b="1" i="1" dirty="0" smtClean="0"/>
              <a:t>Example 2</a:t>
            </a:r>
          </a:p>
          <a:p>
            <a:pPr marL="0" indent="0">
              <a:lnSpc>
                <a:spcPct val="150000"/>
              </a:lnSpc>
              <a:buNone/>
            </a:pPr>
            <a:endParaRPr lang="en-US" i="1" dirty="0"/>
          </a:p>
        </p:txBody>
      </p:sp>
    </p:spTree>
    <p:extLst>
      <p:ext uri="{BB962C8B-B14F-4D97-AF65-F5344CB8AC3E}">
        <p14:creationId xmlns:p14="http://schemas.microsoft.com/office/powerpoint/2010/main" val="2137664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i="1" dirty="0" smtClean="0"/>
              <a:t>2. DOM </a:t>
            </a:r>
            <a:r>
              <a:rPr lang="en-US" i="1" dirty="0"/>
              <a:t>property</a:t>
            </a:r>
            <a:endParaRPr lang="en-US" i="1" dirty="0"/>
          </a:p>
        </p:txBody>
      </p:sp>
      <p:sp>
        <p:nvSpPr>
          <p:cNvPr id="3" name="Content Placeholder 2"/>
          <p:cNvSpPr>
            <a:spLocks noGrp="1"/>
          </p:cNvSpPr>
          <p:nvPr>
            <p:ph idx="1"/>
          </p:nvPr>
        </p:nvSpPr>
        <p:spPr>
          <a:xfrm>
            <a:off x="342900" y="1514475"/>
            <a:ext cx="11241677" cy="4841876"/>
          </a:xfrm>
        </p:spPr>
        <p:txBody>
          <a:bodyPr>
            <a:normAutofit/>
          </a:bodyPr>
          <a:lstStyle/>
          <a:p>
            <a:pPr>
              <a:lnSpc>
                <a:spcPct val="150000"/>
              </a:lnSpc>
            </a:pPr>
            <a:r>
              <a:rPr lang="en-US" dirty="0" smtClean="0"/>
              <a:t>We </a:t>
            </a:r>
            <a:r>
              <a:rPr lang="en-US" dirty="0"/>
              <a:t>can assign a handler using a DOM property on&lt;event</a:t>
            </a:r>
            <a:r>
              <a:rPr lang="en-US" dirty="0" smtClean="0"/>
              <a:t>&gt;.</a:t>
            </a:r>
            <a:endParaRPr lang="en-US" dirty="0"/>
          </a:p>
          <a:p>
            <a:pPr>
              <a:lnSpc>
                <a:spcPct val="150000"/>
              </a:lnSpc>
            </a:pPr>
            <a:r>
              <a:rPr lang="en-US" dirty="0"/>
              <a:t>For </a:t>
            </a:r>
            <a:r>
              <a:rPr lang="en-US" dirty="0" smtClean="0"/>
              <a:t>instance</a:t>
            </a:r>
            <a:r>
              <a:rPr lang="en-US" dirty="0"/>
              <a:t>, </a:t>
            </a:r>
            <a:r>
              <a:rPr lang="en-US" dirty="0" err="1"/>
              <a:t>elem.onclick</a:t>
            </a:r>
            <a:r>
              <a:rPr lang="en-US" dirty="0" smtClean="0"/>
              <a:t>:</a:t>
            </a:r>
          </a:p>
          <a:p>
            <a:pPr marL="0" indent="0">
              <a:lnSpc>
                <a:spcPct val="150000"/>
              </a:lnSpc>
              <a:buNone/>
            </a:pPr>
            <a:r>
              <a:rPr lang="en-US" sz="3200" i="1" dirty="0">
                <a:solidFill>
                  <a:srgbClr val="FF0000"/>
                </a:solidFill>
              </a:rPr>
              <a:t>&lt;input id="</a:t>
            </a:r>
            <a:r>
              <a:rPr lang="en-US" sz="3200" i="1" dirty="0" err="1">
                <a:solidFill>
                  <a:srgbClr val="FF0000"/>
                </a:solidFill>
              </a:rPr>
              <a:t>elem</a:t>
            </a:r>
            <a:r>
              <a:rPr lang="en-US" sz="3200" i="1" dirty="0">
                <a:solidFill>
                  <a:srgbClr val="FF0000"/>
                </a:solidFill>
              </a:rPr>
              <a:t>" type="button" value="Click me</a:t>
            </a:r>
            <a:r>
              <a:rPr lang="en-US" sz="3200" i="1" dirty="0" smtClean="0">
                <a:solidFill>
                  <a:srgbClr val="FF0000"/>
                </a:solidFill>
              </a:rPr>
              <a:t>"&gt;</a:t>
            </a:r>
          </a:p>
          <a:p>
            <a:pPr marL="0" indent="0">
              <a:lnSpc>
                <a:spcPct val="100000"/>
              </a:lnSpc>
              <a:spcBef>
                <a:spcPts val="0"/>
              </a:spcBef>
              <a:buNone/>
            </a:pPr>
            <a:r>
              <a:rPr lang="en-US" sz="3200" i="1" dirty="0" smtClean="0">
                <a:solidFill>
                  <a:srgbClr val="FF0000"/>
                </a:solidFill>
              </a:rPr>
              <a:t> </a:t>
            </a:r>
            <a:r>
              <a:rPr lang="en-US" sz="3200" i="1" dirty="0">
                <a:solidFill>
                  <a:srgbClr val="FF0000"/>
                </a:solidFill>
              </a:rPr>
              <a:t>&lt;script&gt; </a:t>
            </a:r>
            <a:endParaRPr lang="en-US" sz="3200" i="1" dirty="0" smtClean="0">
              <a:solidFill>
                <a:srgbClr val="FF0000"/>
              </a:solidFill>
            </a:endParaRPr>
          </a:p>
          <a:p>
            <a:pPr marL="0" indent="0">
              <a:lnSpc>
                <a:spcPct val="100000"/>
              </a:lnSpc>
              <a:spcBef>
                <a:spcPts val="0"/>
              </a:spcBef>
              <a:buNone/>
            </a:pPr>
            <a:r>
              <a:rPr lang="en-US" sz="3200" i="1" dirty="0" err="1" smtClean="0">
                <a:solidFill>
                  <a:srgbClr val="FF0000"/>
                </a:solidFill>
              </a:rPr>
              <a:t>elem.onclick</a:t>
            </a:r>
            <a:r>
              <a:rPr lang="en-US" sz="3200" i="1" dirty="0" smtClean="0">
                <a:solidFill>
                  <a:srgbClr val="FF0000"/>
                </a:solidFill>
              </a:rPr>
              <a:t> </a:t>
            </a:r>
            <a:r>
              <a:rPr lang="en-US" sz="3200" i="1" dirty="0">
                <a:solidFill>
                  <a:srgbClr val="FF0000"/>
                </a:solidFill>
              </a:rPr>
              <a:t>= function() </a:t>
            </a:r>
            <a:r>
              <a:rPr lang="en-US" sz="3200" i="1" dirty="0" smtClean="0">
                <a:solidFill>
                  <a:srgbClr val="FF0000"/>
                </a:solidFill>
              </a:rPr>
              <a:t>{</a:t>
            </a:r>
          </a:p>
          <a:p>
            <a:pPr marL="0" indent="0">
              <a:lnSpc>
                <a:spcPct val="100000"/>
              </a:lnSpc>
              <a:spcBef>
                <a:spcPts val="0"/>
              </a:spcBef>
              <a:buNone/>
            </a:pPr>
            <a:r>
              <a:rPr lang="en-US" sz="3200" i="1" dirty="0" smtClean="0">
                <a:solidFill>
                  <a:srgbClr val="FF0000"/>
                </a:solidFill>
              </a:rPr>
              <a:t> </a:t>
            </a:r>
            <a:r>
              <a:rPr lang="en-US" sz="3200" i="1" dirty="0">
                <a:solidFill>
                  <a:srgbClr val="FF0000"/>
                </a:solidFill>
              </a:rPr>
              <a:t>alert('Thank you'); </a:t>
            </a:r>
            <a:r>
              <a:rPr lang="en-US" sz="3200" i="1" dirty="0" smtClean="0">
                <a:solidFill>
                  <a:srgbClr val="FF0000"/>
                </a:solidFill>
              </a:rPr>
              <a:t>};</a:t>
            </a:r>
          </a:p>
          <a:p>
            <a:pPr marL="0" indent="0">
              <a:lnSpc>
                <a:spcPct val="100000"/>
              </a:lnSpc>
              <a:spcBef>
                <a:spcPts val="0"/>
              </a:spcBef>
              <a:buNone/>
            </a:pPr>
            <a:r>
              <a:rPr lang="en-US" sz="3200" i="1" dirty="0" smtClean="0">
                <a:solidFill>
                  <a:srgbClr val="FF0000"/>
                </a:solidFill>
              </a:rPr>
              <a:t> </a:t>
            </a:r>
            <a:r>
              <a:rPr lang="en-US" sz="3200" i="1" dirty="0">
                <a:solidFill>
                  <a:srgbClr val="FF0000"/>
                </a:solidFill>
              </a:rPr>
              <a:t>&lt;/script&gt;</a:t>
            </a:r>
            <a:endParaRPr lang="en-US" sz="3200" i="1" dirty="0">
              <a:solidFill>
                <a:srgbClr val="FF0000"/>
              </a:solidFill>
            </a:endParaRPr>
          </a:p>
        </p:txBody>
      </p:sp>
    </p:spTree>
    <p:extLst>
      <p:ext uri="{BB962C8B-B14F-4D97-AF65-F5344CB8AC3E}">
        <p14:creationId xmlns:p14="http://schemas.microsoft.com/office/powerpoint/2010/main" val="2373209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i="1" dirty="0" smtClean="0"/>
              <a:t>3. </a:t>
            </a:r>
            <a:r>
              <a:rPr lang="en-US" i="1" dirty="0" err="1" smtClean="0"/>
              <a:t>addEventListener</a:t>
            </a:r>
            <a:endParaRPr lang="en-US" i="1" dirty="0"/>
          </a:p>
        </p:txBody>
      </p:sp>
      <p:sp>
        <p:nvSpPr>
          <p:cNvPr id="3" name="Content Placeholder 2"/>
          <p:cNvSpPr>
            <a:spLocks noGrp="1"/>
          </p:cNvSpPr>
          <p:nvPr>
            <p:ph idx="1"/>
          </p:nvPr>
        </p:nvSpPr>
        <p:spPr>
          <a:xfrm>
            <a:off x="342900" y="1514475"/>
            <a:ext cx="11241677" cy="4841876"/>
          </a:xfrm>
        </p:spPr>
        <p:txBody>
          <a:bodyPr>
            <a:normAutofit fontScale="85000" lnSpcReduction="20000"/>
          </a:bodyPr>
          <a:lstStyle/>
          <a:p>
            <a:pPr>
              <a:lnSpc>
                <a:spcPct val="150000"/>
              </a:lnSpc>
            </a:pPr>
            <a:r>
              <a:rPr lang="en-US" sz="3200" dirty="0"/>
              <a:t>The fundamental problem of the aforementioned ways to assign handlers is that we </a:t>
            </a:r>
            <a:r>
              <a:rPr lang="en-US" sz="3200" i="1" dirty="0"/>
              <a:t>can’t assign multiple handlers to one event</a:t>
            </a:r>
            <a:r>
              <a:rPr lang="en-US" sz="3200" dirty="0" smtClean="0"/>
              <a:t>.</a:t>
            </a:r>
          </a:p>
          <a:p>
            <a:pPr>
              <a:lnSpc>
                <a:spcPct val="150000"/>
              </a:lnSpc>
            </a:pPr>
            <a:r>
              <a:rPr lang="en-US" sz="3200" i="1" dirty="0"/>
              <a:t>We’d like to assign two event handlers for that. </a:t>
            </a:r>
            <a:endParaRPr lang="en-US" sz="3200" i="1" dirty="0" smtClean="0"/>
          </a:p>
          <a:p>
            <a:pPr>
              <a:lnSpc>
                <a:spcPct val="150000"/>
              </a:lnSpc>
            </a:pPr>
            <a:r>
              <a:rPr lang="en-US" sz="3200" i="1" dirty="0" smtClean="0"/>
              <a:t>But </a:t>
            </a:r>
            <a:r>
              <a:rPr lang="en-US" sz="3200" i="1" dirty="0"/>
              <a:t>a new DOM property will overwrite the existing one:</a:t>
            </a:r>
          </a:p>
          <a:p>
            <a:pPr marL="0" indent="0">
              <a:lnSpc>
                <a:spcPct val="150000"/>
              </a:lnSpc>
              <a:buNone/>
            </a:pPr>
            <a:endParaRPr lang="en-US" sz="3200" i="1" dirty="0">
              <a:solidFill>
                <a:srgbClr val="FF0000"/>
              </a:solidFill>
            </a:endParaRPr>
          </a:p>
          <a:p>
            <a:pPr marL="342900" lvl="1" indent="0">
              <a:lnSpc>
                <a:spcPct val="150000"/>
              </a:lnSpc>
              <a:buNone/>
            </a:pPr>
            <a:r>
              <a:rPr lang="en-US" sz="3200" i="1" dirty="0" err="1">
                <a:solidFill>
                  <a:srgbClr val="FF0000"/>
                </a:solidFill>
              </a:rPr>
              <a:t>input.onclick</a:t>
            </a:r>
            <a:r>
              <a:rPr lang="en-US" sz="3200" i="1" dirty="0">
                <a:solidFill>
                  <a:srgbClr val="FF0000"/>
                </a:solidFill>
              </a:rPr>
              <a:t> = function() { alert(1); }</a:t>
            </a:r>
          </a:p>
          <a:p>
            <a:pPr marL="342900" lvl="1" indent="0">
              <a:lnSpc>
                <a:spcPct val="150000"/>
              </a:lnSpc>
              <a:buNone/>
            </a:pPr>
            <a:endParaRPr lang="en-US" sz="3200" i="1" dirty="0">
              <a:solidFill>
                <a:srgbClr val="FF0000"/>
              </a:solidFill>
            </a:endParaRPr>
          </a:p>
          <a:p>
            <a:pPr marL="342900" lvl="1" indent="0">
              <a:lnSpc>
                <a:spcPct val="150000"/>
              </a:lnSpc>
              <a:buNone/>
            </a:pPr>
            <a:r>
              <a:rPr lang="en-US" sz="3200" i="1" dirty="0" err="1">
                <a:solidFill>
                  <a:srgbClr val="FF0000"/>
                </a:solidFill>
              </a:rPr>
              <a:t>input.onclick</a:t>
            </a:r>
            <a:r>
              <a:rPr lang="en-US" sz="3200" i="1" dirty="0">
                <a:solidFill>
                  <a:srgbClr val="FF0000"/>
                </a:solidFill>
              </a:rPr>
              <a:t> = function() { alert(2); } // replaces the previous handler</a:t>
            </a:r>
          </a:p>
        </p:txBody>
      </p:sp>
    </p:spTree>
    <p:extLst>
      <p:ext uri="{BB962C8B-B14F-4D97-AF65-F5344CB8AC3E}">
        <p14:creationId xmlns:p14="http://schemas.microsoft.com/office/powerpoint/2010/main" val="827207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i="1" dirty="0" smtClean="0"/>
              <a:t/>
            </a:r>
            <a:br>
              <a:rPr lang="en-US" i="1" dirty="0" smtClean="0"/>
            </a:br>
            <a:r>
              <a:rPr lang="en-US" i="1" dirty="0" smtClean="0"/>
              <a:t>3. </a:t>
            </a:r>
            <a:r>
              <a:rPr lang="en-US" i="1" dirty="0" err="1" smtClean="0"/>
              <a:t>addEventListener</a:t>
            </a:r>
            <a:r>
              <a:rPr lang="en-US" i="1" dirty="0" smtClean="0"/>
              <a:t>: </a:t>
            </a:r>
            <a:r>
              <a:rPr lang="en-US" sz="2800" dirty="0"/>
              <a:t>The syntax to add a handler:</a:t>
            </a:r>
            <a:br>
              <a:rPr lang="en-US" sz="2800" dirty="0"/>
            </a:br>
            <a:endParaRPr lang="en-US" i="1" dirty="0"/>
          </a:p>
        </p:txBody>
      </p:sp>
      <p:sp>
        <p:nvSpPr>
          <p:cNvPr id="3" name="Content Placeholder 2"/>
          <p:cNvSpPr>
            <a:spLocks noGrp="1"/>
          </p:cNvSpPr>
          <p:nvPr>
            <p:ph idx="1"/>
          </p:nvPr>
        </p:nvSpPr>
        <p:spPr>
          <a:xfrm>
            <a:off x="71845" y="1124701"/>
            <a:ext cx="11958229" cy="5231650"/>
          </a:xfrm>
        </p:spPr>
        <p:txBody>
          <a:bodyPr>
            <a:noAutofit/>
          </a:bodyPr>
          <a:lstStyle/>
          <a:p>
            <a:pPr marL="0" indent="0">
              <a:lnSpc>
                <a:spcPct val="100000"/>
              </a:lnSpc>
              <a:buNone/>
            </a:pPr>
            <a:r>
              <a:rPr lang="en-US" b="1" dirty="0" err="1" smtClean="0"/>
              <a:t>element.addEventListener</a:t>
            </a:r>
            <a:r>
              <a:rPr lang="en-US" b="1" dirty="0" smtClean="0"/>
              <a:t>(event</a:t>
            </a:r>
            <a:r>
              <a:rPr lang="en-US" b="1" dirty="0"/>
              <a:t>, handler, [options]);</a:t>
            </a:r>
          </a:p>
          <a:p>
            <a:pPr>
              <a:lnSpc>
                <a:spcPct val="100000"/>
              </a:lnSpc>
            </a:pPr>
            <a:r>
              <a:rPr lang="en-US" dirty="0"/>
              <a:t>event</a:t>
            </a:r>
          </a:p>
          <a:p>
            <a:pPr marL="0" indent="0">
              <a:lnSpc>
                <a:spcPct val="100000"/>
              </a:lnSpc>
              <a:buNone/>
            </a:pPr>
            <a:r>
              <a:rPr lang="en-US" dirty="0"/>
              <a:t>Event name, e.g. "click".</a:t>
            </a:r>
          </a:p>
          <a:p>
            <a:pPr>
              <a:lnSpc>
                <a:spcPct val="100000"/>
              </a:lnSpc>
            </a:pPr>
            <a:r>
              <a:rPr lang="en-US" dirty="0"/>
              <a:t>handler</a:t>
            </a:r>
          </a:p>
          <a:p>
            <a:pPr marL="0" indent="0">
              <a:lnSpc>
                <a:spcPct val="100000"/>
              </a:lnSpc>
              <a:buNone/>
            </a:pPr>
            <a:r>
              <a:rPr lang="en-US" dirty="0"/>
              <a:t>The handler function.</a:t>
            </a:r>
          </a:p>
          <a:p>
            <a:pPr>
              <a:lnSpc>
                <a:spcPct val="100000"/>
              </a:lnSpc>
            </a:pPr>
            <a:r>
              <a:rPr lang="en-US" dirty="0"/>
              <a:t>options</a:t>
            </a:r>
          </a:p>
          <a:p>
            <a:pPr marL="0" indent="0">
              <a:lnSpc>
                <a:spcPct val="100000"/>
              </a:lnSpc>
              <a:buNone/>
            </a:pPr>
            <a:r>
              <a:rPr lang="en-US" dirty="0"/>
              <a:t>An additional optional object with properties:</a:t>
            </a:r>
          </a:p>
          <a:p>
            <a:pPr>
              <a:lnSpc>
                <a:spcPct val="100000"/>
              </a:lnSpc>
            </a:pPr>
            <a:r>
              <a:rPr lang="en-US" dirty="0"/>
              <a:t>once: if true, then the listener is automatically removed after it triggers.</a:t>
            </a:r>
          </a:p>
          <a:p>
            <a:pPr>
              <a:lnSpc>
                <a:spcPct val="100000"/>
              </a:lnSpc>
            </a:pPr>
            <a:r>
              <a:rPr lang="en-US" dirty="0"/>
              <a:t>capture: the phase where to handle the </a:t>
            </a:r>
            <a:r>
              <a:rPr lang="en-US" dirty="0" smtClean="0"/>
              <a:t>event </a:t>
            </a:r>
            <a:r>
              <a:rPr lang="en-US" dirty="0" err="1" smtClean="0"/>
              <a:t>etc</a:t>
            </a:r>
            <a:r>
              <a:rPr lang="en-US" dirty="0" smtClean="0"/>
              <a:t>…</a:t>
            </a:r>
          </a:p>
        </p:txBody>
      </p:sp>
    </p:spTree>
    <p:extLst>
      <p:ext uri="{BB962C8B-B14F-4D97-AF65-F5344CB8AC3E}">
        <p14:creationId xmlns:p14="http://schemas.microsoft.com/office/powerpoint/2010/main" val="4279149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i="1" dirty="0" smtClean="0"/>
              <a:t/>
            </a:r>
            <a:br>
              <a:rPr lang="en-US" i="1" dirty="0" smtClean="0"/>
            </a:br>
            <a:r>
              <a:rPr lang="en-US" i="1" dirty="0" smtClean="0"/>
              <a:t>3. </a:t>
            </a:r>
            <a:r>
              <a:rPr lang="en-US" i="1" dirty="0" err="1" smtClean="0"/>
              <a:t>addEventListener</a:t>
            </a:r>
            <a:r>
              <a:rPr lang="en-US" i="1" dirty="0" smtClean="0"/>
              <a:t>: </a:t>
            </a:r>
            <a:r>
              <a:rPr lang="en-US" sz="2800" dirty="0"/>
              <a:t>The syntax to </a:t>
            </a:r>
            <a:r>
              <a:rPr lang="en-US" sz="2800" dirty="0" smtClean="0"/>
              <a:t>remove a </a:t>
            </a:r>
            <a:r>
              <a:rPr lang="en-US" sz="2800" dirty="0"/>
              <a:t>handler:</a:t>
            </a:r>
            <a:br>
              <a:rPr lang="en-US" sz="2800" dirty="0"/>
            </a:br>
            <a:endParaRPr lang="en-US" i="1" dirty="0"/>
          </a:p>
        </p:txBody>
      </p:sp>
      <p:sp>
        <p:nvSpPr>
          <p:cNvPr id="3" name="Content Placeholder 2"/>
          <p:cNvSpPr>
            <a:spLocks noGrp="1"/>
          </p:cNvSpPr>
          <p:nvPr>
            <p:ph idx="1"/>
          </p:nvPr>
        </p:nvSpPr>
        <p:spPr>
          <a:xfrm>
            <a:off x="71845" y="1124701"/>
            <a:ext cx="11958229" cy="5231650"/>
          </a:xfrm>
        </p:spPr>
        <p:txBody>
          <a:bodyPr>
            <a:noAutofit/>
          </a:bodyPr>
          <a:lstStyle/>
          <a:p>
            <a:pPr marL="0" indent="0">
              <a:lnSpc>
                <a:spcPct val="100000"/>
              </a:lnSpc>
              <a:buNone/>
            </a:pPr>
            <a:r>
              <a:rPr lang="en-US" dirty="0" smtClean="0"/>
              <a:t>To </a:t>
            </a:r>
            <a:r>
              <a:rPr lang="en-US" dirty="0"/>
              <a:t>remove the handler, use </a:t>
            </a:r>
            <a:r>
              <a:rPr lang="en-US" dirty="0" err="1"/>
              <a:t>removeEventListener</a:t>
            </a:r>
            <a:r>
              <a:rPr lang="en-US" dirty="0" smtClean="0"/>
              <a:t>:</a:t>
            </a:r>
            <a:endParaRPr lang="en-US" dirty="0"/>
          </a:p>
          <a:p>
            <a:pPr>
              <a:lnSpc>
                <a:spcPct val="100000"/>
              </a:lnSpc>
            </a:pPr>
            <a:r>
              <a:rPr lang="en-US" dirty="0" err="1"/>
              <a:t>element.removeEventListener</a:t>
            </a:r>
            <a:r>
              <a:rPr lang="en-US" dirty="0"/>
              <a:t>(event, handler, [options</a:t>
            </a:r>
            <a:r>
              <a:rPr lang="en-US" dirty="0" smtClean="0"/>
              <a:t>]);</a:t>
            </a:r>
          </a:p>
          <a:p>
            <a:pPr marL="0" indent="0">
              <a:lnSpc>
                <a:spcPct val="100000"/>
              </a:lnSpc>
              <a:buNone/>
            </a:pPr>
            <a:endParaRPr lang="en-US" dirty="0"/>
          </a:p>
          <a:p>
            <a:pPr marL="0" indent="0">
              <a:lnSpc>
                <a:spcPct val="100000"/>
              </a:lnSpc>
              <a:buNone/>
            </a:pPr>
            <a:r>
              <a:rPr lang="en-US" dirty="0" smtClean="0"/>
              <a:t>Example:</a:t>
            </a:r>
            <a:endParaRPr lang="en-US" dirty="0"/>
          </a:p>
          <a:p>
            <a:pPr marL="0" indent="0">
              <a:lnSpc>
                <a:spcPct val="100000"/>
              </a:lnSpc>
              <a:buNone/>
            </a:pPr>
            <a:r>
              <a:rPr lang="en-US" i="1" dirty="0">
                <a:solidFill>
                  <a:srgbClr val="FF0000"/>
                </a:solidFill>
              </a:rPr>
              <a:t>function handler() {</a:t>
            </a:r>
          </a:p>
          <a:p>
            <a:pPr marL="0" indent="0">
              <a:lnSpc>
                <a:spcPct val="100000"/>
              </a:lnSpc>
              <a:buNone/>
            </a:pPr>
            <a:r>
              <a:rPr lang="en-US" i="1" dirty="0">
                <a:solidFill>
                  <a:srgbClr val="FF0000"/>
                </a:solidFill>
              </a:rPr>
              <a:t>  alert( 'Thanks!' );</a:t>
            </a:r>
          </a:p>
          <a:p>
            <a:pPr marL="0" indent="0">
              <a:lnSpc>
                <a:spcPct val="100000"/>
              </a:lnSpc>
              <a:buNone/>
            </a:pPr>
            <a:r>
              <a:rPr lang="en-US" i="1" dirty="0" smtClean="0">
                <a:solidFill>
                  <a:srgbClr val="FF0000"/>
                </a:solidFill>
              </a:rPr>
              <a:t>}</a:t>
            </a:r>
            <a:endParaRPr lang="en-US" i="1" dirty="0">
              <a:solidFill>
                <a:srgbClr val="FF0000"/>
              </a:solidFill>
            </a:endParaRPr>
          </a:p>
          <a:p>
            <a:pPr marL="0" indent="0">
              <a:lnSpc>
                <a:spcPct val="100000"/>
              </a:lnSpc>
              <a:buNone/>
            </a:pPr>
            <a:r>
              <a:rPr lang="en-US" i="1" dirty="0" err="1">
                <a:solidFill>
                  <a:srgbClr val="FF0000"/>
                </a:solidFill>
              </a:rPr>
              <a:t>input.addEventListener</a:t>
            </a:r>
            <a:r>
              <a:rPr lang="en-US" i="1" dirty="0">
                <a:solidFill>
                  <a:srgbClr val="FF0000"/>
                </a:solidFill>
              </a:rPr>
              <a:t>("click", handler);</a:t>
            </a:r>
          </a:p>
          <a:p>
            <a:pPr marL="0" indent="0">
              <a:lnSpc>
                <a:spcPct val="100000"/>
              </a:lnSpc>
              <a:buNone/>
            </a:pPr>
            <a:r>
              <a:rPr lang="en-US" i="1" dirty="0">
                <a:solidFill>
                  <a:srgbClr val="FF0000"/>
                </a:solidFill>
              </a:rPr>
              <a:t>// ....</a:t>
            </a:r>
          </a:p>
          <a:p>
            <a:pPr marL="0" indent="0">
              <a:lnSpc>
                <a:spcPct val="100000"/>
              </a:lnSpc>
              <a:buNone/>
            </a:pPr>
            <a:r>
              <a:rPr lang="en-US" i="1" dirty="0" err="1">
                <a:solidFill>
                  <a:srgbClr val="FF0000"/>
                </a:solidFill>
              </a:rPr>
              <a:t>input.removeEventListener</a:t>
            </a:r>
            <a:r>
              <a:rPr lang="en-US" i="1" dirty="0">
                <a:solidFill>
                  <a:srgbClr val="FF0000"/>
                </a:solidFill>
              </a:rPr>
              <a:t>("click", handler);</a:t>
            </a:r>
          </a:p>
          <a:p>
            <a:pPr marL="0" indent="0">
              <a:lnSpc>
                <a:spcPct val="100000"/>
              </a:lnSpc>
              <a:buNone/>
            </a:pPr>
            <a:endParaRPr lang="en-US" dirty="0" smtClean="0"/>
          </a:p>
        </p:txBody>
      </p:sp>
    </p:spTree>
    <p:extLst>
      <p:ext uri="{BB962C8B-B14F-4D97-AF65-F5344CB8AC3E}">
        <p14:creationId xmlns:p14="http://schemas.microsoft.com/office/powerpoint/2010/main" val="1612775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pPr>
            <a:r>
              <a:rPr lang="en-US" dirty="0"/>
              <a:t>Event object</a:t>
            </a:r>
            <a:endParaRPr lang="en-US" dirty="0"/>
          </a:p>
        </p:txBody>
      </p:sp>
      <p:sp>
        <p:nvSpPr>
          <p:cNvPr id="3" name="Content Placeholder 2"/>
          <p:cNvSpPr>
            <a:spLocks noGrp="1"/>
          </p:cNvSpPr>
          <p:nvPr>
            <p:ph idx="1"/>
          </p:nvPr>
        </p:nvSpPr>
        <p:spPr>
          <a:xfrm>
            <a:off x="71845" y="1124701"/>
            <a:ext cx="11958229" cy="5231650"/>
          </a:xfrm>
        </p:spPr>
        <p:txBody>
          <a:bodyPr>
            <a:noAutofit/>
          </a:bodyPr>
          <a:lstStyle/>
          <a:p>
            <a:pPr marL="0" indent="0">
              <a:lnSpc>
                <a:spcPct val="100000"/>
              </a:lnSpc>
              <a:buNone/>
            </a:pPr>
            <a:r>
              <a:rPr lang="en-US" dirty="0" smtClean="0"/>
              <a:t>To </a:t>
            </a:r>
            <a:r>
              <a:rPr lang="en-US" dirty="0"/>
              <a:t>properly handle an event we’d want to know more about what’s happened. </a:t>
            </a:r>
            <a:endParaRPr lang="en-US" dirty="0" smtClean="0"/>
          </a:p>
          <a:p>
            <a:pPr marL="0" indent="0">
              <a:lnSpc>
                <a:spcPct val="100000"/>
              </a:lnSpc>
              <a:buNone/>
            </a:pPr>
            <a:r>
              <a:rPr lang="en-US" dirty="0" smtClean="0"/>
              <a:t>Not </a:t>
            </a:r>
            <a:r>
              <a:rPr lang="en-US" dirty="0"/>
              <a:t>just a “click” or a “</a:t>
            </a:r>
            <a:r>
              <a:rPr lang="en-US" dirty="0" err="1"/>
              <a:t>keydown</a:t>
            </a:r>
            <a:r>
              <a:rPr lang="en-US" dirty="0"/>
              <a:t>”, but what were the pointer coordinates? Which key was pressed? And so on.</a:t>
            </a:r>
          </a:p>
          <a:p>
            <a:pPr marL="0" indent="0">
              <a:lnSpc>
                <a:spcPct val="100000"/>
              </a:lnSpc>
              <a:buNone/>
            </a:pPr>
            <a:endParaRPr lang="en-US" dirty="0"/>
          </a:p>
          <a:p>
            <a:pPr marL="0" indent="0">
              <a:lnSpc>
                <a:spcPct val="100000"/>
              </a:lnSpc>
              <a:buNone/>
            </a:pPr>
            <a:r>
              <a:rPr lang="en-US" dirty="0"/>
              <a:t>When an event happens, the browser creates an event object, puts details into it and passes it as an argument to the handler.</a:t>
            </a:r>
          </a:p>
          <a:p>
            <a:pPr marL="0" indent="0">
              <a:lnSpc>
                <a:spcPct val="100000"/>
              </a:lnSpc>
              <a:buNone/>
            </a:pPr>
            <a:endParaRPr lang="en-US" dirty="0"/>
          </a:p>
        </p:txBody>
      </p:sp>
    </p:spTree>
    <p:extLst>
      <p:ext uri="{BB962C8B-B14F-4D97-AF65-F5344CB8AC3E}">
        <p14:creationId xmlns:p14="http://schemas.microsoft.com/office/powerpoint/2010/main" val="3190984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pPr>
            <a:r>
              <a:rPr lang="en-US" dirty="0"/>
              <a:t>Event object</a:t>
            </a:r>
            <a:endParaRPr lang="en-US" dirty="0"/>
          </a:p>
        </p:txBody>
      </p:sp>
      <p:sp>
        <p:nvSpPr>
          <p:cNvPr id="3" name="Content Placeholder 2"/>
          <p:cNvSpPr>
            <a:spLocks noGrp="1"/>
          </p:cNvSpPr>
          <p:nvPr>
            <p:ph idx="1"/>
          </p:nvPr>
        </p:nvSpPr>
        <p:spPr>
          <a:xfrm>
            <a:off x="71845" y="1010401"/>
            <a:ext cx="11958229" cy="5231650"/>
          </a:xfrm>
        </p:spPr>
        <p:txBody>
          <a:bodyPr>
            <a:noAutofit/>
          </a:bodyPr>
          <a:lstStyle/>
          <a:p>
            <a:pPr marL="0" indent="0">
              <a:lnSpc>
                <a:spcPct val="100000"/>
              </a:lnSpc>
              <a:buNone/>
            </a:pPr>
            <a:r>
              <a:rPr lang="en-US" dirty="0"/>
              <a:t>Some properties of event </a:t>
            </a:r>
            <a:r>
              <a:rPr lang="en-US" dirty="0" smtClean="0"/>
              <a:t>object:</a:t>
            </a:r>
          </a:p>
          <a:p>
            <a:pPr marL="0" indent="0">
              <a:lnSpc>
                <a:spcPct val="100000"/>
              </a:lnSpc>
              <a:buNone/>
            </a:pPr>
            <a:r>
              <a:rPr lang="en-US" b="1" dirty="0" err="1" smtClean="0"/>
              <a:t>event.type</a:t>
            </a:r>
            <a:endParaRPr lang="en-US" b="1" dirty="0" smtClean="0"/>
          </a:p>
          <a:p>
            <a:pPr lvl="1">
              <a:lnSpc>
                <a:spcPct val="100000"/>
              </a:lnSpc>
            </a:pPr>
            <a:r>
              <a:rPr lang="en-US" dirty="0" smtClean="0"/>
              <a:t>Event </a:t>
            </a:r>
            <a:r>
              <a:rPr lang="en-US" dirty="0"/>
              <a:t>type, here it’s "click".</a:t>
            </a:r>
          </a:p>
          <a:p>
            <a:pPr marL="0" indent="0">
              <a:lnSpc>
                <a:spcPct val="100000"/>
              </a:lnSpc>
              <a:buNone/>
            </a:pPr>
            <a:r>
              <a:rPr lang="en-US" b="1" dirty="0" err="1"/>
              <a:t>event.currentTarget</a:t>
            </a:r>
            <a:endParaRPr lang="en-US" b="1" dirty="0"/>
          </a:p>
          <a:p>
            <a:pPr lvl="1">
              <a:lnSpc>
                <a:spcPct val="100000"/>
              </a:lnSpc>
            </a:pPr>
            <a:r>
              <a:rPr lang="en-US" dirty="0"/>
              <a:t>Element that handled the event. That’s exactly the same as this, unless the handler is an arrow function, or its this is bound to something else, then we can get the element from </a:t>
            </a:r>
            <a:r>
              <a:rPr lang="en-US" dirty="0" err="1"/>
              <a:t>event.currentTarget</a:t>
            </a:r>
            <a:r>
              <a:rPr lang="en-US" dirty="0"/>
              <a:t>.</a:t>
            </a:r>
          </a:p>
          <a:p>
            <a:pPr>
              <a:lnSpc>
                <a:spcPct val="100000"/>
              </a:lnSpc>
            </a:pPr>
            <a:r>
              <a:rPr lang="en-US" dirty="0" err="1"/>
              <a:t>event.clientX</a:t>
            </a:r>
            <a:r>
              <a:rPr lang="en-US" dirty="0"/>
              <a:t> / </a:t>
            </a:r>
            <a:r>
              <a:rPr lang="en-US" dirty="0" err="1"/>
              <a:t>event.clientY</a:t>
            </a:r>
            <a:endParaRPr lang="en-US" dirty="0"/>
          </a:p>
          <a:p>
            <a:pPr marL="0" indent="0">
              <a:lnSpc>
                <a:spcPct val="100000"/>
              </a:lnSpc>
              <a:buNone/>
            </a:pPr>
            <a:r>
              <a:rPr lang="en-US" dirty="0"/>
              <a:t>Window-relative coordinates of the cursor, for pointer events.</a:t>
            </a:r>
          </a:p>
          <a:p>
            <a:pPr marL="0" indent="0">
              <a:lnSpc>
                <a:spcPct val="100000"/>
              </a:lnSpc>
              <a:buNone/>
            </a:pPr>
            <a:r>
              <a:rPr lang="en-US" dirty="0"/>
              <a:t>There are more properties. Many of them depend on the event type: keyboard events have one set of properties, pointer events – another </a:t>
            </a:r>
            <a:r>
              <a:rPr lang="en-US" dirty="0" smtClean="0"/>
              <a:t>one</a:t>
            </a:r>
          </a:p>
          <a:p>
            <a:pPr marL="0" indent="0">
              <a:lnSpc>
                <a:spcPct val="100000"/>
              </a:lnSpc>
              <a:buNone/>
            </a:pPr>
            <a:r>
              <a:rPr lang="en-US" dirty="0" smtClean="0"/>
              <a:t>Example 4</a:t>
            </a:r>
          </a:p>
        </p:txBody>
      </p:sp>
    </p:spTree>
    <p:extLst>
      <p:ext uri="{BB962C8B-B14F-4D97-AF65-F5344CB8AC3E}">
        <p14:creationId xmlns:p14="http://schemas.microsoft.com/office/powerpoint/2010/main" val="19445994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pPr>
            <a:r>
              <a:rPr lang="en-US" dirty="0"/>
              <a:t>Event object</a:t>
            </a:r>
            <a:endParaRPr lang="en-US" dirty="0"/>
          </a:p>
        </p:txBody>
      </p:sp>
      <p:sp>
        <p:nvSpPr>
          <p:cNvPr id="3" name="Content Placeholder 2"/>
          <p:cNvSpPr>
            <a:spLocks noGrp="1"/>
          </p:cNvSpPr>
          <p:nvPr>
            <p:ph idx="1"/>
          </p:nvPr>
        </p:nvSpPr>
        <p:spPr>
          <a:xfrm>
            <a:off x="71845" y="1010401"/>
            <a:ext cx="11958229" cy="5231650"/>
          </a:xfrm>
        </p:spPr>
        <p:txBody>
          <a:bodyPr>
            <a:noAutofit/>
          </a:bodyPr>
          <a:lstStyle/>
          <a:p>
            <a:pPr marL="0" indent="0">
              <a:lnSpc>
                <a:spcPct val="100000"/>
              </a:lnSpc>
              <a:buNone/>
            </a:pPr>
            <a:r>
              <a:rPr lang="en-US" dirty="0" smtClean="0"/>
              <a:t>Class Example</a:t>
            </a:r>
          </a:p>
          <a:p>
            <a:pPr marL="0" indent="0">
              <a:lnSpc>
                <a:spcPct val="100000"/>
              </a:lnSpc>
              <a:buNone/>
            </a:pPr>
            <a:endParaRPr lang="en-US" dirty="0"/>
          </a:p>
          <a:p>
            <a:pPr marL="0" indent="0">
              <a:lnSpc>
                <a:spcPct val="100000"/>
              </a:lnSpc>
              <a:buNone/>
            </a:pPr>
            <a:r>
              <a:rPr lang="en-US" dirty="0"/>
              <a:t>https://plnkr.co/edit/8dwHzsyytfPDr08F?p=preview&amp;preview</a:t>
            </a:r>
            <a:endParaRPr lang="en-US" dirty="0" smtClean="0"/>
          </a:p>
        </p:txBody>
      </p:sp>
    </p:spTree>
    <p:extLst>
      <p:ext uri="{BB962C8B-B14F-4D97-AF65-F5344CB8AC3E}">
        <p14:creationId xmlns:p14="http://schemas.microsoft.com/office/powerpoint/2010/main" val="3381040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Events</a:t>
            </a:r>
            <a:endParaRPr lang="en-US" dirty="0"/>
          </a:p>
        </p:txBody>
      </p:sp>
      <p:sp>
        <p:nvSpPr>
          <p:cNvPr id="3" name="Content Placeholder 2"/>
          <p:cNvSpPr>
            <a:spLocks noGrp="1"/>
          </p:cNvSpPr>
          <p:nvPr>
            <p:ph idx="1"/>
          </p:nvPr>
        </p:nvSpPr>
        <p:spPr>
          <a:xfrm>
            <a:off x="322729" y="1290918"/>
            <a:ext cx="11261848" cy="5065433"/>
          </a:xfrm>
        </p:spPr>
        <p:txBody>
          <a:bodyPr>
            <a:normAutofit fontScale="92500" lnSpcReduction="20000"/>
          </a:bodyPr>
          <a:lstStyle/>
          <a:p>
            <a:pPr>
              <a:lnSpc>
                <a:spcPct val="150000"/>
              </a:lnSpc>
            </a:pPr>
            <a:r>
              <a:rPr lang="en-US" dirty="0"/>
              <a:t>Events are actions or occurrences that happen in the system you are programming, which the system tells you about so your code can react to them</a:t>
            </a:r>
            <a:r>
              <a:rPr lang="en-US" dirty="0" smtClean="0"/>
              <a:t>.</a:t>
            </a:r>
          </a:p>
          <a:p>
            <a:pPr>
              <a:lnSpc>
                <a:spcPct val="150000"/>
              </a:lnSpc>
            </a:pPr>
            <a:r>
              <a:rPr lang="en-US" i="1" dirty="0"/>
              <a:t>An event</a:t>
            </a:r>
            <a:r>
              <a:rPr lang="en-US" dirty="0"/>
              <a:t> is a signal that something has happened</a:t>
            </a:r>
            <a:r>
              <a:rPr lang="en-US" dirty="0" smtClean="0"/>
              <a:t>.</a:t>
            </a:r>
          </a:p>
          <a:p>
            <a:pPr>
              <a:lnSpc>
                <a:spcPct val="150000"/>
              </a:lnSpc>
            </a:pPr>
            <a:r>
              <a:rPr lang="en-US" dirty="0"/>
              <a:t>When a user interacts with an HTML element, it raises an "</a:t>
            </a:r>
            <a:r>
              <a:rPr lang="en-US" b="1" i="1" dirty="0"/>
              <a:t>Event</a:t>
            </a:r>
            <a:r>
              <a:rPr lang="en-US" dirty="0"/>
              <a:t>". </a:t>
            </a:r>
            <a:endParaRPr lang="en-US" dirty="0" smtClean="0"/>
          </a:p>
          <a:p>
            <a:pPr>
              <a:lnSpc>
                <a:spcPct val="150000"/>
              </a:lnSpc>
            </a:pPr>
            <a:r>
              <a:rPr lang="en-US" dirty="0" smtClean="0"/>
              <a:t>These </a:t>
            </a:r>
            <a:r>
              <a:rPr lang="en-US" dirty="0"/>
              <a:t>interactions can be </a:t>
            </a:r>
            <a:r>
              <a:rPr lang="en-US" b="1" dirty="0"/>
              <a:t>explici</a:t>
            </a:r>
            <a:r>
              <a:rPr lang="en-US" dirty="0"/>
              <a:t>t such as the end-user clicking on a button or link, moving the mouse over certain HTML elements, clicking any of the keyboard keys or </a:t>
            </a:r>
            <a:r>
              <a:rPr lang="en-US" b="1" dirty="0"/>
              <a:t>implici</a:t>
            </a:r>
            <a:r>
              <a:rPr lang="en-US" dirty="0"/>
              <a:t>t such as the web page completing the page load and resizing the browser window. </a:t>
            </a:r>
            <a:endParaRPr lang="en-US" dirty="0" smtClean="0"/>
          </a:p>
          <a:p>
            <a:pPr>
              <a:lnSpc>
                <a:spcPct val="150000"/>
              </a:lnSpc>
            </a:pPr>
            <a:endParaRPr lang="en-US" dirty="0" smtClean="0"/>
          </a:p>
          <a:p>
            <a:pPr>
              <a:lnSpc>
                <a:spcPct val="150000"/>
              </a:lnSpc>
            </a:pPr>
            <a:endParaRPr lang="en-US" dirty="0"/>
          </a:p>
        </p:txBody>
      </p:sp>
    </p:spTree>
    <p:extLst>
      <p:ext uri="{BB962C8B-B14F-4D97-AF65-F5344CB8AC3E}">
        <p14:creationId xmlns:p14="http://schemas.microsoft.com/office/powerpoint/2010/main" val="3761072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pPr>
            <a:r>
              <a:rPr lang="en-US" dirty="0"/>
              <a:t>Event object</a:t>
            </a:r>
            <a:endParaRPr lang="en-US" dirty="0"/>
          </a:p>
        </p:txBody>
      </p:sp>
      <p:sp>
        <p:nvSpPr>
          <p:cNvPr id="3" name="Content Placeholder 2"/>
          <p:cNvSpPr>
            <a:spLocks noGrp="1"/>
          </p:cNvSpPr>
          <p:nvPr>
            <p:ph idx="1"/>
          </p:nvPr>
        </p:nvSpPr>
        <p:spPr>
          <a:xfrm>
            <a:off x="71845" y="1010401"/>
            <a:ext cx="11958229" cy="5231650"/>
          </a:xfrm>
        </p:spPr>
        <p:txBody>
          <a:bodyPr>
            <a:noAutofit/>
          </a:bodyPr>
          <a:lstStyle/>
          <a:p>
            <a:pPr marL="0" indent="0">
              <a:lnSpc>
                <a:spcPct val="100000"/>
              </a:lnSpc>
              <a:buNone/>
            </a:pPr>
            <a:r>
              <a:rPr lang="en-US" dirty="0" smtClean="0"/>
              <a:t>Assignment</a:t>
            </a:r>
          </a:p>
          <a:p>
            <a:pPr marL="0" indent="0">
              <a:lnSpc>
                <a:spcPct val="100000"/>
              </a:lnSpc>
              <a:buNone/>
            </a:pPr>
            <a:endParaRPr lang="en-US" dirty="0"/>
          </a:p>
          <a:p>
            <a:pPr marL="0" indent="0">
              <a:lnSpc>
                <a:spcPct val="100000"/>
              </a:lnSpc>
              <a:buNone/>
            </a:pPr>
            <a:r>
              <a:rPr lang="en-US" dirty="0"/>
              <a:t>https://developer.mozilla.org/en-US/docs/Learn/JavaScript/Building_blocks/Test_your_skills:_Events</a:t>
            </a:r>
            <a:endParaRPr lang="en-US" dirty="0" smtClean="0"/>
          </a:p>
        </p:txBody>
      </p:sp>
    </p:spTree>
    <p:extLst>
      <p:ext uri="{BB962C8B-B14F-4D97-AF65-F5344CB8AC3E}">
        <p14:creationId xmlns:p14="http://schemas.microsoft.com/office/powerpoint/2010/main" val="3546609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Events</a:t>
            </a:r>
            <a:endParaRPr lang="en-US" dirty="0"/>
          </a:p>
        </p:txBody>
      </p:sp>
      <p:sp>
        <p:nvSpPr>
          <p:cNvPr id="3" name="Content Placeholder 2"/>
          <p:cNvSpPr>
            <a:spLocks noGrp="1"/>
          </p:cNvSpPr>
          <p:nvPr>
            <p:ph idx="1"/>
          </p:nvPr>
        </p:nvSpPr>
        <p:spPr>
          <a:xfrm>
            <a:off x="322729" y="1290918"/>
            <a:ext cx="11261848" cy="5065433"/>
          </a:xfrm>
        </p:spPr>
        <p:txBody>
          <a:bodyPr>
            <a:normAutofit fontScale="92500"/>
          </a:bodyPr>
          <a:lstStyle/>
          <a:p>
            <a:pPr>
              <a:lnSpc>
                <a:spcPct val="150000"/>
              </a:lnSpc>
            </a:pPr>
            <a:r>
              <a:rPr lang="en-US" dirty="0" smtClean="0"/>
              <a:t>Events </a:t>
            </a:r>
            <a:r>
              <a:rPr lang="en-US" dirty="0"/>
              <a:t>are actions or occurrences that happen in the system you are programming — the system produces (or "fires") a signal of some kind when an event occurs, and provides a mechanism by which an action can be automatically taken (that is, some code running) when the event occurs. </a:t>
            </a:r>
            <a:endParaRPr lang="en-US" dirty="0" smtClean="0"/>
          </a:p>
          <a:p>
            <a:pPr>
              <a:lnSpc>
                <a:spcPct val="150000"/>
              </a:lnSpc>
            </a:pPr>
            <a:r>
              <a:rPr lang="en-US" dirty="0" smtClean="0"/>
              <a:t>Events </a:t>
            </a:r>
            <a:r>
              <a:rPr lang="en-US" dirty="0"/>
              <a:t>are fired inside the browser window, and tend to be attached to a specific item that resides in it. This might be a single element, a set of elements, the HTML document loaded in the current tab, or the entire browser window. There are many different types of events that can occur.</a:t>
            </a:r>
          </a:p>
        </p:txBody>
      </p:sp>
    </p:spTree>
    <p:extLst>
      <p:ext uri="{BB962C8B-B14F-4D97-AF65-F5344CB8AC3E}">
        <p14:creationId xmlns:p14="http://schemas.microsoft.com/office/powerpoint/2010/main" val="285822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Events</a:t>
            </a:r>
            <a:endParaRPr lang="en-US" dirty="0"/>
          </a:p>
        </p:txBody>
      </p:sp>
      <p:sp>
        <p:nvSpPr>
          <p:cNvPr id="3" name="Content Placeholder 2"/>
          <p:cNvSpPr>
            <a:spLocks noGrp="1"/>
          </p:cNvSpPr>
          <p:nvPr>
            <p:ph idx="1"/>
          </p:nvPr>
        </p:nvSpPr>
        <p:spPr>
          <a:xfrm>
            <a:off x="322729" y="1290918"/>
            <a:ext cx="11261848" cy="5065433"/>
          </a:xfrm>
        </p:spPr>
        <p:txBody>
          <a:bodyPr>
            <a:normAutofit fontScale="77500" lnSpcReduction="20000"/>
          </a:bodyPr>
          <a:lstStyle/>
          <a:p>
            <a:pPr marL="0" indent="0">
              <a:lnSpc>
                <a:spcPct val="150000"/>
              </a:lnSpc>
              <a:buNone/>
            </a:pPr>
            <a:r>
              <a:rPr lang="en-US" dirty="0"/>
              <a:t>For example</a:t>
            </a:r>
            <a:r>
              <a:rPr lang="en-US" dirty="0" smtClean="0"/>
              <a:t>:</a:t>
            </a:r>
            <a:endParaRPr lang="en-US" dirty="0"/>
          </a:p>
          <a:p>
            <a:pPr>
              <a:lnSpc>
                <a:spcPct val="150000"/>
              </a:lnSpc>
            </a:pPr>
            <a:r>
              <a:rPr lang="en-US" dirty="0"/>
              <a:t>The user selects, clicks, or hovers the cursor over a certain element.</a:t>
            </a:r>
          </a:p>
          <a:p>
            <a:pPr>
              <a:lnSpc>
                <a:spcPct val="150000"/>
              </a:lnSpc>
            </a:pPr>
            <a:r>
              <a:rPr lang="en-US" dirty="0"/>
              <a:t>The user chooses a key on the keyboard.</a:t>
            </a:r>
          </a:p>
          <a:p>
            <a:pPr>
              <a:lnSpc>
                <a:spcPct val="150000"/>
              </a:lnSpc>
            </a:pPr>
            <a:r>
              <a:rPr lang="en-US" dirty="0"/>
              <a:t>The user resizes or closes the browser window.</a:t>
            </a:r>
          </a:p>
          <a:p>
            <a:pPr>
              <a:lnSpc>
                <a:spcPct val="150000"/>
              </a:lnSpc>
            </a:pPr>
            <a:r>
              <a:rPr lang="en-US" dirty="0"/>
              <a:t>A web page finishes loading.</a:t>
            </a:r>
          </a:p>
          <a:p>
            <a:pPr>
              <a:lnSpc>
                <a:spcPct val="150000"/>
              </a:lnSpc>
            </a:pPr>
            <a:r>
              <a:rPr lang="en-US" dirty="0"/>
              <a:t>A form is submitted.</a:t>
            </a:r>
          </a:p>
          <a:p>
            <a:pPr>
              <a:lnSpc>
                <a:spcPct val="150000"/>
              </a:lnSpc>
            </a:pPr>
            <a:r>
              <a:rPr lang="en-US" dirty="0"/>
              <a:t>A video is played, paused, or ends.</a:t>
            </a:r>
          </a:p>
          <a:p>
            <a:pPr>
              <a:lnSpc>
                <a:spcPct val="150000"/>
              </a:lnSpc>
            </a:pPr>
            <a:r>
              <a:rPr lang="en-US" dirty="0"/>
              <a:t>An error </a:t>
            </a:r>
            <a:r>
              <a:rPr lang="en-US" dirty="0" smtClean="0"/>
              <a:t>occurs</a:t>
            </a:r>
          </a:p>
          <a:p>
            <a:pPr marL="0" indent="0">
              <a:lnSpc>
                <a:spcPct val="150000"/>
              </a:lnSpc>
              <a:buNone/>
            </a:pPr>
            <a:r>
              <a:rPr lang="en-US" b="1" dirty="0"/>
              <a:t>https://developer.mozilla.org/en-US/docs/Web/Events</a:t>
            </a:r>
          </a:p>
        </p:txBody>
      </p:sp>
    </p:spTree>
    <p:extLst>
      <p:ext uri="{BB962C8B-B14F-4D97-AF65-F5344CB8AC3E}">
        <p14:creationId xmlns:p14="http://schemas.microsoft.com/office/powerpoint/2010/main" val="753219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Events</a:t>
            </a:r>
            <a:endParaRPr lang="en-US" dirty="0"/>
          </a:p>
        </p:txBody>
      </p:sp>
      <p:sp>
        <p:nvSpPr>
          <p:cNvPr id="3" name="Content Placeholder 2"/>
          <p:cNvSpPr>
            <a:spLocks noGrp="1"/>
          </p:cNvSpPr>
          <p:nvPr>
            <p:ph idx="1"/>
          </p:nvPr>
        </p:nvSpPr>
        <p:spPr>
          <a:xfrm>
            <a:off x="322729" y="1290918"/>
            <a:ext cx="11261848" cy="5065433"/>
          </a:xfrm>
        </p:spPr>
        <p:txBody>
          <a:bodyPr>
            <a:normAutofit/>
          </a:bodyPr>
          <a:lstStyle/>
          <a:p>
            <a:pPr>
              <a:lnSpc>
                <a:spcPct val="150000"/>
              </a:lnSpc>
            </a:pPr>
            <a:r>
              <a:rPr lang="en-US" dirty="0"/>
              <a:t>Now, as a programmer, we can execute certain functions when any of these events kick off on any HTML element, and one can achieve it by attaching the event handlers to these events</a:t>
            </a:r>
            <a:r>
              <a:rPr lang="en-US" dirty="0" smtClean="0"/>
              <a:t>.</a:t>
            </a:r>
          </a:p>
          <a:p>
            <a:pPr>
              <a:lnSpc>
                <a:spcPct val="150000"/>
              </a:lnSpc>
            </a:pPr>
            <a:r>
              <a:rPr lang="en-US" dirty="0"/>
              <a:t>JavaScript implements a component called an event handler that helps you acknowledge the certain action to the events.</a:t>
            </a:r>
            <a:endParaRPr lang="en-US" dirty="0"/>
          </a:p>
        </p:txBody>
      </p:sp>
    </p:spTree>
    <p:extLst>
      <p:ext uri="{BB962C8B-B14F-4D97-AF65-F5344CB8AC3E}">
        <p14:creationId xmlns:p14="http://schemas.microsoft.com/office/powerpoint/2010/main" val="1032662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the Event Handlers in JavaScript?</a:t>
            </a:r>
          </a:p>
        </p:txBody>
      </p:sp>
      <p:sp>
        <p:nvSpPr>
          <p:cNvPr id="3" name="Content Placeholder 2"/>
          <p:cNvSpPr>
            <a:spLocks noGrp="1"/>
          </p:cNvSpPr>
          <p:nvPr>
            <p:ph idx="1"/>
          </p:nvPr>
        </p:nvSpPr>
        <p:spPr>
          <a:xfrm>
            <a:off x="322729" y="1290918"/>
            <a:ext cx="11261848" cy="5065433"/>
          </a:xfrm>
        </p:spPr>
        <p:txBody>
          <a:bodyPr>
            <a:normAutofit/>
          </a:bodyPr>
          <a:lstStyle/>
          <a:p>
            <a:pPr>
              <a:lnSpc>
                <a:spcPct val="150000"/>
              </a:lnSpc>
            </a:pPr>
            <a:r>
              <a:rPr lang="en-US" dirty="0"/>
              <a:t>W</a:t>
            </a:r>
            <a:r>
              <a:rPr lang="en-US" dirty="0" smtClean="0"/>
              <a:t>hen </a:t>
            </a:r>
            <a:r>
              <a:rPr lang="en-US" dirty="0"/>
              <a:t>an event, such as clicking an element or pressing a keyboard key, occurs on an </a:t>
            </a:r>
            <a:r>
              <a:rPr lang="en-US" i="1" dirty="0"/>
              <a:t>HTML</a:t>
            </a:r>
            <a:r>
              <a:rPr lang="en-US" dirty="0"/>
              <a:t> or </a:t>
            </a:r>
            <a:r>
              <a:rPr lang="en-US" i="1" dirty="0"/>
              <a:t>DOM</a:t>
            </a:r>
            <a:r>
              <a:rPr lang="en-US" dirty="0"/>
              <a:t> element, we can invoke certain functions based on these events. </a:t>
            </a:r>
            <a:endParaRPr lang="en-US" dirty="0" smtClean="0"/>
          </a:p>
          <a:p>
            <a:pPr>
              <a:lnSpc>
                <a:spcPct val="150000"/>
              </a:lnSpc>
            </a:pPr>
            <a:r>
              <a:rPr lang="en-US" dirty="0"/>
              <a:t>how do the HTML element knows when to execute the mentioned JavaScript function or JavaScript code?  </a:t>
            </a:r>
            <a:r>
              <a:rPr lang="en-US" b="1" dirty="0"/>
              <a:t>The event handlers handle </a:t>
            </a:r>
            <a:r>
              <a:rPr lang="en-US" b="1" dirty="0" smtClean="0"/>
              <a:t>this</a:t>
            </a:r>
            <a:r>
              <a:rPr lang="en-US" dirty="0" smtClean="0"/>
              <a:t>.</a:t>
            </a:r>
          </a:p>
          <a:p>
            <a:pPr>
              <a:lnSpc>
                <a:spcPct val="150000"/>
              </a:lnSpc>
            </a:pPr>
            <a:r>
              <a:rPr lang="en-US" dirty="0"/>
              <a:t>The event handlers are the properties of the HTML or DOM elements, which manages how the element should react to a specific event. </a:t>
            </a:r>
            <a:endParaRPr lang="en-US" dirty="0"/>
          </a:p>
        </p:txBody>
      </p:sp>
    </p:spTree>
    <p:extLst>
      <p:ext uri="{BB962C8B-B14F-4D97-AF65-F5344CB8AC3E}">
        <p14:creationId xmlns:p14="http://schemas.microsoft.com/office/powerpoint/2010/main" val="30231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the Event Handlers in JavaScript?</a:t>
            </a:r>
          </a:p>
        </p:txBody>
      </p:sp>
      <p:sp>
        <p:nvSpPr>
          <p:cNvPr id="3" name="Content Placeholder 2"/>
          <p:cNvSpPr>
            <a:spLocks noGrp="1"/>
          </p:cNvSpPr>
          <p:nvPr>
            <p:ph idx="1"/>
          </p:nvPr>
        </p:nvSpPr>
        <p:spPr>
          <a:xfrm>
            <a:off x="322729" y="1290918"/>
            <a:ext cx="11261848" cy="5065433"/>
          </a:xfrm>
        </p:spPr>
        <p:txBody>
          <a:bodyPr>
            <a:normAutofit fontScale="92500" lnSpcReduction="20000"/>
          </a:bodyPr>
          <a:lstStyle/>
          <a:p>
            <a:pPr>
              <a:lnSpc>
                <a:spcPct val="150000"/>
              </a:lnSpc>
            </a:pPr>
            <a:r>
              <a:rPr lang="en-US" dirty="0"/>
              <a:t>To react to an event, you attach an event handler to it. This is a block of code (usually a JavaScript function that you as a programmer create) that runs when the event fires</a:t>
            </a:r>
            <a:r>
              <a:rPr lang="en-US" dirty="0" smtClean="0"/>
              <a:t>.</a:t>
            </a:r>
          </a:p>
          <a:p>
            <a:pPr>
              <a:lnSpc>
                <a:spcPct val="150000"/>
              </a:lnSpc>
            </a:pPr>
            <a:r>
              <a:rPr lang="en-US" dirty="0" smtClean="0"/>
              <a:t> </a:t>
            </a:r>
            <a:r>
              <a:rPr lang="en-US" dirty="0"/>
              <a:t>When such a block of code is defined to run in response to an event, we say we are registering an </a:t>
            </a:r>
            <a:r>
              <a:rPr lang="en-US" b="1" dirty="0"/>
              <a:t>event handler</a:t>
            </a:r>
            <a:r>
              <a:rPr lang="en-US" dirty="0"/>
              <a:t>. </a:t>
            </a:r>
            <a:endParaRPr lang="en-US" dirty="0" smtClean="0"/>
          </a:p>
          <a:p>
            <a:pPr>
              <a:lnSpc>
                <a:spcPct val="150000"/>
              </a:lnSpc>
            </a:pPr>
            <a:r>
              <a:rPr lang="en-US" dirty="0" smtClean="0"/>
              <a:t>Note</a:t>
            </a:r>
            <a:r>
              <a:rPr lang="en-US" dirty="0"/>
              <a:t>: Event handlers are sometimes called </a:t>
            </a:r>
            <a:r>
              <a:rPr lang="en-US" b="1" dirty="0"/>
              <a:t>event listeners </a:t>
            </a:r>
            <a:r>
              <a:rPr lang="en-US" dirty="0"/>
              <a:t>— they are pretty much interchangeable for our purposes, although strictly speaking, they work together. The </a:t>
            </a:r>
            <a:r>
              <a:rPr lang="en-US" b="1" dirty="0"/>
              <a:t>listener listens </a:t>
            </a:r>
            <a:r>
              <a:rPr lang="en-US" dirty="0"/>
              <a:t>out for the </a:t>
            </a:r>
            <a:r>
              <a:rPr lang="en-US" b="1" dirty="0"/>
              <a:t>event happening</a:t>
            </a:r>
            <a:r>
              <a:rPr lang="en-US" dirty="0"/>
              <a:t>, and the handler is </a:t>
            </a:r>
            <a:r>
              <a:rPr lang="en-US" b="1" dirty="0"/>
              <a:t>the code that is run in response to it happening</a:t>
            </a:r>
            <a:r>
              <a:rPr lang="en-US" dirty="0"/>
              <a:t>.</a:t>
            </a:r>
          </a:p>
        </p:txBody>
      </p:sp>
    </p:spTree>
    <p:extLst>
      <p:ext uri="{BB962C8B-B14F-4D97-AF65-F5344CB8AC3E}">
        <p14:creationId xmlns:p14="http://schemas.microsoft.com/office/powerpoint/2010/main" val="1423095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the Event Handlers in JavaScript?</a:t>
            </a:r>
          </a:p>
        </p:txBody>
      </p:sp>
      <p:pic>
        <p:nvPicPr>
          <p:cNvPr id="4" name="Content Placeholder 3"/>
          <p:cNvPicPr>
            <a:picLocks noGrp="1" noChangeAspect="1"/>
          </p:cNvPicPr>
          <p:nvPr>
            <p:ph idx="1"/>
          </p:nvPr>
        </p:nvPicPr>
        <p:blipFill>
          <a:blip r:embed="rId3"/>
          <a:stretch>
            <a:fillRect/>
          </a:stretch>
        </p:blipFill>
        <p:spPr>
          <a:xfrm>
            <a:off x="365125" y="1900311"/>
            <a:ext cx="11261725" cy="3303439"/>
          </a:xfrm>
          <a:prstGeom prst="rect">
            <a:avLst/>
          </a:prstGeom>
        </p:spPr>
      </p:pic>
    </p:spTree>
    <p:extLst>
      <p:ext uri="{BB962C8B-B14F-4D97-AF65-F5344CB8AC3E}">
        <p14:creationId xmlns:p14="http://schemas.microsoft.com/office/powerpoint/2010/main" val="824257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p>
        </p:txBody>
      </p:sp>
      <p:sp>
        <p:nvSpPr>
          <p:cNvPr id="3" name="Content Placeholder 2"/>
          <p:cNvSpPr>
            <a:spLocks noGrp="1"/>
          </p:cNvSpPr>
          <p:nvPr>
            <p:ph idx="1"/>
          </p:nvPr>
        </p:nvSpPr>
        <p:spPr/>
        <p:txBody>
          <a:bodyPr/>
          <a:lstStyle/>
          <a:p>
            <a:r>
              <a:rPr lang="en-US" dirty="0" smtClean="0"/>
              <a:t>Example 1</a:t>
            </a:r>
            <a:endParaRPr lang="en-US" dirty="0"/>
          </a:p>
        </p:txBody>
      </p:sp>
    </p:spTree>
    <p:extLst>
      <p:ext uri="{BB962C8B-B14F-4D97-AF65-F5344CB8AC3E}">
        <p14:creationId xmlns:p14="http://schemas.microsoft.com/office/powerpoint/2010/main" val="17600330"/>
      </p:ext>
    </p:extLst>
  </p:cSld>
  <p:clrMapOvr>
    <a:masterClrMapping/>
  </p:clrMapOvr>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E8679F4A-C772-400F-99FB-FE6722D2351B}" vid="{C6F59E26-CDC5-4B98-A4FC-9F8DC12A3A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225</TotalTime>
  <Words>969</Words>
  <Application>Microsoft Office PowerPoint</Application>
  <PresentationFormat>Widescreen</PresentationFormat>
  <Paragraphs>124</Paragraphs>
  <Slides>20</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Candara</vt:lpstr>
      <vt:lpstr>monaco</vt:lpstr>
      <vt:lpstr>Theme1</vt:lpstr>
      <vt:lpstr>JavaScript EVENTS</vt:lpstr>
      <vt:lpstr>JavaScript Events</vt:lpstr>
      <vt:lpstr>JavaScript Events</vt:lpstr>
      <vt:lpstr>JavaScript Events</vt:lpstr>
      <vt:lpstr>JavaScript Events</vt:lpstr>
      <vt:lpstr>What are the Event Handlers in JavaScript?</vt:lpstr>
      <vt:lpstr>What are the Event Handlers in JavaScript?</vt:lpstr>
      <vt:lpstr>What are the Event Handlers in JavaScript?</vt:lpstr>
      <vt:lpstr>PowerPoint Presentation</vt:lpstr>
      <vt:lpstr>What are the Event Handlers in JavaScript?</vt:lpstr>
      <vt:lpstr>What are the Event Handlers in JavaScript?</vt:lpstr>
      <vt:lpstr>1. HTML-attribute</vt:lpstr>
      <vt:lpstr>2. DOM property</vt:lpstr>
      <vt:lpstr>3. addEventListener</vt:lpstr>
      <vt:lpstr> 3. addEventListener: The syntax to add a handler: </vt:lpstr>
      <vt:lpstr> 3. addEventListener: The syntax to remove a handler: </vt:lpstr>
      <vt:lpstr>Event object</vt:lpstr>
      <vt:lpstr>Event object</vt:lpstr>
      <vt:lpstr>Event object</vt:lpstr>
      <vt:lpstr>Event object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JavaSript EVENTS</dc:title>
  <dc:creator>User</dc:creator>
  <cp:lastModifiedBy>User</cp:lastModifiedBy>
  <cp:revision>12</cp:revision>
  <dcterms:created xsi:type="dcterms:W3CDTF">2023-02-06T04:48:52Z</dcterms:created>
  <dcterms:modified xsi:type="dcterms:W3CDTF">2023-02-06T08:34:51Z</dcterms:modified>
</cp:coreProperties>
</file>