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bhaya Libre Regular Bold" panose="020B0604020202020204" charset="0"/>
      <p:regular r:id="rId15"/>
    </p:embeddedFont>
    <p:embeddedFont>
      <p:font typeface="Aileron Heavy Bold" panose="020B0604020202020204" charset="0"/>
      <p:regular r:id="rId16"/>
    </p:embeddedFont>
    <p:embeddedFont>
      <p:font typeface="Arimo" panose="020B0604020202020204" charset="0"/>
      <p:regular r:id="rId17"/>
    </p:embeddedFont>
    <p:embeddedFont>
      <p:font typeface="Calibri" panose="020F0502020204030204" pitchFamily="34" charset="0"/>
      <p:regular r:id="rId18"/>
      <p:bold r:id="rId19"/>
      <p:italic r:id="rId20"/>
      <p:boldItalic r:id="rId21"/>
    </p:embeddedFont>
    <p:embeddedFont>
      <p:font typeface="Open Sans" panose="020B0604020202020204" charset="0"/>
      <p:regular r:id="rId22"/>
      <p:bold r:id="rId23"/>
      <p:italic r:id="rId24"/>
      <p:boldItalic r:id="rId25"/>
    </p:embeddedFont>
    <p:embeddedFont>
      <p:font typeface="Open Sans Bold" panose="020B0604020202020204" charset="0"/>
      <p:regular r:id="rId26"/>
    </p:embeddedFont>
    <p:embeddedFont>
      <p:font typeface="Open Sans Extra Bold" panose="020B0604020202020204" charset="0"/>
      <p:regular r:id="rId27"/>
    </p:embeddedFont>
    <p:embeddedFont>
      <p:font typeface="Open Sans Light" panose="020B0604020202020204" charset="0"/>
      <p:regular r:id="rId28"/>
      <p:italic r:id="rId29"/>
    </p:embeddedFont>
    <p:embeddedFont>
      <p:font typeface="Open Sans Light Bold" panose="020B0604020202020204" charset="0"/>
      <p:regular r:id="rId30"/>
    </p:embeddedFont>
    <p:embeddedFont>
      <p:font typeface="Overpass Light"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7" d="100"/>
          <a:sy n="37" d="100"/>
        </p:scale>
        <p:origin x="1296"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aa\Downloads\my%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1800">
                <a:effectLst/>
              </a:rPr>
              <a:t>women’s  clothing </a:t>
            </a:r>
            <a:endParaRPr lang="en-US">
              <a:effectLst/>
            </a:endParaRP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9820973974204598"/>
          <c:y val="0.12759605697774928"/>
          <c:w val="0.49513845799851208"/>
          <c:h val="0.79871356156362816"/>
        </c:manualLayout>
      </c:layout>
      <c:radarChart>
        <c:radarStyle val="marker"/>
        <c:varyColors val="0"/>
        <c:ser>
          <c:idx val="0"/>
          <c:order val="0"/>
          <c:tx>
            <c:strRef>
              <c:f>ورقة1!$I$11</c:f>
              <c:strCache>
                <c:ptCount val="1"/>
                <c:pt idx="0">
                  <c:v>0</c:v>
                </c:pt>
              </c:strCache>
            </c:strRef>
          </c:tx>
          <c:spPr>
            <a:ln w="31750" cap="rnd">
              <a:solidFill>
                <a:schemeClr val="accent1"/>
              </a:solidFill>
              <a:round/>
            </a:ln>
            <a:effectLst/>
          </c:spPr>
          <c:marker>
            <c:symbol val="none"/>
          </c:marker>
          <c:cat>
            <c:strRef>
              <c:f>ورقة1!$J$10:$N$10</c:f>
              <c:strCache>
                <c:ptCount val="5"/>
                <c:pt idx="0">
                  <c:v>Formal Wear</c:v>
                </c:pt>
                <c:pt idx="1">
                  <c:v>Business Formal Attire</c:v>
                </c:pt>
                <c:pt idx="2">
                  <c:v> Casual Wear</c:v>
                </c:pt>
                <c:pt idx="3">
                  <c:v>Evening wear</c:v>
                </c:pt>
                <c:pt idx="4">
                  <c:v>Dressy casual</c:v>
                </c:pt>
              </c:strCache>
            </c:strRef>
          </c:cat>
          <c:val>
            <c:numRef>
              <c:f>ورقة1!$J$11:$N$11</c:f>
              <c:numCache>
                <c:formatCode>General</c:formatCode>
                <c:ptCount val="5"/>
                <c:pt idx="0">
                  <c:v>-0.358734</c:v>
                </c:pt>
                <c:pt idx="1">
                  <c:v>-0.37775500000000001</c:v>
                </c:pt>
                <c:pt idx="2">
                  <c:v>-0.48385800000000001</c:v>
                </c:pt>
                <c:pt idx="3">
                  <c:v>1.3055840000000001</c:v>
                </c:pt>
                <c:pt idx="4">
                  <c:v>-0.45766499999999999</c:v>
                </c:pt>
              </c:numCache>
            </c:numRef>
          </c:val>
          <c:extLst>
            <c:ext xmlns:c16="http://schemas.microsoft.com/office/drawing/2014/chart" uri="{C3380CC4-5D6E-409C-BE32-E72D297353CC}">
              <c16:uniqueId val="{00000000-FFC4-40F6-B86E-0BBA2D2C180A}"/>
            </c:ext>
          </c:extLst>
        </c:ser>
        <c:ser>
          <c:idx val="1"/>
          <c:order val="1"/>
          <c:tx>
            <c:strRef>
              <c:f>ورقة1!$I$12</c:f>
              <c:strCache>
                <c:ptCount val="1"/>
                <c:pt idx="0">
                  <c:v>1</c:v>
                </c:pt>
              </c:strCache>
            </c:strRef>
          </c:tx>
          <c:spPr>
            <a:ln w="31750" cap="rnd">
              <a:solidFill>
                <a:schemeClr val="accent2"/>
              </a:solidFill>
              <a:round/>
            </a:ln>
            <a:effectLst/>
          </c:spPr>
          <c:marker>
            <c:symbol val="none"/>
          </c:marker>
          <c:cat>
            <c:strRef>
              <c:f>ورقة1!$J$10:$N$10</c:f>
              <c:strCache>
                <c:ptCount val="5"/>
                <c:pt idx="0">
                  <c:v>Formal Wear</c:v>
                </c:pt>
                <c:pt idx="1">
                  <c:v>Business Formal Attire</c:v>
                </c:pt>
                <c:pt idx="2">
                  <c:v> Casual Wear</c:v>
                </c:pt>
                <c:pt idx="3">
                  <c:v>Evening wear</c:v>
                </c:pt>
                <c:pt idx="4">
                  <c:v>Dressy casual</c:v>
                </c:pt>
              </c:strCache>
            </c:strRef>
          </c:cat>
          <c:val>
            <c:numRef>
              <c:f>ورقة1!$J$12:$N$12</c:f>
              <c:numCache>
                <c:formatCode>General</c:formatCode>
                <c:ptCount val="5"/>
                <c:pt idx="0">
                  <c:v>-0.31745099999999998</c:v>
                </c:pt>
                <c:pt idx="1">
                  <c:v>-0.37348100000000001</c:v>
                </c:pt>
                <c:pt idx="2">
                  <c:v>1.8180210000000001</c:v>
                </c:pt>
                <c:pt idx="3">
                  <c:v>-0.67331200000000002</c:v>
                </c:pt>
                <c:pt idx="4">
                  <c:v>-0.46558100000000002</c:v>
                </c:pt>
              </c:numCache>
            </c:numRef>
          </c:val>
          <c:extLst>
            <c:ext xmlns:c16="http://schemas.microsoft.com/office/drawing/2014/chart" uri="{C3380CC4-5D6E-409C-BE32-E72D297353CC}">
              <c16:uniqueId val="{00000001-FFC4-40F6-B86E-0BBA2D2C180A}"/>
            </c:ext>
          </c:extLst>
        </c:ser>
        <c:ser>
          <c:idx val="2"/>
          <c:order val="2"/>
          <c:tx>
            <c:strRef>
              <c:f>ورقة1!$I$13</c:f>
              <c:strCache>
                <c:ptCount val="1"/>
                <c:pt idx="0">
                  <c:v>2</c:v>
                </c:pt>
              </c:strCache>
            </c:strRef>
          </c:tx>
          <c:spPr>
            <a:ln w="31750" cap="rnd">
              <a:solidFill>
                <a:schemeClr val="accent3"/>
              </a:solidFill>
              <a:round/>
            </a:ln>
            <a:effectLst/>
          </c:spPr>
          <c:marker>
            <c:symbol val="none"/>
          </c:marker>
          <c:cat>
            <c:strRef>
              <c:f>ورقة1!$J$10:$N$10</c:f>
              <c:strCache>
                <c:ptCount val="5"/>
                <c:pt idx="0">
                  <c:v>Formal Wear</c:v>
                </c:pt>
                <c:pt idx="1">
                  <c:v>Business Formal Attire</c:v>
                </c:pt>
                <c:pt idx="2">
                  <c:v> Casual Wear</c:v>
                </c:pt>
                <c:pt idx="3">
                  <c:v>Evening wear</c:v>
                </c:pt>
                <c:pt idx="4">
                  <c:v>Dressy casual</c:v>
                </c:pt>
              </c:strCache>
            </c:strRef>
          </c:cat>
          <c:val>
            <c:numRef>
              <c:f>ورقة1!$J$13:$N$13</c:f>
              <c:numCache>
                <c:formatCode>General</c:formatCode>
                <c:ptCount val="5"/>
                <c:pt idx="0">
                  <c:v>-0.37262299999999998</c:v>
                </c:pt>
                <c:pt idx="1">
                  <c:v>-0.35560599999999998</c:v>
                </c:pt>
                <c:pt idx="2">
                  <c:v>-0.479348</c:v>
                </c:pt>
                <c:pt idx="3">
                  <c:v>-0.68652100000000005</c:v>
                </c:pt>
                <c:pt idx="4">
                  <c:v>1.9212800000000001</c:v>
                </c:pt>
              </c:numCache>
            </c:numRef>
          </c:val>
          <c:extLst>
            <c:ext xmlns:c16="http://schemas.microsoft.com/office/drawing/2014/chart" uri="{C3380CC4-5D6E-409C-BE32-E72D297353CC}">
              <c16:uniqueId val="{00000002-FFC4-40F6-B86E-0BBA2D2C180A}"/>
            </c:ext>
          </c:extLst>
        </c:ser>
        <c:ser>
          <c:idx val="3"/>
          <c:order val="3"/>
          <c:tx>
            <c:strRef>
              <c:f>ورقة1!$I$14</c:f>
              <c:strCache>
                <c:ptCount val="1"/>
                <c:pt idx="0">
                  <c:v>3</c:v>
                </c:pt>
              </c:strCache>
            </c:strRef>
          </c:tx>
          <c:spPr>
            <a:ln w="31750" cap="rnd">
              <a:solidFill>
                <a:schemeClr val="accent4"/>
              </a:solidFill>
              <a:round/>
            </a:ln>
            <a:effectLst/>
          </c:spPr>
          <c:marker>
            <c:symbol val="none"/>
          </c:marker>
          <c:cat>
            <c:strRef>
              <c:f>ورقة1!$J$10:$N$10</c:f>
              <c:strCache>
                <c:ptCount val="5"/>
                <c:pt idx="0">
                  <c:v>Formal Wear</c:v>
                </c:pt>
                <c:pt idx="1">
                  <c:v>Business Formal Attire</c:v>
                </c:pt>
                <c:pt idx="2">
                  <c:v> Casual Wear</c:v>
                </c:pt>
                <c:pt idx="3">
                  <c:v>Evening wear</c:v>
                </c:pt>
                <c:pt idx="4">
                  <c:v>Dressy casual</c:v>
                </c:pt>
              </c:strCache>
            </c:strRef>
          </c:cat>
          <c:val>
            <c:numRef>
              <c:f>ورقة1!$J$14:$N$14</c:f>
              <c:numCache>
                <c:formatCode>General</c:formatCode>
                <c:ptCount val="5"/>
                <c:pt idx="0">
                  <c:v>2.5136189999999998</c:v>
                </c:pt>
                <c:pt idx="1">
                  <c:v>-0.37102400000000002</c:v>
                </c:pt>
                <c:pt idx="2">
                  <c:v>-0.49484899999999998</c:v>
                </c:pt>
                <c:pt idx="3">
                  <c:v>-0.72984899999999997</c:v>
                </c:pt>
                <c:pt idx="4">
                  <c:v>-0.46098099999999997</c:v>
                </c:pt>
              </c:numCache>
            </c:numRef>
          </c:val>
          <c:extLst>
            <c:ext xmlns:c16="http://schemas.microsoft.com/office/drawing/2014/chart" uri="{C3380CC4-5D6E-409C-BE32-E72D297353CC}">
              <c16:uniqueId val="{00000003-FFC4-40F6-B86E-0BBA2D2C180A}"/>
            </c:ext>
          </c:extLst>
        </c:ser>
        <c:ser>
          <c:idx val="4"/>
          <c:order val="4"/>
          <c:tx>
            <c:strRef>
              <c:f>ورقة1!$I$15</c:f>
              <c:strCache>
                <c:ptCount val="1"/>
                <c:pt idx="0">
                  <c:v>4</c:v>
                </c:pt>
              </c:strCache>
            </c:strRef>
          </c:tx>
          <c:spPr>
            <a:ln w="31750" cap="rnd">
              <a:solidFill>
                <a:schemeClr val="accent5"/>
              </a:solidFill>
              <a:round/>
            </a:ln>
            <a:effectLst/>
          </c:spPr>
          <c:marker>
            <c:symbol val="none"/>
          </c:marker>
          <c:cat>
            <c:strRef>
              <c:f>ورقة1!$J$10:$N$10</c:f>
              <c:strCache>
                <c:ptCount val="5"/>
                <c:pt idx="0">
                  <c:v>Formal Wear</c:v>
                </c:pt>
                <c:pt idx="1">
                  <c:v>Business Formal Attire</c:v>
                </c:pt>
                <c:pt idx="2">
                  <c:v> Casual Wear</c:v>
                </c:pt>
                <c:pt idx="3">
                  <c:v>Evening wear</c:v>
                </c:pt>
                <c:pt idx="4">
                  <c:v>Dressy casual</c:v>
                </c:pt>
              </c:strCache>
            </c:strRef>
          </c:cat>
          <c:val>
            <c:numRef>
              <c:f>ورقة1!$J$15:$N$15</c:f>
              <c:numCache>
                <c:formatCode>General</c:formatCode>
                <c:ptCount val="5"/>
                <c:pt idx="0">
                  <c:v>-0.41743599999999997</c:v>
                </c:pt>
                <c:pt idx="1">
                  <c:v>2.9913259999999999</c:v>
                </c:pt>
                <c:pt idx="2">
                  <c:v>-0.57605899999999999</c:v>
                </c:pt>
                <c:pt idx="3">
                  <c:v>-0.81488700000000003</c:v>
                </c:pt>
                <c:pt idx="4">
                  <c:v>-0.53556300000000001</c:v>
                </c:pt>
              </c:numCache>
            </c:numRef>
          </c:val>
          <c:extLst>
            <c:ext xmlns:c16="http://schemas.microsoft.com/office/drawing/2014/chart" uri="{C3380CC4-5D6E-409C-BE32-E72D297353CC}">
              <c16:uniqueId val="{00000004-FFC4-40F6-B86E-0BBA2D2C180A}"/>
            </c:ext>
          </c:extLst>
        </c:ser>
        <c:ser>
          <c:idx val="5"/>
          <c:order val="5"/>
          <c:tx>
            <c:strRef>
              <c:f>ورقة1!$I$16</c:f>
              <c:strCache>
                <c:ptCount val="1"/>
                <c:pt idx="0">
                  <c:v>5</c:v>
                </c:pt>
              </c:strCache>
            </c:strRef>
          </c:tx>
          <c:spPr>
            <a:ln w="31750" cap="rnd">
              <a:solidFill>
                <a:schemeClr val="accent6"/>
              </a:solidFill>
              <a:round/>
            </a:ln>
            <a:effectLst/>
          </c:spPr>
          <c:marker>
            <c:symbol val="none"/>
          </c:marker>
          <c:cat>
            <c:strRef>
              <c:f>ورقة1!$J$10:$N$10</c:f>
              <c:strCache>
                <c:ptCount val="5"/>
                <c:pt idx="0">
                  <c:v>Formal Wear</c:v>
                </c:pt>
                <c:pt idx="1">
                  <c:v>Business Formal Attire</c:v>
                </c:pt>
                <c:pt idx="2">
                  <c:v> Casual Wear</c:v>
                </c:pt>
                <c:pt idx="3">
                  <c:v>Evening wear</c:v>
                </c:pt>
                <c:pt idx="4">
                  <c:v>Dressy casual</c:v>
                </c:pt>
              </c:strCache>
            </c:strRef>
          </c:cat>
          <c:val>
            <c:numRef>
              <c:f>ورقة1!$J$16:$N$16</c:f>
              <c:numCache>
                <c:formatCode>General</c:formatCode>
                <c:ptCount val="5"/>
                <c:pt idx="0">
                  <c:v>-0.295375</c:v>
                </c:pt>
                <c:pt idx="1">
                  <c:v>1.373132</c:v>
                </c:pt>
                <c:pt idx="2">
                  <c:v>-0.26335599999999998</c:v>
                </c:pt>
                <c:pt idx="3">
                  <c:v>-0.27197900000000003</c:v>
                </c:pt>
                <c:pt idx="4">
                  <c:v>-0.278696</c:v>
                </c:pt>
              </c:numCache>
            </c:numRef>
          </c:val>
          <c:extLst>
            <c:ext xmlns:c16="http://schemas.microsoft.com/office/drawing/2014/chart" uri="{C3380CC4-5D6E-409C-BE32-E72D297353CC}">
              <c16:uniqueId val="{00000005-FFC4-40F6-B86E-0BBA2D2C180A}"/>
            </c:ext>
          </c:extLst>
        </c:ser>
        <c:dLbls>
          <c:showLegendKey val="0"/>
          <c:showVal val="0"/>
          <c:showCatName val="0"/>
          <c:showSerName val="0"/>
          <c:showPercent val="0"/>
          <c:showBubbleSize val="0"/>
        </c:dLbls>
        <c:axId val="1347167760"/>
        <c:axId val="1347151536"/>
      </c:radarChart>
      <c:catAx>
        <c:axId val="1347167760"/>
        <c:scaling>
          <c:orientation val="maxMin"/>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crossAx val="1347151536"/>
        <c:crosses val="autoZero"/>
        <c:auto val="1"/>
        <c:lblAlgn val="ctr"/>
        <c:lblOffset val="100"/>
        <c:noMultiLvlLbl val="0"/>
      </c:catAx>
      <c:valAx>
        <c:axId val="1347151536"/>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1347167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BE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8297"/>
          <a:stretch>
            <a:fillRect/>
          </a:stretch>
        </p:blipFill>
        <p:spPr>
          <a:xfrm>
            <a:off x="9144000" y="1081139"/>
            <a:ext cx="6726446" cy="9258300"/>
          </a:xfrm>
          <a:prstGeom prst="rect">
            <a:avLst/>
          </a:prstGeom>
        </p:spPr>
      </p:pic>
      <p:sp>
        <p:nvSpPr>
          <p:cNvPr id="3" name="TextBox 3"/>
          <p:cNvSpPr txBox="1"/>
          <p:nvPr/>
        </p:nvSpPr>
        <p:spPr>
          <a:xfrm rot="5400000">
            <a:off x="13737469" y="4245876"/>
            <a:ext cx="6796157" cy="476106"/>
          </a:xfrm>
          <a:prstGeom prst="rect">
            <a:avLst/>
          </a:prstGeom>
        </p:spPr>
        <p:txBody>
          <a:bodyPr lIns="0" tIns="0" rIns="0" bIns="0" rtlCol="0" anchor="t">
            <a:spAutoFit/>
          </a:bodyPr>
          <a:lstStyle/>
          <a:p>
            <a:pPr marL="0" lvl="0" indent="0">
              <a:lnSpc>
                <a:spcPts val="3359"/>
              </a:lnSpc>
              <a:spcBef>
                <a:spcPct val="0"/>
              </a:spcBef>
            </a:pPr>
            <a:r>
              <a:rPr lang="en-US" sz="2399" u="none" spc="47">
                <a:solidFill>
                  <a:srgbClr val="8A3202"/>
                </a:solidFill>
                <a:latin typeface="Overpass Light"/>
              </a:rPr>
              <a:t>WHERE LUXURY MEETS SUSTAINABILITY</a:t>
            </a:r>
          </a:p>
        </p:txBody>
      </p:sp>
      <p:grpSp>
        <p:nvGrpSpPr>
          <p:cNvPr id="4" name="Group 4"/>
          <p:cNvGrpSpPr/>
          <p:nvPr/>
        </p:nvGrpSpPr>
        <p:grpSpPr>
          <a:xfrm>
            <a:off x="8909024" y="-381771"/>
            <a:ext cx="8912610" cy="10668771"/>
            <a:chOff x="0" y="0"/>
            <a:chExt cx="11883479" cy="14225027"/>
          </a:xfrm>
        </p:grpSpPr>
        <p:sp>
          <p:nvSpPr>
            <p:cNvPr id="5" name="AutoShape 5"/>
            <p:cNvSpPr/>
            <p:nvPr/>
          </p:nvSpPr>
          <p:spPr>
            <a:xfrm>
              <a:off x="0" y="0"/>
              <a:ext cx="11447176" cy="14225027"/>
            </a:xfrm>
            <a:prstGeom prst="rect">
              <a:avLst/>
            </a:prstGeom>
            <a:solidFill>
              <a:srgbClr val="C66424"/>
            </a:solidFill>
          </p:spPr>
        </p:sp>
        <p:pic>
          <p:nvPicPr>
            <p:cNvPr id="6" name="Picture 6"/>
            <p:cNvPicPr>
              <a:picLocks noChangeAspect="1"/>
            </p:cNvPicPr>
            <p:nvPr/>
          </p:nvPicPr>
          <p:blipFill>
            <a:blip r:embed="rId3"/>
            <a:srcRect l="28288" t="6145" r="17678"/>
            <a:stretch>
              <a:fillRect/>
            </a:stretch>
          </p:blipFill>
          <p:spPr>
            <a:xfrm>
              <a:off x="375424" y="509027"/>
              <a:ext cx="11508055" cy="13318067"/>
            </a:xfrm>
            <a:prstGeom prst="rect">
              <a:avLst/>
            </a:prstGeom>
          </p:spPr>
        </p:pic>
      </p:grpSp>
      <p:sp>
        <p:nvSpPr>
          <p:cNvPr id="7" name="TextBox 7"/>
          <p:cNvSpPr txBox="1"/>
          <p:nvPr/>
        </p:nvSpPr>
        <p:spPr>
          <a:xfrm>
            <a:off x="590229" y="8549259"/>
            <a:ext cx="7311606" cy="1085850"/>
          </a:xfrm>
          <a:prstGeom prst="rect">
            <a:avLst/>
          </a:prstGeom>
        </p:spPr>
        <p:txBody>
          <a:bodyPr lIns="0" tIns="0" rIns="0" bIns="0" rtlCol="0" anchor="t">
            <a:spAutoFit/>
          </a:bodyPr>
          <a:lstStyle/>
          <a:p>
            <a:pPr>
              <a:lnSpc>
                <a:spcPts val="2879"/>
              </a:lnSpc>
            </a:pPr>
            <a:r>
              <a:rPr lang="en-US" sz="2400">
                <a:solidFill>
                  <a:srgbClr val="8A3202"/>
                </a:solidFill>
                <a:latin typeface="Marcellus Bold"/>
              </a:rPr>
              <a:t>By: Ruqaiah Abdullah</a:t>
            </a:r>
          </a:p>
          <a:p>
            <a:pPr>
              <a:lnSpc>
                <a:spcPts val="2879"/>
              </a:lnSpc>
            </a:pPr>
            <a:r>
              <a:rPr lang="en-US" sz="2400">
                <a:solidFill>
                  <a:srgbClr val="8A3202"/>
                </a:solidFill>
                <a:latin typeface="Marcellus Bold"/>
              </a:rPr>
              <a:t>Rawan Alshehri</a:t>
            </a:r>
          </a:p>
          <a:p>
            <a:pPr>
              <a:lnSpc>
                <a:spcPts val="2879"/>
              </a:lnSpc>
              <a:spcBef>
                <a:spcPct val="0"/>
              </a:spcBef>
            </a:pPr>
            <a:r>
              <a:rPr lang="en-US" sz="2400">
                <a:solidFill>
                  <a:srgbClr val="8A3202"/>
                </a:solidFill>
                <a:latin typeface="Marcellus Bold"/>
              </a:rPr>
              <a:t>Alanoud Alzahrani</a:t>
            </a:r>
          </a:p>
        </p:txBody>
      </p:sp>
      <p:sp>
        <p:nvSpPr>
          <p:cNvPr id="8" name="TextBox 8"/>
          <p:cNvSpPr txBox="1"/>
          <p:nvPr/>
        </p:nvSpPr>
        <p:spPr>
          <a:xfrm>
            <a:off x="337223" y="2630248"/>
            <a:ext cx="8219004" cy="3080040"/>
          </a:xfrm>
          <a:prstGeom prst="rect">
            <a:avLst/>
          </a:prstGeom>
        </p:spPr>
        <p:txBody>
          <a:bodyPr lIns="0" tIns="0" rIns="0" bIns="0" rtlCol="0" anchor="t">
            <a:spAutoFit/>
          </a:bodyPr>
          <a:lstStyle/>
          <a:p>
            <a:pPr algn="ctr">
              <a:lnSpc>
                <a:spcPts val="8208"/>
              </a:lnSpc>
            </a:pPr>
            <a:r>
              <a:rPr lang="en-US" sz="5863" dirty="0">
                <a:solidFill>
                  <a:srgbClr val="8A3202"/>
                </a:solidFill>
                <a:latin typeface="Open Sans Extra Bold"/>
              </a:rPr>
              <a:t>Analyzing women’s </a:t>
            </a:r>
          </a:p>
          <a:p>
            <a:pPr algn="ctr">
              <a:lnSpc>
                <a:spcPts val="8208"/>
              </a:lnSpc>
            </a:pPr>
            <a:r>
              <a:rPr lang="en-US" sz="5863" dirty="0">
                <a:solidFill>
                  <a:srgbClr val="8A3202"/>
                </a:solidFill>
                <a:latin typeface="Open Sans Extra Bold"/>
              </a:rPr>
              <a:t>E-commerce clothing </a:t>
            </a:r>
          </a:p>
          <a:p>
            <a:pPr algn="ctr">
              <a:lnSpc>
                <a:spcPts val="8208"/>
              </a:lnSpc>
            </a:pPr>
            <a:r>
              <a:rPr lang="en-US" sz="5863" dirty="0">
                <a:solidFill>
                  <a:srgbClr val="8A3202"/>
                </a:solidFill>
                <a:latin typeface="Open Sans Extra Bold"/>
              </a:rPr>
              <a:t>reviews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232809" y="1423590"/>
            <a:ext cx="13586006" cy="8283631"/>
          </a:xfrm>
          <a:prstGeom prst="rect">
            <a:avLst/>
          </a:prstGeom>
        </p:spPr>
      </p:pic>
      <p:sp>
        <p:nvSpPr>
          <p:cNvPr id="3" name="TextBox 3"/>
          <p:cNvSpPr txBox="1"/>
          <p:nvPr/>
        </p:nvSpPr>
        <p:spPr>
          <a:xfrm>
            <a:off x="286054" y="171450"/>
            <a:ext cx="4090501" cy="1704975"/>
          </a:xfrm>
          <a:prstGeom prst="rect">
            <a:avLst/>
          </a:prstGeom>
        </p:spPr>
        <p:txBody>
          <a:bodyPr lIns="0" tIns="0" rIns="0" bIns="0" rtlCol="0" anchor="t">
            <a:spAutoFit/>
          </a:bodyPr>
          <a:lstStyle/>
          <a:p>
            <a:pPr>
              <a:lnSpc>
                <a:spcPts val="13410"/>
              </a:lnSpc>
            </a:pPr>
            <a:r>
              <a:rPr lang="en-US" sz="11175">
                <a:solidFill>
                  <a:srgbClr val="8A3202"/>
                </a:solidFill>
                <a:latin typeface="Aileron Heavy Bold"/>
              </a:rPr>
              <a:t>EDA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5593C"/>
        </a:solidFill>
        <a:effectLst/>
      </p:bgPr>
    </p:bg>
    <p:spTree>
      <p:nvGrpSpPr>
        <p:cNvPr id="1" name=""/>
        <p:cNvGrpSpPr/>
        <p:nvPr/>
      </p:nvGrpSpPr>
      <p:grpSpPr>
        <a:xfrm>
          <a:off x="0" y="0"/>
          <a:ext cx="0" cy="0"/>
          <a:chOff x="0" y="0"/>
          <a:chExt cx="0" cy="0"/>
        </a:xfrm>
      </p:grpSpPr>
      <p:sp>
        <p:nvSpPr>
          <p:cNvPr id="2" name="TextBox 2"/>
          <p:cNvSpPr txBox="1"/>
          <p:nvPr/>
        </p:nvSpPr>
        <p:spPr>
          <a:xfrm>
            <a:off x="1028700" y="1973148"/>
            <a:ext cx="7009529" cy="1152525"/>
          </a:xfrm>
          <a:prstGeom prst="rect">
            <a:avLst/>
          </a:prstGeom>
        </p:spPr>
        <p:txBody>
          <a:bodyPr lIns="0" tIns="0" rIns="0" bIns="0" rtlCol="0" anchor="t">
            <a:spAutoFit/>
          </a:bodyPr>
          <a:lstStyle/>
          <a:p>
            <a:pPr>
              <a:lnSpc>
                <a:spcPts val="9000"/>
              </a:lnSpc>
            </a:pPr>
            <a:r>
              <a:rPr lang="en-US" sz="7500">
                <a:solidFill>
                  <a:srgbClr val="EFEBE6"/>
                </a:solidFill>
                <a:latin typeface="Marcellus Bold"/>
              </a:rPr>
              <a:t>Topic Modeling</a:t>
            </a:r>
          </a:p>
        </p:txBody>
      </p:sp>
      <p:pic>
        <p:nvPicPr>
          <p:cNvPr id="3" name="Picture 3"/>
          <p:cNvPicPr>
            <a:picLocks noChangeAspect="1"/>
          </p:cNvPicPr>
          <p:nvPr/>
        </p:nvPicPr>
        <p:blipFill>
          <a:blip r:embed="rId2"/>
          <a:srcRect l="11702" r="3640"/>
          <a:stretch>
            <a:fillRect/>
          </a:stretch>
        </p:blipFill>
        <p:spPr>
          <a:xfrm>
            <a:off x="8921294" y="424287"/>
            <a:ext cx="8954125" cy="3764675"/>
          </a:xfrm>
          <a:prstGeom prst="rect">
            <a:avLst/>
          </a:prstGeom>
        </p:spPr>
      </p:pic>
      <p:sp>
        <p:nvSpPr>
          <p:cNvPr id="4" name="TextBox 4"/>
          <p:cNvSpPr txBox="1"/>
          <p:nvPr/>
        </p:nvSpPr>
        <p:spPr>
          <a:xfrm>
            <a:off x="1028700" y="5313117"/>
            <a:ext cx="16230600" cy="2746521"/>
          </a:xfrm>
          <a:prstGeom prst="rect">
            <a:avLst/>
          </a:prstGeom>
        </p:spPr>
        <p:txBody>
          <a:bodyPr lIns="0" tIns="0" rIns="0" bIns="0" rtlCol="0" anchor="t">
            <a:spAutoFit/>
          </a:bodyPr>
          <a:lstStyle/>
          <a:p>
            <a:pPr marL="1122679" lvl="1" indent="-561340">
              <a:lnSpc>
                <a:spcPts val="7279"/>
              </a:lnSpc>
              <a:buFont typeface="Arial"/>
              <a:buChar char="•"/>
            </a:pPr>
            <a:r>
              <a:rPr lang="en-US" sz="5199" dirty="0">
                <a:solidFill>
                  <a:srgbClr val="EFEBE6"/>
                </a:solidFill>
                <a:latin typeface="Open Sans Bold"/>
              </a:rPr>
              <a:t>LSA Model</a:t>
            </a:r>
            <a:endParaRPr lang="en-US" sz="5199" dirty="0">
              <a:solidFill>
                <a:srgbClr val="EFEBE6"/>
              </a:solidFill>
              <a:latin typeface="Open Sans"/>
            </a:endParaRPr>
          </a:p>
          <a:p>
            <a:pPr marL="1122679" lvl="1" indent="-561340">
              <a:lnSpc>
                <a:spcPts val="7279"/>
              </a:lnSpc>
              <a:buFont typeface="Arial"/>
              <a:buChar char="•"/>
            </a:pPr>
            <a:r>
              <a:rPr lang="en-US" sz="5199" dirty="0">
                <a:solidFill>
                  <a:srgbClr val="EFEBE6"/>
                </a:solidFill>
                <a:latin typeface="Open Sans Bold"/>
              </a:rPr>
              <a:t>NMF Model</a:t>
            </a:r>
            <a:r>
              <a:rPr lang="en-US" sz="5199" dirty="0">
                <a:solidFill>
                  <a:srgbClr val="EFEBE6"/>
                </a:solidFill>
                <a:latin typeface="Open Sans"/>
              </a:rPr>
              <a:t> </a:t>
            </a:r>
          </a:p>
          <a:p>
            <a:pPr marL="1122679" lvl="1" indent="-561340">
              <a:lnSpc>
                <a:spcPts val="7279"/>
              </a:lnSpc>
              <a:buFont typeface="Arial"/>
              <a:buChar char="•"/>
            </a:pPr>
            <a:r>
              <a:rPr lang="en-US" sz="5199" dirty="0">
                <a:solidFill>
                  <a:srgbClr val="EFEBE6"/>
                </a:solidFill>
                <a:latin typeface="Open Sans Bold"/>
              </a:rPr>
              <a:t>LDA Model</a:t>
            </a:r>
            <a:endParaRPr lang="en-US" sz="5199" dirty="0">
              <a:solidFill>
                <a:srgbClr val="EFEBE6"/>
              </a:solidFill>
              <a:latin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3"/>
          <p:cNvSpPr txBox="1"/>
          <p:nvPr/>
        </p:nvSpPr>
        <p:spPr>
          <a:xfrm>
            <a:off x="5332432" y="178777"/>
            <a:ext cx="7623135" cy="1028700"/>
          </a:xfrm>
          <a:prstGeom prst="rect">
            <a:avLst/>
          </a:prstGeom>
        </p:spPr>
        <p:txBody>
          <a:bodyPr lIns="0" tIns="0" rIns="0" bIns="0" rtlCol="0" anchor="t">
            <a:spAutoFit/>
          </a:bodyPr>
          <a:lstStyle/>
          <a:p>
            <a:pPr>
              <a:lnSpc>
                <a:spcPts val="8181"/>
              </a:lnSpc>
            </a:pPr>
            <a:r>
              <a:rPr lang="en-US" sz="6817" dirty="0">
                <a:solidFill>
                  <a:srgbClr val="8A3202"/>
                </a:solidFill>
                <a:latin typeface="Marcellus Bold"/>
              </a:rPr>
              <a:t>Results and Analysis</a:t>
            </a:r>
          </a:p>
        </p:txBody>
      </p:sp>
      <p:graphicFrame>
        <p:nvGraphicFramePr>
          <p:cNvPr id="7" name="Chart 6">
            <a:extLst>
              <a:ext uri="{FF2B5EF4-FFF2-40B4-BE49-F238E27FC236}">
                <a16:creationId xmlns:a16="http://schemas.microsoft.com/office/drawing/2014/main" id="{209BB48D-1F1D-4C73-A23D-97ADCBADB834}"/>
              </a:ext>
            </a:extLst>
          </p:cNvPr>
          <p:cNvGraphicFramePr>
            <a:graphicFrameLocks/>
          </p:cNvGraphicFramePr>
          <p:nvPr>
            <p:extLst>
              <p:ext uri="{D42A27DB-BD31-4B8C-83A1-F6EECF244321}">
                <p14:modId xmlns:p14="http://schemas.microsoft.com/office/powerpoint/2010/main" val="2934456164"/>
              </p:ext>
            </p:extLst>
          </p:nvPr>
        </p:nvGraphicFramePr>
        <p:xfrm>
          <a:off x="4495800" y="1638300"/>
          <a:ext cx="10896600" cy="6934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BE6"/>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6195250" cy="1439496"/>
          </a:xfrm>
          <a:prstGeom prst="rect">
            <a:avLst/>
          </a:prstGeom>
        </p:spPr>
        <p:txBody>
          <a:bodyPr lIns="0" tIns="0" rIns="0" bIns="0" rtlCol="0" anchor="t">
            <a:spAutoFit/>
          </a:bodyPr>
          <a:lstStyle/>
          <a:p>
            <a:pPr>
              <a:lnSpc>
                <a:spcPts val="11342"/>
              </a:lnSpc>
            </a:pPr>
            <a:r>
              <a:rPr lang="en-US" sz="9451">
                <a:solidFill>
                  <a:srgbClr val="8A3202"/>
                </a:solidFill>
                <a:latin typeface="Marcellus Bold"/>
              </a:rPr>
              <a:t>Conclusion</a:t>
            </a:r>
          </a:p>
        </p:txBody>
      </p:sp>
      <p:pic>
        <p:nvPicPr>
          <p:cNvPr id="3" name="Picture 3"/>
          <p:cNvPicPr>
            <a:picLocks noChangeAspect="1"/>
          </p:cNvPicPr>
          <p:nvPr/>
        </p:nvPicPr>
        <p:blipFill>
          <a:blip r:embed="rId2"/>
          <a:srcRect l="3114" r="3114"/>
          <a:stretch>
            <a:fillRect/>
          </a:stretch>
        </p:blipFill>
        <p:spPr>
          <a:xfrm>
            <a:off x="10799951" y="1028700"/>
            <a:ext cx="6459349" cy="8229600"/>
          </a:xfrm>
          <a:prstGeom prst="rect">
            <a:avLst/>
          </a:prstGeom>
        </p:spPr>
      </p:pic>
      <p:sp>
        <p:nvSpPr>
          <p:cNvPr id="4" name="TextBox 3">
            <a:extLst>
              <a:ext uri="{FF2B5EF4-FFF2-40B4-BE49-F238E27FC236}">
                <a16:creationId xmlns:a16="http://schemas.microsoft.com/office/drawing/2014/main" id="{6E9037EE-A3C6-4CF5-BF4A-8D32C0142944}"/>
              </a:ext>
            </a:extLst>
          </p:cNvPr>
          <p:cNvSpPr txBox="1"/>
          <p:nvPr/>
        </p:nvSpPr>
        <p:spPr>
          <a:xfrm>
            <a:off x="218911" y="2857500"/>
            <a:ext cx="10591800" cy="5078313"/>
          </a:xfrm>
          <a:prstGeom prst="rect">
            <a:avLst/>
          </a:prstGeom>
          <a:noFill/>
        </p:spPr>
        <p:txBody>
          <a:bodyPr wrap="square" rtlCol="1">
            <a:spAutoFit/>
          </a:bodyPr>
          <a:lstStyle/>
          <a:p>
            <a:pPr marL="571500" indent="-571500">
              <a:buFont typeface="Arial" panose="020B0604020202020204" pitchFamily="34" charset="0"/>
              <a:buChar char="•"/>
            </a:pPr>
            <a:r>
              <a:rPr lang="en-US" sz="3600" dirty="0"/>
              <a:t>Best model LDA</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Based on the results, women usually prefer Business Formal Attire, Casual Wear, Followed by Formal Wear On this basis, we prefer to choose these types of clothes to start our project.</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future work …</a:t>
            </a:r>
          </a:p>
          <a:p>
            <a:pPr marL="571500" indent="-571500">
              <a:buFont typeface="Arial" panose="020B0604020202020204" pitchFamily="34" charset="0"/>
              <a:buChar char="•"/>
            </a:pPr>
            <a:endParaRPr lang="ar-SA"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BE6"/>
        </a:solidFill>
        <a:effectLst/>
      </p:bgPr>
    </p:bg>
    <p:spTree>
      <p:nvGrpSpPr>
        <p:cNvPr id="1" name=""/>
        <p:cNvGrpSpPr/>
        <p:nvPr/>
      </p:nvGrpSpPr>
      <p:grpSpPr>
        <a:xfrm>
          <a:off x="0" y="0"/>
          <a:ext cx="0" cy="0"/>
          <a:chOff x="0" y="0"/>
          <a:chExt cx="0" cy="0"/>
        </a:xfrm>
      </p:grpSpPr>
      <p:sp>
        <p:nvSpPr>
          <p:cNvPr id="2" name="TextBox 2"/>
          <p:cNvSpPr txBox="1"/>
          <p:nvPr/>
        </p:nvSpPr>
        <p:spPr>
          <a:xfrm>
            <a:off x="1209981" y="925075"/>
            <a:ext cx="8115300" cy="1914525"/>
          </a:xfrm>
          <a:prstGeom prst="rect">
            <a:avLst/>
          </a:prstGeom>
        </p:spPr>
        <p:txBody>
          <a:bodyPr lIns="0" tIns="0" rIns="0" bIns="0" rtlCol="0" anchor="t">
            <a:spAutoFit/>
          </a:bodyPr>
          <a:lstStyle/>
          <a:p>
            <a:pPr>
              <a:lnSpc>
                <a:spcPts val="15119"/>
              </a:lnSpc>
            </a:pPr>
            <a:r>
              <a:rPr lang="en-US" sz="12599">
                <a:solidFill>
                  <a:srgbClr val="8A3202"/>
                </a:solidFill>
                <a:latin typeface="Marcellus Bold"/>
              </a:rPr>
              <a:t>Outline</a:t>
            </a:r>
          </a:p>
        </p:txBody>
      </p:sp>
      <p:sp>
        <p:nvSpPr>
          <p:cNvPr id="3" name="TextBox 3"/>
          <p:cNvSpPr txBox="1"/>
          <p:nvPr/>
        </p:nvSpPr>
        <p:spPr>
          <a:xfrm>
            <a:off x="703132" y="3536949"/>
            <a:ext cx="8622149" cy="5721351"/>
          </a:xfrm>
          <a:prstGeom prst="rect">
            <a:avLst/>
          </a:prstGeom>
        </p:spPr>
        <p:txBody>
          <a:bodyPr lIns="0" tIns="0" rIns="0" bIns="0" rtlCol="0" anchor="t">
            <a:spAutoFit/>
          </a:bodyPr>
          <a:lstStyle/>
          <a:p>
            <a:pPr marL="1403342" lvl="1" indent="-701671">
              <a:lnSpc>
                <a:spcPts val="9099"/>
              </a:lnSpc>
              <a:buFont typeface="Arial"/>
              <a:buChar char="•"/>
            </a:pPr>
            <a:r>
              <a:rPr lang="en-US" sz="6499">
                <a:solidFill>
                  <a:srgbClr val="8A3202"/>
                </a:solidFill>
                <a:latin typeface="Abhaya Libre Regular Bold"/>
              </a:rPr>
              <a:t>-Introduction</a:t>
            </a:r>
          </a:p>
          <a:p>
            <a:pPr marL="1403342" lvl="1" indent="-701671">
              <a:lnSpc>
                <a:spcPts val="9099"/>
              </a:lnSpc>
              <a:buFont typeface="Arial"/>
              <a:buChar char="•"/>
            </a:pPr>
            <a:r>
              <a:rPr lang="en-US" sz="6499">
                <a:solidFill>
                  <a:srgbClr val="8A3202"/>
                </a:solidFill>
                <a:latin typeface="Abhaya Libre Regular Bold"/>
              </a:rPr>
              <a:t>-Dataset</a:t>
            </a:r>
          </a:p>
          <a:p>
            <a:pPr marL="1403342" lvl="1" indent="-701671">
              <a:lnSpc>
                <a:spcPts val="9099"/>
              </a:lnSpc>
              <a:buFont typeface="Arial"/>
              <a:buChar char="•"/>
            </a:pPr>
            <a:r>
              <a:rPr lang="en-US" sz="6499">
                <a:solidFill>
                  <a:srgbClr val="8A3202"/>
                </a:solidFill>
                <a:latin typeface="Abhaya Libre Regular Bold"/>
              </a:rPr>
              <a:t>-Mythology </a:t>
            </a:r>
          </a:p>
          <a:p>
            <a:pPr marL="1403342" lvl="1" indent="-701671">
              <a:lnSpc>
                <a:spcPts val="9099"/>
              </a:lnSpc>
              <a:buFont typeface="Arial"/>
              <a:buChar char="•"/>
            </a:pPr>
            <a:r>
              <a:rPr lang="en-US" sz="6499">
                <a:solidFill>
                  <a:srgbClr val="8A3202"/>
                </a:solidFill>
                <a:latin typeface="Abhaya Libre Regular Bold"/>
              </a:rPr>
              <a:t>-Results and Analysis</a:t>
            </a:r>
          </a:p>
          <a:p>
            <a:pPr marL="1403342" lvl="1" indent="-701671">
              <a:lnSpc>
                <a:spcPts val="9099"/>
              </a:lnSpc>
              <a:buFont typeface="Arial"/>
              <a:buChar char="•"/>
            </a:pPr>
            <a:r>
              <a:rPr lang="en-US" sz="6499">
                <a:solidFill>
                  <a:srgbClr val="8A3202"/>
                </a:solidFill>
                <a:latin typeface="Abhaya Libre Regular Bold"/>
              </a:rPr>
              <a:t>-Conclusion </a:t>
            </a:r>
          </a:p>
        </p:txBody>
      </p:sp>
      <p:pic>
        <p:nvPicPr>
          <p:cNvPr id="4" name="Picture 4"/>
          <p:cNvPicPr>
            <a:picLocks noChangeAspect="1"/>
          </p:cNvPicPr>
          <p:nvPr/>
        </p:nvPicPr>
        <p:blipFill>
          <a:blip r:embed="rId2"/>
          <a:srcRect/>
          <a:stretch>
            <a:fillRect/>
          </a:stretch>
        </p:blipFill>
        <p:spPr>
          <a:xfrm>
            <a:off x="7353485" y="385076"/>
            <a:ext cx="10576944" cy="37646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593C"/>
        </a:solidFill>
        <a:effectLst/>
      </p:bgPr>
    </p:bg>
    <p:spTree>
      <p:nvGrpSpPr>
        <p:cNvPr id="1" name=""/>
        <p:cNvGrpSpPr/>
        <p:nvPr/>
      </p:nvGrpSpPr>
      <p:grpSpPr>
        <a:xfrm>
          <a:off x="0" y="0"/>
          <a:ext cx="0" cy="0"/>
          <a:chOff x="0" y="0"/>
          <a:chExt cx="0" cy="0"/>
        </a:xfrm>
      </p:grpSpPr>
      <p:sp>
        <p:nvSpPr>
          <p:cNvPr id="2" name="TextBox 2"/>
          <p:cNvSpPr txBox="1"/>
          <p:nvPr/>
        </p:nvSpPr>
        <p:spPr>
          <a:xfrm>
            <a:off x="9789164" y="263867"/>
            <a:ext cx="7451467" cy="1520142"/>
          </a:xfrm>
          <a:prstGeom prst="rect">
            <a:avLst/>
          </a:prstGeom>
        </p:spPr>
        <p:txBody>
          <a:bodyPr lIns="0" tIns="0" rIns="0" bIns="0" rtlCol="0" anchor="t">
            <a:spAutoFit/>
          </a:bodyPr>
          <a:lstStyle/>
          <a:p>
            <a:pPr>
              <a:lnSpc>
                <a:spcPts val="11902"/>
              </a:lnSpc>
            </a:pPr>
            <a:r>
              <a:rPr lang="en-US" sz="9918">
                <a:solidFill>
                  <a:srgbClr val="EFEBE6"/>
                </a:solidFill>
                <a:latin typeface="Marcellus Bold"/>
              </a:rPr>
              <a:t>Introduction</a:t>
            </a:r>
          </a:p>
        </p:txBody>
      </p:sp>
      <p:pic>
        <p:nvPicPr>
          <p:cNvPr id="3" name="Picture 3"/>
          <p:cNvPicPr>
            <a:picLocks noChangeAspect="1"/>
          </p:cNvPicPr>
          <p:nvPr/>
        </p:nvPicPr>
        <p:blipFill>
          <a:blip r:embed="rId2"/>
          <a:srcRect t="12417" b="2130"/>
          <a:stretch>
            <a:fillRect/>
          </a:stretch>
        </p:blipFill>
        <p:spPr>
          <a:xfrm>
            <a:off x="616119" y="-1817073"/>
            <a:ext cx="8117497" cy="12104073"/>
          </a:xfrm>
          <a:prstGeom prst="rect">
            <a:avLst/>
          </a:prstGeom>
        </p:spPr>
      </p:pic>
      <p:sp>
        <p:nvSpPr>
          <p:cNvPr id="4" name="TextBox 4"/>
          <p:cNvSpPr txBox="1"/>
          <p:nvPr/>
        </p:nvSpPr>
        <p:spPr>
          <a:xfrm>
            <a:off x="9053762" y="1562100"/>
            <a:ext cx="8922269" cy="13883796"/>
          </a:xfrm>
          <a:prstGeom prst="rect">
            <a:avLst/>
          </a:prstGeom>
        </p:spPr>
        <p:txBody>
          <a:bodyPr lIns="0" tIns="0" rIns="0" bIns="0" rtlCol="0" anchor="t">
            <a:spAutoFit/>
          </a:bodyPr>
          <a:lstStyle/>
          <a:p>
            <a:pPr>
              <a:lnSpc>
                <a:spcPts val="4961"/>
              </a:lnSpc>
            </a:pPr>
            <a:endParaRPr dirty="0"/>
          </a:p>
          <a:p>
            <a:pPr>
              <a:lnSpc>
                <a:spcPts val="4961"/>
              </a:lnSpc>
            </a:pPr>
            <a:endParaRPr dirty="0"/>
          </a:p>
          <a:p>
            <a:pPr>
              <a:lnSpc>
                <a:spcPts val="4961"/>
              </a:lnSpc>
            </a:pPr>
            <a:r>
              <a:rPr lang="en-US" sz="3543" dirty="0">
                <a:solidFill>
                  <a:srgbClr val="EFEBE6"/>
                </a:solidFill>
                <a:latin typeface="Open Sans"/>
              </a:rPr>
              <a:t>in this project, we'll be using NLP with Topic Modeling and Clustering to find out some good information about customers reviews to take advantage of e-commerce</a:t>
            </a:r>
          </a:p>
          <a:p>
            <a:pPr>
              <a:lnSpc>
                <a:spcPts val="4961"/>
              </a:lnSpc>
            </a:pPr>
            <a:endParaRPr lang="en-US" sz="3543" dirty="0">
              <a:solidFill>
                <a:srgbClr val="EFEBE6"/>
              </a:solidFill>
              <a:latin typeface="Open Sans"/>
            </a:endParaRPr>
          </a:p>
          <a:p>
            <a:pPr>
              <a:lnSpc>
                <a:spcPts val="4961"/>
              </a:lnSpc>
            </a:pPr>
            <a:r>
              <a:rPr lang="en-US" sz="3543" dirty="0">
                <a:solidFill>
                  <a:srgbClr val="EFEBE6"/>
                </a:solidFill>
                <a:latin typeface="Open Sans"/>
              </a:rPr>
              <a:t>answering some questions:</a:t>
            </a:r>
          </a:p>
          <a:p>
            <a:pPr marL="765116" lvl="1" indent="-382558">
              <a:lnSpc>
                <a:spcPts val="4961"/>
              </a:lnSpc>
              <a:buFont typeface="Arial"/>
              <a:buChar char="•"/>
            </a:pPr>
            <a:r>
              <a:rPr lang="en-US" sz="3543" dirty="0">
                <a:solidFill>
                  <a:srgbClr val="EFEBE6"/>
                </a:solidFill>
                <a:latin typeface="Open Sans"/>
              </a:rPr>
              <a:t>What is the best selling clothing?</a:t>
            </a:r>
          </a:p>
          <a:p>
            <a:pPr marL="765116" lvl="1" indent="-382558">
              <a:lnSpc>
                <a:spcPts val="4961"/>
              </a:lnSpc>
              <a:buFont typeface="Arial"/>
              <a:buChar char="•"/>
            </a:pPr>
            <a:r>
              <a:rPr lang="en-US" sz="3543" dirty="0">
                <a:solidFill>
                  <a:srgbClr val="EFEBE6"/>
                </a:solidFill>
                <a:latin typeface="Open Sans"/>
              </a:rPr>
              <a:t>What is the most type of clothes that has more positive reviews?</a:t>
            </a:r>
          </a:p>
          <a:p>
            <a:pPr marL="765116" lvl="1" indent="-382558">
              <a:lnSpc>
                <a:spcPts val="4961"/>
              </a:lnSpc>
              <a:buFont typeface="Arial"/>
              <a:buChar char="•"/>
            </a:pPr>
            <a:r>
              <a:rPr lang="en-US" sz="3543" dirty="0">
                <a:solidFill>
                  <a:srgbClr val="EFEBE6"/>
                </a:solidFill>
                <a:latin typeface="Open Sans"/>
              </a:rPr>
              <a:t>At which age </a:t>
            </a:r>
            <a:r>
              <a:rPr lang="en-US" sz="3543" dirty="0" err="1">
                <a:solidFill>
                  <a:srgbClr val="EFEBE6"/>
                </a:solidFill>
                <a:latin typeface="Open Sans"/>
              </a:rPr>
              <a:t>womens</a:t>
            </a:r>
            <a:r>
              <a:rPr lang="en-US" sz="3543" dirty="0">
                <a:solidFill>
                  <a:srgbClr val="EFEBE6"/>
                </a:solidFill>
                <a:latin typeface="Open Sans"/>
              </a:rPr>
              <a:t> buy clothes most?</a:t>
            </a:r>
          </a:p>
          <a:p>
            <a:pPr>
              <a:lnSpc>
                <a:spcPts val="4961"/>
              </a:lnSpc>
            </a:pPr>
            <a:endParaRPr lang="en-US" sz="3543" dirty="0">
              <a:solidFill>
                <a:srgbClr val="EFEBE6"/>
              </a:solidFill>
              <a:latin typeface="Open Sans"/>
            </a:endParaRPr>
          </a:p>
          <a:p>
            <a:pPr>
              <a:lnSpc>
                <a:spcPts val="4961"/>
              </a:lnSpc>
            </a:pPr>
            <a:endParaRPr lang="en-US" sz="3543" dirty="0">
              <a:solidFill>
                <a:srgbClr val="EFEBE6"/>
              </a:solidFill>
              <a:latin typeface="Open Sans"/>
            </a:endParaRPr>
          </a:p>
          <a:p>
            <a:pPr>
              <a:lnSpc>
                <a:spcPts val="4961"/>
              </a:lnSpc>
            </a:pPr>
            <a:endParaRPr lang="en-US" sz="3543" dirty="0">
              <a:solidFill>
                <a:srgbClr val="EFEBE6"/>
              </a:solidFill>
              <a:latin typeface="Open Sans"/>
            </a:endParaRPr>
          </a:p>
          <a:p>
            <a:pPr>
              <a:lnSpc>
                <a:spcPts val="4961"/>
              </a:lnSpc>
            </a:pPr>
            <a:endParaRPr lang="en-US" sz="3543" dirty="0">
              <a:solidFill>
                <a:srgbClr val="EFEBE6"/>
              </a:solidFill>
              <a:latin typeface="Open Sans"/>
            </a:endParaRPr>
          </a:p>
          <a:p>
            <a:pPr>
              <a:lnSpc>
                <a:spcPts val="4389"/>
              </a:lnSpc>
            </a:pPr>
            <a:endParaRPr lang="en-US" sz="3543" dirty="0">
              <a:solidFill>
                <a:srgbClr val="EFEBE6"/>
              </a:solidFill>
              <a:latin typeface="Open Sans"/>
            </a:endParaRPr>
          </a:p>
          <a:p>
            <a:pPr>
              <a:lnSpc>
                <a:spcPts val="4389"/>
              </a:lnSpc>
            </a:pPr>
            <a:endParaRPr lang="en-US" sz="3543" dirty="0">
              <a:solidFill>
                <a:srgbClr val="EFEBE6"/>
              </a:solidFill>
              <a:latin typeface="Open Sans"/>
            </a:endParaRPr>
          </a:p>
          <a:p>
            <a:pPr>
              <a:lnSpc>
                <a:spcPts val="4389"/>
              </a:lnSpc>
            </a:pPr>
            <a:endParaRPr lang="en-US" sz="3543" dirty="0">
              <a:solidFill>
                <a:srgbClr val="EFEBE6"/>
              </a:solidFill>
              <a:latin typeface="Open Sans"/>
            </a:endParaRPr>
          </a:p>
          <a:p>
            <a:pPr>
              <a:lnSpc>
                <a:spcPts val="4389"/>
              </a:lnSpc>
            </a:pPr>
            <a:endParaRPr lang="en-US" sz="3543" dirty="0">
              <a:solidFill>
                <a:srgbClr val="EFEBE6"/>
              </a:solidFill>
              <a:latin typeface="Open Sans"/>
            </a:endParaRPr>
          </a:p>
          <a:p>
            <a:pPr>
              <a:lnSpc>
                <a:spcPts val="4389"/>
              </a:lnSpc>
            </a:pPr>
            <a:endParaRPr lang="en-US" sz="3543" dirty="0">
              <a:solidFill>
                <a:srgbClr val="EFEBE6"/>
              </a:solidFill>
              <a:latin typeface="Open Sans"/>
            </a:endParaRPr>
          </a:p>
          <a:p>
            <a:pPr>
              <a:lnSpc>
                <a:spcPts val="4389"/>
              </a:lnSpc>
            </a:pPr>
            <a:endParaRPr lang="en-US" sz="3543" dirty="0">
              <a:solidFill>
                <a:srgbClr val="EFEBE6"/>
              </a:solidFill>
              <a:latin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5593C"/>
        </a:solidFill>
        <a:effectLst/>
      </p:bgPr>
    </p:bg>
    <p:spTree>
      <p:nvGrpSpPr>
        <p:cNvPr id="1" name=""/>
        <p:cNvGrpSpPr/>
        <p:nvPr/>
      </p:nvGrpSpPr>
      <p:grpSpPr>
        <a:xfrm>
          <a:off x="0" y="0"/>
          <a:ext cx="0" cy="0"/>
          <a:chOff x="0" y="0"/>
          <a:chExt cx="0" cy="0"/>
        </a:xfrm>
      </p:grpSpPr>
      <p:sp>
        <p:nvSpPr>
          <p:cNvPr id="2" name="TextBox 2"/>
          <p:cNvSpPr txBox="1"/>
          <p:nvPr/>
        </p:nvSpPr>
        <p:spPr>
          <a:xfrm>
            <a:off x="1028700" y="549033"/>
            <a:ext cx="7505700" cy="1533525"/>
          </a:xfrm>
          <a:prstGeom prst="rect">
            <a:avLst/>
          </a:prstGeom>
        </p:spPr>
        <p:txBody>
          <a:bodyPr lIns="0" tIns="0" rIns="0" bIns="0" rtlCol="0" anchor="t">
            <a:spAutoFit/>
          </a:bodyPr>
          <a:lstStyle/>
          <a:p>
            <a:pPr>
              <a:lnSpc>
                <a:spcPts val="12119"/>
              </a:lnSpc>
            </a:pPr>
            <a:r>
              <a:rPr lang="en-US" sz="10099">
                <a:solidFill>
                  <a:srgbClr val="EFEBE6"/>
                </a:solidFill>
                <a:latin typeface="Marcellus Bold"/>
              </a:rPr>
              <a:t>Dataset</a:t>
            </a:r>
          </a:p>
        </p:txBody>
      </p:sp>
      <p:pic>
        <p:nvPicPr>
          <p:cNvPr id="3" name="Picture 3"/>
          <p:cNvPicPr>
            <a:picLocks noChangeAspect="1"/>
          </p:cNvPicPr>
          <p:nvPr/>
        </p:nvPicPr>
        <p:blipFill>
          <a:blip r:embed="rId2"/>
          <a:srcRect l="2758" r="2758"/>
          <a:stretch>
            <a:fillRect/>
          </a:stretch>
        </p:blipFill>
        <p:spPr>
          <a:xfrm>
            <a:off x="11828651" y="-89351"/>
            <a:ext cx="6557758" cy="8310402"/>
          </a:xfrm>
          <a:prstGeom prst="rect">
            <a:avLst/>
          </a:prstGeom>
        </p:spPr>
      </p:pic>
      <p:sp>
        <p:nvSpPr>
          <p:cNvPr id="4" name="TextBox 4"/>
          <p:cNvSpPr txBox="1"/>
          <p:nvPr/>
        </p:nvSpPr>
        <p:spPr>
          <a:xfrm>
            <a:off x="286054" y="2144599"/>
            <a:ext cx="11204553" cy="8142401"/>
          </a:xfrm>
          <a:prstGeom prst="rect">
            <a:avLst/>
          </a:prstGeom>
        </p:spPr>
        <p:txBody>
          <a:bodyPr lIns="0" tIns="0" rIns="0" bIns="0" rtlCol="0" anchor="t">
            <a:spAutoFit/>
          </a:bodyPr>
          <a:lstStyle/>
          <a:p>
            <a:pPr marL="903117" lvl="1" indent="-451559">
              <a:lnSpc>
                <a:spcPts val="5856"/>
              </a:lnSpc>
              <a:buFont typeface="Arial"/>
              <a:buChar char="•"/>
            </a:pPr>
            <a:r>
              <a:rPr lang="en-US" sz="4183">
                <a:solidFill>
                  <a:srgbClr val="EFEBE6"/>
                </a:solidFill>
                <a:latin typeface="Open Sans"/>
              </a:rPr>
              <a:t>It is a Women’s Clothing E-Commerce dataset revolving around the reviews written by customer</a:t>
            </a:r>
          </a:p>
          <a:p>
            <a:pPr>
              <a:lnSpc>
                <a:spcPts val="5856"/>
              </a:lnSpc>
            </a:pPr>
            <a:endParaRPr lang="en-US" sz="4183">
              <a:solidFill>
                <a:srgbClr val="EFEBE6"/>
              </a:solidFill>
              <a:latin typeface="Open Sans"/>
            </a:endParaRPr>
          </a:p>
          <a:p>
            <a:pPr marL="903117" lvl="1" indent="-451559">
              <a:lnSpc>
                <a:spcPts val="5856"/>
              </a:lnSpc>
              <a:buFont typeface="Arial"/>
              <a:buChar char="•"/>
            </a:pPr>
            <a:r>
              <a:rPr lang="en-US" sz="4183">
                <a:solidFill>
                  <a:srgbClr val="EFEBE6"/>
                </a:solidFill>
                <a:latin typeface="Open Sans"/>
              </a:rPr>
              <a:t>It has 23,486 columns and 11 rows</a:t>
            </a:r>
          </a:p>
          <a:p>
            <a:pPr>
              <a:lnSpc>
                <a:spcPts val="5856"/>
              </a:lnSpc>
            </a:pPr>
            <a:endParaRPr lang="en-US" sz="4183">
              <a:solidFill>
                <a:srgbClr val="EFEBE6"/>
              </a:solidFill>
              <a:latin typeface="Open Sans"/>
            </a:endParaRPr>
          </a:p>
          <a:p>
            <a:pPr marL="903117" lvl="1" indent="-451559">
              <a:lnSpc>
                <a:spcPts val="5856"/>
              </a:lnSpc>
              <a:buFont typeface="Arial"/>
              <a:buChar char="•"/>
            </a:pPr>
            <a:r>
              <a:rPr lang="en-US" sz="4183">
                <a:solidFill>
                  <a:srgbClr val="EFEBE6"/>
                </a:solidFill>
                <a:latin typeface="Open Sans Bold"/>
              </a:rPr>
              <a:t>Features</a:t>
            </a:r>
            <a:r>
              <a:rPr lang="en-US" sz="4183">
                <a:solidFill>
                  <a:srgbClr val="EFEBE6"/>
                </a:solidFill>
                <a:latin typeface="Open Sans"/>
              </a:rPr>
              <a:t>: Clothing ID, Age, Review Text, Title, Rating, Recommended IND, Positive Feedback Count, Division Name, Department Name, Class Nam</a:t>
            </a:r>
          </a:p>
          <a:p>
            <a:pPr>
              <a:lnSpc>
                <a:spcPts val="5856"/>
              </a:lnSpc>
            </a:pPr>
            <a:endParaRPr lang="en-US" sz="4183">
              <a:solidFill>
                <a:srgbClr val="EFEBE6"/>
              </a:solidFill>
              <a:latin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BE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96033" y="4082859"/>
            <a:ext cx="2689019" cy="2514232"/>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964750" y="7129038"/>
            <a:ext cx="2890581" cy="2253876"/>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391549" y="3916515"/>
            <a:ext cx="2954352" cy="2846921"/>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004436" y="6763436"/>
            <a:ext cx="2619478" cy="2619478"/>
          </a:xfrm>
          <a:prstGeom prst="rect">
            <a:avLst/>
          </a:prstGeom>
        </p:spPr>
      </p:pic>
      <p:sp>
        <p:nvSpPr>
          <p:cNvPr id="6" name="TextBox 6"/>
          <p:cNvSpPr txBox="1"/>
          <p:nvPr/>
        </p:nvSpPr>
        <p:spPr>
          <a:xfrm>
            <a:off x="4939211" y="1038225"/>
            <a:ext cx="8409579" cy="1628775"/>
          </a:xfrm>
          <a:prstGeom prst="rect">
            <a:avLst/>
          </a:prstGeom>
        </p:spPr>
        <p:txBody>
          <a:bodyPr lIns="0" tIns="0" rIns="0" bIns="0" rtlCol="0" anchor="t">
            <a:spAutoFit/>
          </a:bodyPr>
          <a:lstStyle/>
          <a:p>
            <a:pPr algn="ctr">
              <a:lnSpc>
                <a:spcPts val="12959"/>
              </a:lnSpc>
            </a:pPr>
            <a:r>
              <a:rPr lang="en-US" sz="10799">
                <a:solidFill>
                  <a:srgbClr val="8A3202"/>
                </a:solidFill>
                <a:latin typeface="Marcellus Bold"/>
              </a:rPr>
              <a:t>Mythology</a:t>
            </a:r>
          </a:p>
        </p:txBody>
      </p:sp>
      <p:sp>
        <p:nvSpPr>
          <p:cNvPr id="7" name="TextBox 7"/>
          <p:cNvSpPr txBox="1"/>
          <p:nvPr/>
        </p:nvSpPr>
        <p:spPr>
          <a:xfrm>
            <a:off x="763367" y="7325145"/>
            <a:ext cx="2954352" cy="1419861"/>
          </a:xfrm>
          <a:prstGeom prst="rect">
            <a:avLst/>
          </a:prstGeom>
        </p:spPr>
        <p:txBody>
          <a:bodyPr lIns="0" tIns="0" rIns="0" bIns="0" rtlCol="0" anchor="t">
            <a:spAutoFit/>
          </a:bodyPr>
          <a:lstStyle/>
          <a:p>
            <a:pPr algn="ctr">
              <a:lnSpc>
                <a:spcPts val="5739"/>
              </a:lnSpc>
            </a:pPr>
            <a:r>
              <a:rPr lang="en-US" sz="4099">
                <a:solidFill>
                  <a:srgbClr val="8A3202"/>
                </a:solidFill>
                <a:latin typeface="Open Sans Light Bold"/>
              </a:rPr>
              <a:t>Gathering Data</a:t>
            </a:r>
          </a:p>
        </p:txBody>
      </p:sp>
      <p:sp>
        <p:nvSpPr>
          <p:cNvPr id="8" name="TextBox 8"/>
          <p:cNvSpPr txBox="1"/>
          <p:nvPr/>
        </p:nvSpPr>
        <p:spPr>
          <a:xfrm>
            <a:off x="4547789" y="4591945"/>
            <a:ext cx="3724503" cy="1419861"/>
          </a:xfrm>
          <a:prstGeom prst="rect">
            <a:avLst/>
          </a:prstGeom>
        </p:spPr>
        <p:txBody>
          <a:bodyPr lIns="0" tIns="0" rIns="0" bIns="0" rtlCol="0" anchor="t">
            <a:spAutoFit/>
          </a:bodyPr>
          <a:lstStyle/>
          <a:p>
            <a:pPr algn="ctr">
              <a:lnSpc>
                <a:spcPts val="5739"/>
              </a:lnSpc>
            </a:pPr>
            <a:r>
              <a:rPr lang="en-US" sz="4099">
                <a:solidFill>
                  <a:srgbClr val="8A3202"/>
                </a:solidFill>
                <a:latin typeface="Open Sans Light Bold"/>
              </a:rPr>
              <a:t>Text Preprocessing</a:t>
            </a:r>
          </a:p>
        </p:txBody>
      </p:sp>
      <p:sp>
        <p:nvSpPr>
          <p:cNvPr id="9" name="TextBox 9"/>
          <p:cNvSpPr txBox="1"/>
          <p:nvPr/>
        </p:nvSpPr>
        <p:spPr>
          <a:xfrm>
            <a:off x="9391549" y="7869896"/>
            <a:ext cx="2954352" cy="695961"/>
          </a:xfrm>
          <a:prstGeom prst="rect">
            <a:avLst/>
          </a:prstGeom>
        </p:spPr>
        <p:txBody>
          <a:bodyPr lIns="0" tIns="0" rIns="0" bIns="0" rtlCol="0" anchor="t">
            <a:spAutoFit/>
          </a:bodyPr>
          <a:lstStyle/>
          <a:p>
            <a:pPr algn="ctr">
              <a:lnSpc>
                <a:spcPts val="5739"/>
              </a:lnSpc>
            </a:pPr>
            <a:r>
              <a:rPr lang="en-US" sz="4099">
                <a:solidFill>
                  <a:srgbClr val="8A3202"/>
                </a:solidFill>
                <a:latin typeface="Open Sans Light Bold"/>
              </a:rPr>
              <a:t>EDA</a:t>
            </a:r>
          </a:p>
        </p:txBody>
      </p:sp>
      <p:sp>
        <p:nvSpPr>
          <p:cNvPr id="10" name="TextBox 10"/>
          <p:cNvSpPr txBox="1"/>
          <p:nvPr/>
        </p:nvSpPr>
        <p:spPr>
          <a:xfrm>
            <a:off x="13836999" y="4591945"/>
            <a:ext cx="2954352" cy="1419861"/>
          </a:xfrm>
          <a:prstGeom prst="rect">
            <a:avLst/>
          </a:prstGeom>
        </p:spPr>
        <p:txBody>
          <a:bodyPr lIns="0" tIns="0" rIns="0" bIns="0" rtlCol="0" anchor="t">
            <a:spAutoFit/>
          </a:bodyPr>
          <a:lstStyle/>
          <a:p>
            <a:pPr algn="ctr">
              <a:lnSpc>
                <a:spcPts val="5739"/>
              </a:lnSpc>
            </a:pPr>
            <a:r>
              <a:rPr lang="en-US" sz="4099">
                <a:solidFill>
                  <a:srgbClr val="8A3202"/>
                </a:solidFill>
                <a:latin typeface="Open Sans Light Bold"/>
              </a:rPr>
              <a:t>Topic Modeling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5593C"/>
        </a:solidFill>
        <a:effectLst/>
      </p:bgPr>
    </p:bg>
    <p:spTree>
      <p:nvGrpSpPr>
        <p:cNvPr id="1" name=""/>
        <p:cNvGrpSpPr/>
        <p:nvPr/>
      </p:nvGrpSpPr>
      <p:grpSpPr>
        <a:xfrm>
          <a:off x="0" y="0"/>
          <a:ext cx="0" cy="0"/>
          <a:chOff x="0" y="0"/>
          <a:chExt cx="0" cy="0"/>
        </a:xfrm>
      </p:grpSpPr>
      <p:grpSp>
        <p:nvGrpSpPr>
          <p:cNvPr id="2" name="Group 2"/>
          <p:cNvGrpSpPr/>
          <p:nvPr/>
        </p:nvGrpSpPr>
        <p:grpSpPr>
          <a:xfrm>
            <a:off x="5201221" y="1028700"/>
            <a:ext cx="7885559" cy="1928371"/>
            <a:chOff x="0" y="0"/>
            <a:chExt cx="10514079" cy="2571161"/>
          </a:xfrm>
        </p:grpSpPr>
        <p:sp>
          <p:nvSpPr>
            <p:cNvPr id="3" name="TextBox 3"/>
            <p:cNvSpPr txBox="1"/>
            <p:nvPr/>
          </p:nvSpPr>
          <p:spPr>
            <a:xfrm>
              <a:off x="0" y="9525"/>
              <a:ext cx="10514079" cy="1452556"/>
            </a:xfrm>
            <a:prstGeom prst="rect">
              <a:avLst/>
            </a:prstGeom>
          </p:spPr>
          <p:txBody>
            <a:bodyPr lIns="0" tIns="0" rIns="0" bIns="0" rtlCol="0" anchor="t">
              <a:spAutoFit/>
            </a:bodyPr>
            <a:lstStyle/>
            <a:p>
              <a:pPr>
                <a:lnSpc>
                  <a:spcPts val="8640"/>
                </a:lnSpc>
              </a:pPr>
              <a:r>
                <a:rPr lang="en-US" sz="7200">
                  <a:solidFill>
                    <a:srgbClr val="EFEBE6"/>
                  </a:solidFill>
                  <a:latin typeface="Marcellus Bold"/>
                </a:rPr>
                <a:t>Text Preprocessing</a:t>
              </a:r>
            </a:p>
          </p:txBody>
        </p:sp>
        <p:sp>
          <p:nvSpPr>
            <p:cNvPr id="4" name="TextBox 4"/>
            <p:cNvSpPr txBox="1"/>
            <p:nvPr/>
          </p:nvSpPr>
          <p:spPr>
            <a:xfrm>
              <a:off x="0" y="1978579"/>
              <a:ext cx="9344424" cy="592582"/>
            </a:xfrm>
            <a:prstGeom prst="rect">
              <a:avLst/>
            </a:prstGeom>
          </p:spPr>
          <p:txBody>
            <a:bodyPr lIns="0" tIns="0" rIns="0" bIns="0" rtlCol="0" anchor="t">
              <a:spAutoFit/>
            </a:bodyPr>
            <a:lstStyle/>
            <a:p>
              <a:pPr>
                <a:lnSpc>
                  <a:spcPts val="3360"/>
                </a:lnSpc>
              </a:pPr>
              <a:endParaRPr/>
            </a:p>
          </p:txBody>
        </p:sp>
      </p:grpSp>
      <p:sp>
        <p:nvSpPr>
          <p:cNvPr id="5" name="AutoShape 5"/>
          <p:cNvSpPr/>
          <p:nvPr/>
        </p:nvSpPr>
        <p:spPr>
          <a:xfrm>
            <a:off x="10168780" y="2105737"/>
            <a:ext cx="824399" cy="27447"/>
          </a:xfrm>
          <a:prstGeom prst="rect">
            <a:avLst/>
          </a:prstGeom>
          <a:solidFill>
            <a:srgbClr val="A5593C"/>
          </a:solidFill>
        </p:spPr>
      </p:sp>
      <p:sp>
        <p:nvSpPr>
          <p:cNvPr id="6" name="AutoShape 6"/>
          <p:cNvSpPr/>
          <p:nvPr/>
        </p:nvSpPr>
        <p:spPr>
          <a:xfrm>
            <a:off x="10168780" y="3601364"/>
            <a:ext cx="824399" cy="27447"/>
          </a:xfrm>
          <a:prstGeom prst="rect">
            <a:avLst/>
          </a:prstGeom>
          <a:solidFill>
            <a:srgbClr val="A5593C"/>
          </a:solidFill>
        </p:spPr>
      </p:sp>
      <p:sp>
        <p:nvSpPr>
          <p:cNvPr id="7" name="AutoShape 7"/>
          <p:cNvSpPr/>
          <p:nvPr/>
        </p:nvSpPr>
        <p:spPr>
          <a:xfrm>
            <a:off x="10168780" y="5096991"/>
            <a:ext cx="824399" cy="27447"/>
          </a:xfrm>
          <a:prstGeom prst="rect">
            <a:avLst/>
          </a:prstGeom>
          <a:solidFill>
            <a:srgbClr val="A5593C"/>
          </a:solidFill>
        </p:spPr>
      </p:sp>
      <p:sp>
        <p:nvSpPr>
          <p:cNvPr id="8" name="AutoShape 8"/>
          <p:cNvSpPr/>
          <p:nvPr/>
        </p:nvSpPr>
        <p:spPr>
          <a:xfrm>
            <a:off x="10168780" y="6592618"/>
            <a:ext cx="824399" cy="27447"/>
          </a:xfrm>
          <a:prstGeom prst="rect">
            <a:avLst/>
          </a:prstGeom>
          <a:solidFill>
            <a:srgbClr val="A5593C"/>
          </a:solidFill>
        </p:spPr>
      </p:sp>
      <p:sp>
        <p:nvSpPr>
          <p:cNvPr id="9" name="AutoShape 9"/>
          <p:cNvSpPr/>
          <p:nvPr/>
        </p:nvSpPr>
        <p:spPr>
          <a:xfrm>
            <a:off x="10168780" y="8088246"/>
            <a:ext cx="824399" cy="27447"/>
          </a:xfrm>
          <a:prstGeom prst="rect">
            <a:avLst/>
          </a:prstGeom>
          <a:solidFill>
            <a:srgbClr val="A5593C"/>
          </a:solidFill>
        </p:spPr>
      </p:sp>
      <p:grpSp>
        <p:nvGrpSpPr>
          <p:cNvPr id="10" name="Group 10"/>
          <p:cNvGrpSpPr/>
          <p:nvPr/>
        </p:nvGrpSpPr>
        <p:grpSpPr>
          <a:xfrm>
            <a:off x="1103506" y="3752541"/>
            <a:ext cx="4626397" cy="4626397"/>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FEBE6"/>
            </a:solidFill>
          </p:spPr>
        </p:sp>
      </p:grpSp>
      <p:grpSp>
        <p:nvGrpSpPr>
          <p:cNvPr id="12" name="Group 12"/>
          <p:cNvGrpSpPr/>
          <p:nvPr/>
        </p:nvGrpSpPr>
        <p:grpSpPr>
          <a:xfrm>
            <a:off x="6830801" y="3489295"/>
            <a:ext cx="4626397" cy="4626397"/>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FEBE6"/>
            </a:solidFill>
          </p:spPr>
        </p:sp>
      </p:grpSp>
      <p:grpSp>
        <p:nvGrpSpPr>
          <p:cNvPr id="14" name="Group 14"/>
          <p:cNvGrpSpPr/>
          <p:nvPr/>
        </p:nvGrpSpPr>
        <p:grpSpPr>
          <a:xfrm>
            <a:off x="12466873" y="3489295"/>
            <a:ext cx="4626397" cy="4626397"/>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FEBE6"/>
            </a:solidFill>
          </p:spPr>
        </p:sp>
      </p:grpSp>
      <p:sp>
        <p:nvSpPr>
          <p:cNvPr id="16" name="TextBox 16"/>
          <p:cNvSpPr txBox="1"/>
          <p:nvPr/>
        </p:nvSpPr>
        <p:spPr>
          <a:xfrm>
            <a:off x="1332396" y="4780334"/>
            <a:ext cx="4168617" cy="2253234"/>
          </a:xfrm>
          <a:prstGeom prst="rect">
            <a:avLst/>
          </a:prstGeom>
        </p:spPr>
        <p:txBody>
          <a:bodyPr lIns="0" tIns="0" rIns="0" bIns="0" rtlCol="0" anchor="t">
            <a:spAutoFit/>
          </a:bodyPr>
          <a:lstStyle/>
          <a:p>
            <a:pPr algn="ctr">
              <a:lnSpc>
                <a:spcPts val="5795"/>
              </a:lnSpc>
            </a:pPr>
            <a:r>
              <a:rPr lang="en-US" sz="4139">
                <a:solidFill>
                  <a:srgbClr val="C66424"/>
                </a:solidFill>
                <a:latin typeface="Open Sans Light Bold"/>
              </a:rPr>
              <a:t>Clean Text</a:t>
            </a:r>
          </a:p>
          <a:p>
            <a:pPr algn="ctr">
              <a:lnSpc>
                <a:spcPts val="4116"/>
              </a:lnSpc>
            </a:pPr>
            <a:r>
              <a:rPr lang="en-US" sz="2940">
                <a:solidFill>
                  <a:srgbClr val="C66424"/>
                </a:solidFill>
                <a:latin typeface="Open Sans Light Bold"/>
              </a:rPr>
              <a:t>Remove</a:t>
            </a:r>
            <a:r>
              <a:rPr lang="en-US" sz="2940">
                <a:solidFill>
                  <a:srgbClr val="C66424"/>
                </a:solidFill>
                <a:latin typeface="Open Sans Light"/>
              </a:rPr>
              <a:t>: punctuation, lowercasing, non-alphabetic, stop words</a:t>
            </a:r>
          </a:p>
        </p:txBody>
      </p:sp>
      <p:sp>
        <p:nvSpPr>
          <p:cNvPr id="17" name="TextBox 17"/>
          <p:cNvSpPr txBox="1"/>
          <p:nvPr/>
        </p:nvSpPr>
        <p:spPr>
          <a:xfrm>
            <a:off x="7059692" y="4918129"/>
            <a:ext cx="4168617" cy="1977644"/>
          </a:xfrm>
          <a:prstGeom prst="rect">
            <a:avLst/>
          </a:prstGeom>
        </p:spPr>
        <p:txBody>
          <a:bodyPr lIns="0" tIns="0" rIns="0" bIns="0" rtlCol="0" anchor="t">
            <a:spAutoFit/>
          </a:bodyPr>
          <a:lstStyle/>
          <a:p>
            <a:pPr algn="ctr">
              <a:lnSpc>
                <a:spcPts val="5795"/>
              </a:lnSpc>
            </a:pPr>
            <a:r>
              <a:rPr lang="en-US" sz="4139">
                <a:solidFill>
                  <a:srgbClr val="C66424"/>
                </a:solidFill>
                <a:latin typeface="Open Sans Light Bold"/>
              </a:rPr>
              <a:t>Tokenize</a:t>
            </a:r>
          </a:p>
          <a:p>
            <a:pPr algn="ctr">
              <a:lnSpc>
                <a:spcPts val="5095"/>
              </a:lnSpc>
            </a:pPr>
            <a:r>
              <a:rPr lang="en-US" sz="3639">
                <a:solidFill>
                  <a:srgbClr val="C66424"/>
                </a:solidFill>
                <a:latin typeface="Arimo"/>
              </a:rPr>
              <a:t>Count Vector </a:t>
            </a:r>
          </a:p>
          <a:p>
            <a:pPr algn="ctr">
              <a:lnSpc>
                <a:spcPts val="5095"/>
              </a:lnSpc>
            </a:pPr>
            <a:r>
              <a:rPr lang="en-US" sz="3639">
                <a:solidFill>
                  <a:srgbClr val="C66424"/>
                </a:solidFill>
                <a:latin typeface="Arimo"/>
              </a:rPr>
              <a:t>TFIDF</a:t>
            </a:r>
          </a:p>
        </p:txBody>
      </p:sp>
      <p:sp>
        <p:nvSpPr>
          <p:cNvPr id="18" name="TextBox 18"/>
          <p:cNvSpPr txBox="1"/>
          <p:nvPr/>
        </p:nvSpPr>
        <p:spPr>
          <a:xfrm>
            <a:off x="12695763" y="4780334"/>
            <a:ext cx="4168617" cy="1977644"/>
          </a:xfrm>
          <a:prstGeom prst="rect">
            <a:avLst/>
          </a:prstGeom>
        </p:spPr>
        <p:txBody>
          <a:bodyPr lIns="0" tIns="0" rIns="0" bIns="0" rtlCol="0" anchor="t">
            <a:spAutoFit/>
          </a:bodyPr>
          <a:lstStyle/>
          <a:p>
            <a:pPr algn="ctr">
              <a:lnSpc>
                <a:spcPts val="5795"/>
              </a:lnSpc>
            </a:pPr>
            <a:r>
              <a:rPr lang="en-US" sz="4139">
                <a:solidFill>
                  <a:srgbClr val="C66424"/>
                </a:solidFill>
                <a:latin typeface="Open Sans Light Bold"/>
              </a:rPr>
              <a:t>Split Data</a:t>
            </a:r>
          </a:p>
          <a:p>
            <a:pPr algn="ctr">
              <a:lnSpc>
                <a:spcPts val="5095"/>
              </a:lnSpc>
            </a:pPr>
            <a:r>
              <a:rPr lang="en-US" sz="3639">
                <a:solidFill>
                  <a:srgbClr val="C66424"/>
                </a:solidFill>
                <a:latin typeface="Open Sans Light"/>
              </a:rPr>
              <a:t>80% Train</a:t>
            </a:r>
          </a:p>
          <a:p>
            <a:pPr algn="ctr">
              <a:lnSpc>
                <a:spcPts val="5095"/>
              </a:lnSpc>
            </a:pPr>
            <a:r>
              <a:rPr lang="en-US" sz="3639">
                <a:solidFill>
                  <a:srgbClr val="C66424"/>
                </a:solidFill>
                <a:latin typeface="Open Sans Light"/>
              </a:rPr>
              <a:t> 20% Test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19904" y="1696216"/>
            <a:ext cx="7724096" cy="8229600"/>
          </a:xfrm>
          <a:prstGeom prst="rect">
            <a:avLst/>
          </a:prstGeom>
        </p:spPr>
      </p:pic>
      <p:pic>
        <p:nvPicPr>
          <p:cNvPr id="3" name="Picture 3"/>
          <p:cNvPicPr>
            <a:picLocks noChangeAspect="1"/>
          </p:cNvPicPr>
          <p:nvPr/>
        </p:nvPicPr>
        <p:blipFill>
          <a:blip r:embed="rId3"/>
          <a:srcRect/>
          <a:stretch>
            <a:fillRect/>
          </a:stretch>
        </p:blipFill>
        <p:spPr>
          <a:xfrm>
            <a:off x="9570743" y="1800991"/>
            <a:ext cx="7890029" cy="8229600"/>
          </a:xfrm>
          <a:prstGeom prst="rect">
            <a:avLst/>
          </a:prstGeom>
        </p:spPr>
      </p:pic>
      <p:sp>
        <p:nvSpPr>
          <p:cNvPr id="4" name="TextBox 4"/>
          <p:cNvSpPr txBox="1"/>
          <p:nvPr/>
        </p:nvSpPr>
        <p:spPr>
          <a:xfrm>
            <a:off x="286054" y="171450"/>
            <a:ext cx="4090501" cy="1704975"/>
          </a:xfrm>
          <a:prstGeom prst="rect">
            <a:avLst/>
          </a:prstGeom>
        </p:spPr>
        <p:txBody>
          <a:bodyPr lIns="0" tIns="0" rIns="0" bIns="0" rtlCol="0" anchor="t">
            <a:spAutoFit/>
          </a:bodyPr>
          <a:lstStyle/>
          <a:p>
            <a:pPr>
              <a:lnSpc>
                <a:spcPts val="13410"/>
              </a:lnSpc>
            </a:pPr>
            <a:r>
              <a:rPr lang="en-US" sz="11175">
                <a:solidFill>
                  <a:srgbClr val="8A3202"/>
                </a:solidFill>
                <a:latin typeface="Aileron Heavy Bold"/>
              </a:rPr>
              <a:t>EDA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063681" y="1490417"/>
            <a:ext cx="12160637" cy="7767883"/>
          </a:xfrm>
          <a:prstGeom prst="rect">
            <a:avLst/>
          </a:prstGeom>
        </p:spPr>
      </p:pic>
      <p:sp>
        <p:nvSpPr>
          <p:cNvPr id="3" name="TextBox 3"/>
          <p:cNvSpPr txBox="1"/>
          <p:nvPr/>
        </p:nvSpPr>
        <p:spPr>
          <a:xfrm>
            <a:off x="286054" y="171450"/>
            <a:ext cx="4090501" cy="1704975"/>
          </a:xfrm>
          <a:prstGeom prst="rect">
            <a:avLst/>
          </a:prstGeom>
        </p:spPr>
        <p:txBody>
          <a:bodyPr lIns="0" tIns="0" rIns="0" bIns="0" rtlCol="0" anchor="t">
            <a:spAutoFit/>
          </a:bodyPr>
          <a:lstStyle/>
          <a:p>
            <a:pPr>
              <a:lnSpc>
                <a:spcPts val="13410"/>
              </a:lnSpc>
            </a:pPr>
            <a:r>
              <a:rPr lang="en-US" sz="11175">
                <a:solidFill>
                  <a:srgbClr val="8A3202"/>
                </a:solidFill>
                <a:latin typeface="Aileron Heavy Bold"/>
              </a:rPr>
              <a:t>EDA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376555" y="612982"/>
            <a:ext cx="11203753" cy="9061035"/>
          </a:xfrm>
          <a:prstGeom prst="rect">
            <a:avLst/>
          </a:prstGeom>
        </p:spPr>
      </p:pic>
      <p:sp>
        <p:nvSpPr>
          <p:cNvPr id="3" name="TextBox 3"/>
          <p:cNvSpPr txBox="1"/>
          <p:nvPr/>
        </p:nvSpPr>
        <p:spPr>
          <a:xfrm>
            <a:off x="286054" y="171450"/>
            <a:ext cx="4090501" cy="1704975"/>
          </a:xfrm>
          <a:prstGeom prst="rect">
            <a:avLst/>
          </a:prstGeom>
        </p:spPr>
        <p:txBody>
          <a:bodyPr lIns="0" tIns="0" rIns="0" bIns="0" rtlCol="0" anchor="t">
            <a:spAutoFit/>
          </a:bodyPr>
          <a:lstStyle/>
          <a:p>
            <a:pPr>
              <a:lnSpc>
                <a:spcPts val="13410"/>
              </a:lnSpc>
            </a:pPr>
            <a:r>
              <a:rPr lang="en-US" sz="11175">
                <a:solidFill>
                  <a:srgbClr val="8A3202"/>
                </a:solidFill>
                <a:latin typeface="Aileron Heavy Bold"/>
              </a:rPr>
              <a:t>EDA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TotalTime>
  <Words>236</Words>
  <Application>Microsoft Office PowerPoint</Application>
  <PresentationFormat>Custom</PresentationFormat>
  <Paragraphs>66</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Open Sans Bold</vt:lpstr>
      <vt:lpstr>Calibri</vt:lpstr>
      <vt:lpstr>Abhaya Libre Regular Bold</vt:lpstr>
      <vt:lpstr>Aileron Heavy Bold</vt:lpstr>
      <vt:lpstr>Open Sans</vt:lpstr>
      <vt:lpstr>Overpass Light</vt:lpstr>
      <vt:lpstr>Open Sans Light</vt:lpstr>
      <vt:lpstr>Arial</vt:lpstr>
      <vt:lpstr>Marcellus Bold</vt:lpstr>
      <vt:lpstr>Open Sans Light Bold</vt:lpstr>
      <vt:lpstr>Arimo</vt:lpstr>
      <vt:lpstr>Open Sans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Women's E-Commerce Clothing Reviews</dc:title>
  <cp:lastModifiedBy>Alaa Alzhrani</cp:lastModifiedBy>
  <cp:revision>5</cp:revision>
  <dcterms:created xsi:type="dcterms:W3CDTF">2006-08-16T00:00:00Z</dcterms:created>
  <dcterms:modified xsi:type="dcterms:W3CDTF">2022-01-02T09:50:22Z</dcterms:modified>
  <dc:identifier>DAEzwQiW54o</dc:identifier>
</cp:coreProperties>
</file>