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8" r:id="rId4"/>
    <p:sldId id="260" r:id="rId5"/>
    <p:sldId id="273" r:id="rId6"/>
    <p:sldId id="259" r:id="rId7"/>
    <p:sldId id="261" r:id="rId8"/>
    <p:sldId id="276" r:id="rId9"/>
    <p:sldId id="262" r:id="rId10"/>
    <p:sldId id="263" r:id="rId11"/>
    <p:sldId id="275" r:id="rId12"/>
    <p:sldId id="266" r:id="rId13"/>
    <p:sldId id="265" r:id="rId14"/>
    <p:sldId id="277" r:id="rId15"/>
    <p:sldId id="279" r:id="rId16"/>
    <p:sldId id="268" r:id="rId17"/>
    <p:sldId id="278" r:id="rId18"/>
    <p:sldId id="267" r:id="rId19"/>
    <p:sldId id="270" r:id="rId20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>
        <p:scale>
          <a:sx n="50" d="100"/>
          <a:sy n="50" d="100"/>
        </p:scale>
        <p:origin x="-21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1A7E-D3CA-49A8-90AC-7A2EA72E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62D94-6967-41AB-A649-20E68EBC6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3D49-C08B-4FFD-8C01-BCE31263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24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405D-CE6C-4777-ACC8-C2F10E71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243C-9A92-4CB7-86F2-005C36FA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81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49F7-7A97-4DA5-B955-C2E6FE3F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9487-D561-4B7E-BC1C-9BF6ADA9F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4D89-BE74-44AF-BA97-B74535AD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24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90C0-B035-4F78-A9A4-047A306F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8485-E601-4B74-871D-08CAD6F0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4199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49547-C97A-4676-A224-850AA791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8ED8-6BDC-4491-95B0-91171FFBC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433F-44A8-4E52-90FB-CBC09631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24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BBD8-7179-4D99-8661-45BC08D0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DAAA3-1509-46F9-8FC8-46891FBD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165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412B-AAC9-4A1C-AA3A-4F77CF9C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D1847-716E-495F-8D2F-BD1126F2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AFAB3-D624-40CE-B2D2-4A872281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24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4448-A437-4E62-B1F7-1DB87368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1750-A9D3-4768-A2A8-E9258F61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0532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5BA6-4183-4594-B7B3-9471D98D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42EC5-2B22-465C-B51A-4D703A141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8E5C-80D1-46C0-97C0-CDF4FF14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24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A7A0-44D3-463D-AC87-5FDEE88E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5E6E-AF4D-461D-9A33-32CC232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030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1135-B1C3-464B-9424-7AA3CABC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018C-97CD-4FA3-A519-C12FBDB1D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B65A1-8C8B-4953-A7A0-88A9A57E0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BB224-E43D-4541-AE6F-92AF8A20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24 Apr 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C16BF-66FC-479D-A8B5-3885F3CC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058E9-C203-4F30-A5E1-FAAA8113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6420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AB34-8017-488C-9970-11D42545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8327-61DC-4414-AC76-0B899F72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1CA8-EFCC-4CE3-9DBA-2B84B221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441AF-2286-47D9-9D58-7FDF5D31F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49A6-C655-4824-A441-0B6E0E853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2ED7C-BA6D-4289-8F48-575817DE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24 Apr 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308A3-38EB-4DC5-A02E-9B491FE8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CEECF-EAEA-4CF4-8E32-83008F90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739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51F4-891F-4415-A1DC-0215BA2F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B2519-4179-426B-A7E8-D8EDF5E9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24 Apr 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50C14-A9BF-47D4-815F-219D3C65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6A048-F60A-4826-83AF-86F361C8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1479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1953E-EDE3-48A7-94CE-36D2E0F3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24 Apr 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0E420-E608-4703-92DC-19C15FF5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2CDC0-0CF0-4F4E-B5B9-4121BFD6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012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BC66-93BA-43E0-BD3A-26F99883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02A8-B2E4-4FF4-9B52-80AEE36E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ADFF1-2665-4610-B1EC-622B9F5B7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5BDD-8B54-4EA3-A0EF-95850B8F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24 Apr 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299A-D419-4DD4-B560-7FABAF7F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80DC-890A-4FF1-B60B-B11E0F02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312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9B75-632C-4F14-8279-7255F75B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F0724-91C4-4BAF-B6B5-030C6BA0B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C06F-3ACF-44EE-96EE-CC08D8E1C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5164F-6013-452B-B7DF-9EEDF031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333F-B91C-48AA-A5D6-CF0810E30668}" type="datetimeFigureOut">
              <a:rPr lang="en-NG" smtClean="0"/>
              <a:t>24 Apr 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D1BE2-25BB-486D-A908-2B729F26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FFA53-C28A-47A0-8B00-E4A74A1C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7251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E6C5F-50C4-4935-968B-E6358F92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F0A9F-5A42-40A2-B088-71E592743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42A2E-F78F-44E2-8A56-140862118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333F-B91C-48AA-A5D6-CF0810E30668}" type="datetimeFigureOut">
              <a:rPr lang="en-NG" smtClean="0"/>
              <a:t>24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1BEC-BE45-48D6-B330-BDE366F2C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F33C-6A9B-4E2F-AE4D-262C98E67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4BC9-8F22-47B3-9CDA-FE59FC91F28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685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CSC102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br>
              <a:rPr lang="en-US" dirty="0">
                <a:latin typeface="Bahnschrift SemiLight" panose="020B0502040204020203" pitchFamily="34" charset="0"/>
              </a:rPr>
            </a:br>
            <a:r>
              <a:rPr lang="en-US" sz="4400" dirty="0">
                <a:latin typeface="Bahnschrift SemiLight" panose="020B0502040204020203" pitchFamily="34" charset="0"/>
              </a:rPr>
              <a:t>FLOWCHART AND ALGORITHM ASSIGNMENT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17B20-88AA-4A18-B6A8-D4B17154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2800"/>
            <a:ext cx="9144000" cy="1655762"/>
          </a:xfrm>
        </p:spPr>
        <p:txBody>
          <a:bodyPr/>
          <a:lstStyle/>
          <a:p>
            <a:endParaRPr lang="en-US" dirty="0">
              <a:latin typeface="Bahnschrift SemiLight" panose="020B0502040204020203" pitchFamily="34" charset="0"/>
            </a:endParaRPr>
          </a:p>
          <a:p>
            <a:r>
              <a:rPr lang="en-US" dirty="0">
                <a:latin typeface="Bahnschrift SemiLight" panose="020B0502040204020203" pitchFamily="34" charset="0"/>
              </a:rPr>
              <a:t>ABBA ALI-CONCERN</a:t>
            </a:r>
          </a:p>
          <a:p>
            <a:endParaRPr lang="en-NG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9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07-1040-40E4-9278-85FFE3A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PSEUDOCODE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D2-937D-41DB-8610-3F5B5A5E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254"/>
            <a:ext cx="10515600" cy="5844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BEGIN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A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IF</a:t>
            </a:r>
            <a:r>
              <a:rPr lang="en-US" dirty="0">
                <a:latin typeface="Bahnschrift SemiLight" panose="020B0502040204020203" pitchFamily="34" charset="0"/>
              </a:rPr>
              <a:t> A &gt; B </a:t>
            </a:r>
            <a:r>
              <a:rPr lang="en-US" b="1" dirty="0">
                <a:latin typeface="Bahnschrift SemiLight" panose="020B0502040204020203" pitchFamily="34" charset="0"/>
              </a:rPr>
              <a:t>&amp;</a:t>
            </a:r>
            <a:r>
              <a:rPr lang="en-US" dirty="0">
                <a:latin typeface="Bahnschrift SemiLight" panose="020B0502040204020203" pitchFamily="34" charset="0"/>
              </a:rPr>
              <a:t> A &gt; 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PRINT</a:t>
            </a:r>
            <a:r>
              <a:rPr lang="en-US" dirty="0">
                <a:latin typeface="Bahnschrift SemiLight" panose="020B0502040204020203" pitchFamily="34" charset="0"/>
              </a:rPr>
              <a:t> A, “IS THE LARGEST NUMBER”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IF</a:t>
            </a:r>
            <a:r>
              <a:rPr lang="en-US" dirty="0">
                <a:latin typeface="Bahnschrift SemiLight" panose="020B0502040204020203" pitchFamily="34" charset="0"/>
              </a:rPr>
              <a:t> B &gt; A </a:t>
            </a:r>
            <a:r>
              <a:rPr lang="en-US" b="1" dirty="0">
                <a:latin typeface="Bahnschrift SemiLight" panose="020B0502040204020203" pitchFamily="34" charset="0"/>
              </a:rPr>
              <a:t>&amp;</a:t>
            </a:r>
            <a:r>
              <a:rPr lang="en-US" dirty="0">
                <a:latin typeface="Bahnschrift SemiLight" panose="020B0502040204020203" pitchFamily="34" charset="0"/>
              </a:rPr>
              <a:t> B &gt; 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PRINT</a:t>
            </a:r>
            <a:r>
              <a:rPr lang="en-US" dirty="0">
                <a:latin typeface="Bahnschrift SemiLight" panose="020B0502040204020203" pitchFamily="34" charset="0"/>
              </a:rPr>
              <a:t> B, “IS THE LARGEST NUMBER”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IF</a:t>
            </a:r>
            <a:r>
              <a:rPr lang="en-US" dirty="0">
                <a:latin typeface="Bahnschrift SemiLight" panose="020B0502040204020203" pitchFamily="34" charset="0"/>
              </a:rPr>
              <a:t> C &gt; A </a:t>
            </a:r>
            <a:r>
              <a:rPr lang="en-US" b="1" dirty="0">
                <a:latin typeface="Bahnschrift SemiLight" panose="020B0502040204020203" pitchFamily="34" charset="0"/>
              </a:rPr>
              <a:t>&amp;</a:t>
            </a:r>
            <a:r>
              <a:rPr lang="en-US" dirty="0">
                <a:latin typeface="Bahnschrift SemiLight" panose="020B0502040204020203" pitchFamily="34" charset="0"/>
              </a:rPr>
              <a:t> C &gt;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PRINT</a:t>
            </a:r>
            <a:r>
              <a:rPr lang="en-US" dirty="0">
                <a:latin typeface="Bahnschrift SemiLight" panose="020B0502040204020203" pitchFamily="34" charset="0"/>
              </a:rPr>
              <a:t> C “IS THE LARGEST NUMBER”</a:t>
            </a:r>
            <a:endParaRPr lang="pt-BR" dirty="0">
              <a:solidFill>
                <a:srgbClr val="FF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END</a:t>
            </a:r>
          </a:p>
          <a:p>
            <a:pPr marL="0" indent="0">
              <a:buNone/>
            </a:pPr>
            <a:endParaRPr lang="en-NG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0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440" y="2235200"/>
            <a:ext cx="972312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EXERCISE 4A</a:t>
            </a:r>
            <a:b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 FIND THE LCM OF TWO NUMBERS</a:t>
            </a:r>
            <a:endParaRPr lang="en-NG" sz="4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8099-B5F5-49E6-9692-EAE3E697E323}"/>
              </a:ext>
            </a:extLst>
          </p:cNvPr>
          <p:cNvCxnSpPr>
            <a:cxnSpLocks/>
          </p:cNvCxnSpPr>
          <p:nvPr/>
        </p:nvCxnSpPr>
        <p:spPr>
          <a:xfrm flipH="1">
            <a:off x="7017727" y="2997077"/>
            <a:ext cx="9636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694E293-045E-4CD6-BB91-0CEE754871E7}"/>
              </a:ext>
            </a:extLst>
          </p:cNvPr>
          <p:cNvSpPr/>
          <p:nvPr/>
        </p:nvSpPr>
        <p:spPr>
          <a:xfrm>
            <a:off x="3964618" y="3444275"/>
            <a:ext cx="3219679" cy="118366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mod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chemeClr val="tx1"/>
                </a:solidFill>
              </a:rPr>
              <a:t> ==0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chemeClr val="tx1"/>
                </a:solidFill>
              </a:rPr>
              <a:t> mod </a:t>
            </a:r>
            <a:r>
              <a:rPr lang="en-US" b="1" dirty="0">
                <a:solidFill>
                  <a:srgbClr val="FF0000"/>
                </a:solidFill>
              </a:rPr>
              <a:t>M </a:t>
            </a:r>
            <a:r>
              <a:rPr lang="en-US" b="1" dirty="0">
                <a:solidFill>
                  <a:schemeClr val="tx1"/>
                </a:solidFill>
              </a:rPr>
              <a:t>==0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4E8B0EAE-4C97-43DA-9199-59553E2D25B3}"/>
              </a:ext>
            </a:extLst>
          </p:cNvPr>
          <p:cNvSpPr/>
          <p:nvPr/>
        </p:nvSpPr>
        <p:spPr>
          <a:xfrm>
            <a:off x="3773495" y="1222613"/>
            <a:ext cx="3845956" cy="456289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 TWO NUMBERS: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 &amp; 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chemeClr val="tx1"/>
                </a:solidFill>
              </a:rPr>
              <a:t>    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C0DD06-DD43-45FB-A156-16B31AA1E55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574458" y="2809775"/>
            <a:ext cx="5184" cy="634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3DFEEEE-896C-4E23-BA01-F7084637A3E9}"/>
              </a:ext>
            </a:extLst>
          </p:cNvPr>
          <p:cNvSpPr/>
          <p:nvPr/>
        </p:nvSpPr>
        <p:spPr>
          <a:xfrm>
            <a:off x="4674457" y="61291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START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213FEF-B9FD-48BE-8E75-0ADDCDA87070}"/>
              </a:ext>
            </a:extLst>
          </p:cNvPr>
          <p:cNvCxnSpPr>
            <a:cxnSpLocks/>
          </p:cNvCxnSpPr>
          <p:nvPr/>
        </p:nvCxnSpPr>
        <p:spPr>
          <a:xfrm flipH="1">
            <a:off x="5574457" y="781291"/>
            <a:ext cx="1" cy="43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0C6E88-AB3F-437D-981E-07C58361D883}"/>
              </a:ext>
            </a:extLst>
          </p:cNvPr>
          <p:cNvCxnSpPr>
            <a:cxnSpLocks/>
          </p:cNvCxnSpPr>
          <p:nvPr/>
        </p:nvCxnSpPr>
        <p:spPr>
          <a:xfrm flipV="1">
            <a:off x="7167364" y="4036108"/>
            <a:ext cx="20160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EB9D3D-ADEC-4ACD-BFBE-2D1C752399AB}"/>
              </a:ext>
            </a:extLst>
          </p:cNvPr>
          <p:cNvCxnSpPr>
            <a:cxnSpLocks/>
          </p:cNvCxnSpPr>
          <p:nvPr/>
        </p:nvCxnSpPr>
        <p:spPr>
          <a:xfrm flipH="1">
            <a:off x="5574457" y="4625017"/>
            <a:ext cx="3" cy="5517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90EF62-0005-464F-B81B-17F7E7967702}"/>
              </a:ext>
            </a:extLst>
          </p:cNvPr>
          <p:cNvSpPr txBox="1"/>
          <p:nvPr/>
        </p:nvSpPr>
        <p:spPr>
          <a:xfrm>
            <a:off x="5608854" y="468435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TRUE</a:t>
            </a:r>
            <a:endParaRPr lang="en-NG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54C1F-D669-44BB-8A3D-B7722753E47E}"/>
              </a:ext>
            </a:extLst>
          </p:cNvPr>
          <p:cNvSpPr txBox="1"/>
          <p:nvPr/>
        </p:nvSpPr>
        <p:spPr>
          <a:xfrm>
            <a:off x="7895336" y="3704834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NG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C6F95-43AE-4238-9A92-0661A61039CC}"/>
              </a:ext>
            </a:extLst>
          </p:cNvPr>
          <p:cNvSpPr/>
          <p:nvPr/>
        </p:nvSpPr>
        <p:spPr>
          <a:xfrm>
            <a:off x="3563860" y="2372037"/>
            <a:ext cx="4089989" cy="424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chemeClr val="tx1"/>
                </a:solidFill>
              </a:rPr>
              <a:t> = GREATER NUMBER BETWEEN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&amp;</a:t>
            </a:r>
            <a:r>
              <a:rPr lang="en-US" b="1" dirty="0">
                <a:solidFill>
                  <a:srgbClr val="FF0000"/>
                </a:solidFill>
              </a:rPr>
              <a:t> B</a:t>
            </a:r>
            <a:endParaRPr lang="en-NG" b="1" dirty="0">
              <a:solidFill>
                <a:schemeClr val="tx1"/>
              </a:solidFill>
            </a:endParaRP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6C05CCF-EB3A-41D0-A522-95E4B48AF8D1}"/>
              </a:ext>
            </a:extLst>
          </p:cNvPr>
          <p:cNvSpPr/>
          <p:nvPr/>
        </p:nvSpPr>
        <p:spPr>
          <a:xfrm>
            <a:off x="3651479" y="5196907"/>
            <a:ext cx="3845956" cy="456289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LCM is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endParaRPr lang="en-NG" b="1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6C6CAA-1969-4C85-9E52-34C6C424EE25}"/>
              </a:ext>
            </a:extLst>
          </p:cNvPr>
          <p:cNvSpPr/>
          <p:nvPr/>
        </p:nvSpPr>
        <p:spPr>
          <a:xfrm>
            <a:off x="9220069" y="3823609"/>
            <a:ext cx="2776592" cy="424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 </a:t>
            </a:r>
            <a:r>
              <a:rPr lang="en-US" b="1" dirty="0">
                <a:solidFill>
                  <a:schemeClr val="tx1"/>
                </a:solidFill>
              </a:rPr>
              <a:t>+ 1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76D7E3-531B-4906-8C9C-FF15CA2F6CC0}"/>
              </a:ext>
            </a:extLst>
          </p:cNvPr>
          <p:cNvCxnSpPr>
            <a:cxnSpLocks/>
          </p:cNvCxnSpPr>
          <p:nvPr/>
        </p:nvCxnSpPr>
        <p:spPr>
          <a:xfrm flipH="1" flipV="1">
            <a:off x="10605773" y="3203116"/>
            <a:ext cx="5184" cy="634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D5531C-FC01-4C86-B29A-9AF9473D85F3}"/>
              </a:ext>
            </a:extLst>
          </p:cNvPr>
          <p:cNvCxnSpPr>
            <a:cxnSpLocks/>
          </p:cNvCxnSpPr>
          <p:nvPr/>
        </p:nvCxnSpPr>
        <p:spPr>
          <a:xfrm>
            <a:off x="5574457" y="2997077"/>
            <a:ext cx="50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6A1ACE-0452-41EE-B7B1-688C9D9401E1}"/>
              </a:ext>
            </a:extLst>
          </p:cNvPr>
          <p:cNvCxnSpPr>
            <a:cxnSpLocks/>
          </p:cNvCxnSpPr>
          <p:nvPr/>
        </p:nvCxnSpPr>
        <p:spPr>
          <a:xfrm rot="16200000">
            <a:off x="10387538" y="3191947"/>
            <a:ext cx="43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040D50-747B-456C-954E-8111E5C1B965}"/>
              </a:ext>
            </a:extLst>
          </p:cNvPr>
          <p:cNvCxnSpPr>
            <a:cxnSpLocks/>
          </p:cNvCxnSpPr>
          <p:nvPr/>
        </p:nvCxnSpPr>
        <p:spPr>
          <a:xfrm flipH="1">
            <a:off x="5574457" y="5670411"/>
            <a:ext cx="2" cy="4062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7B0804A0-1B8A-4F74-834B-D5BE8BEC0A13}"/>
              </a:ext>
            </a:extLst>
          </p:cNvPr>
          <p:cNvSpPr/>
          <p:nvPr/>
        </p:nvSpPr>
        <p:spPr>
          <a:xfrm>
            <a:off x="4674461" y="6076709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END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D6EB45-C121-4D9D-ACCA-048483C78E7B}"/>
              </a:ext>
            </a:extLst>
          </p:cNvPr>
          <p:cNvCxnSpPr>
            <a:cxnSpLocks/>
          </p:cNvCxnSpPr>
          <p:nvPr/>
        </p:nvCxnSpPr>
        <p:spPr>
          <a:xfrm flipH="1">
            <a:off x="5608854" y="1737537"/>
            <a:ext cx="5184" cy="634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0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07-1040-40E4-9278-85FFE3A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PSEUDOCODE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D2-937D-41DB-8610-3F5B5A5E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254"/>
            <a:ext cx="10515600" cy="5844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BEGIN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sz="3200" dirty="0">
                <a:latin typeface="Bahnschrift SemiLight" panose="020B0502040204020203" pitchFamily="34" charset="0"/>
              </a:rPr>
              <a:t> 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sz="3200" dirty="0">
                <a:latin typeface="Bahnschrift SemiLight" panose="020B0502040204020203" pitchFamily="34" charset="0"/>
              </a:rPr>
              <a:t> B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 </a:t>
            </a:r>
            <a:r>
              <a:rPr lang="en-US" sz="3200" dirty="0">
                <a:latin typeface="Bahnschrift SemiLight" panose="020B0502040204020203" pitchFamily="34" charset="0"/>
              </a:rPr>
              <a:t>M = MAX BETWEEN A </a:t>
            </a:r>
            <a:r>
              <a:rPr lang="en-US" sz="3200" b="1" dirty="0">
                <a:latin typeface="Bahnschrift SemiLight" panose="020B0502040204020203" pitchFamily="34" charset="0"/>
              </a:rPr>
              <a:t>&amp;  </a:t>
            </a:r>
            <a:r>
              <a:rPr lang="en-US" sz="3200" dirty="0">
                <a:latin typeface="Bahnschrift SemiLight" panose="020B0502040204020203" pitchFamily="34" charset="0"/>
              </a:rPr>
              <a:t>B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WHILE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IF</a:t>
            </a:r>
            <a:r>
              <a:rPr lang="en-US" sz="3200" dirty="0">
                <a:latin typeface="Bahnschrift SemiLight" panose="020B0502040204020203" pitchFamily="34" charset="0"/>
              </a:rPr>
              <a:t> A mod M==0 </a:t>
            </a:r>
            <a:r>
              <a:rPr lang="en-US" sz="3200" b="1" dirty="0">
                <a:latin typeface="Bahnschrift SemiLight" panose="020B0502040204020203" pitchFamily="34" charset="0"/>
              </a:rPr>
              <a:t>&amp;</a:t>
            </a:r>
            <a:r>
              <a:rPr lang="en-US" sz="3200" dirty="0">
                <a:latin typeface="Bahnschrift SemiLight" panose="020B0502040204020203" pitchFamily="34" charset="0"/>
              </a:rPr>
              <a:t> B mod M==0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		PRINT 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M “is the LCM”</a:t>
            </a:r>
            <a:endParaRPr lang="en-US" sz="3200" dirty="0">
              <a:solidFill>
                <a:srgbClr val="FF0000"/>
              </a:solidFill>
              <a:latin typeface="Bahnschrift SemiLight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ELSE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	INCREMENT 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M by 1</a:t>
            </a:r>
          </a:p>
          <a:p>
            <a:pPr marL="0" indent="0">
              <a:buNone/>
            </a:pP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CONTINUE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 WHILE </a:t>
            </a:r>
            <a:endParaRPr lang="en-US" sz="32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END</a:t>
            </a:r>
          </a:p>
          <a:p>
            <a:pPr marL="0" indent="0">
              <a:buNone/>
            </a:pPr>
            <a:endParaRPr lang="en-NG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1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440" y="2235200"/>
            <a:ext cx="972312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EXERCISE 4B</a:t>
            </a:r>
            <a:b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 FIND THE GCF OF TWO NUMBERS</a:t>
            </a:r>
            <a:endParaRPr lang="en-NG" sz="4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9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8099-B5F5-49E6-9692-EAE3E697E323}"/>
              </a:ext>
            </a:extLst>
          </p:cNvPr>
          <p:cNvCxnSpPr>
            <a:cxnSpLocks/>
          </p:cNvCxnSpPr>
          <p:nvPr/>
        </p:nvCxnSpPr>
        <p:spPr>
          <a:xfrm flipH="1">
            <a:off x="7017727" y="2997077"/>
            <a:ext cx="9636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694E293-045E-4CD6-BB91-0CEE754871E7}"/>
              </a:ext>
            </a:extLst>
          </p:cNvPr>
          <p:cNvSpPr/>
          <p:nvPr/>
        </p:nvSpPr>
        <p:spPr>
          <a:xfrm>
            <a:off x="3964618" y="3444275"/>
            <a:ext cx="3219679" cy="1183669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mod </a:t>
            </a:r>
            <a:r>
              <a:rPr lang="en-US" b="1" dirty="0">
                <a:solidFill>
                  <a:srgbClr val="FF0000"/>
                </a:solidFill>
              </a:rPr>
              <a:t>M </a:t>
            </a:r>
            <a:r>
              <a:rPr lang="en-US" b="1" dirty="0">
                <a:solidFill>
                  <a:schemeClr val="tx1"/>
                </a:solidFill>
              </a:rPr>
              <a:t>== 0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chemeClr val="tx1"/>
                </a:solidFill>
              </a:rPr>
              <a:t> mod </a:t>
            </a:r>
            <a:r>
              <a:rPr lang="en-US" b="1" dirty="0">
                <a:solidFill>
                  <a:srgbClr val="FF0000"/>
                </a:solidFill>
              </a:rPr>
              <a:t>M </a:t>
            </a:r>
            <a:r>
              <a:rPr lang="en-US" b="1" dirty="0">
                <a:solidFill>
                  <a:schemeClr val="tx1"/>
                </a:solidFill>
              </a:rPr>
              <a:t>== 0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4E8B0EAE-4C97-43DA-9199-59553E2D25B3}"/>
              </a:ext>
            </a:extLst>
          </p:cNvPr>
          <p:cNvSpPr/>
          <p:nvPr/>
        </p:nvSpPr>
        <p:spPr>
          <a:xfrm>
            <a:off x="3773495" y="1222613"/>
            <a:ext cx="3845956" cy="456289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 TWO NUMBERS: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 &amp; 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chemeClr val="tx1"/>
                </a:solidFill>
              </a:rPr>
              <a:t>    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C0DD06-DD43-45FB-A156-16B31AA1E55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574458" y="2809775"/>
            <a:ext cx="5184" cy="634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3DFEEEE-896C-4E23-BA01-F7084637A3E9}"/>
              </a:ext>
            </a:extLst>
          </p:cNvPr>
          <p:cNvSpPr/>
          <p:nvPr/>
        </p:nvSpPr>
        <p:spPr>
          <a:xfrm>
            <a:off x="4674457" y="61291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START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213FEF-B9FD-48BE-8E75-0ADDCDA87070}"/>
              </a:ext>
            </a:extLst>
          </p:cNvPr>
          <p:cNvCxnSpPr>
            <a:cxnSpLocks/>
          </p:cNvCxnSpPr>
          <p:nvPr/>
        </p:nvCxnSpPr>
        <p:spPr>
          <a:xfrm flipH="1">
            <a:off x="5574457" y="781291"/>
            <a:ext cx="1" cy="43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0C6E88-AB3F-437D-981E-07C58361D883}"/>
              </a:ext>
            </a:extLst>
          </p:cNvPr>
          <p:cNvCxnSpPr>
            <a:cxnSpLocks/>
          </p:cNvCxnSpPr>
          <p:nvPr/>
        </p:nvCxnSpPr>
        <p:spPr>
          <a:xfrm flipV="1">
            <a:off x="7167364" y="4036108"/>
            <a:ext cx="20160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EB9D3D-ADEC-4ACD-BFBE-2D1C752399AB}"/>
              </a:ext>
            </a:extLst>
          </p:cNvPr>
          <p:cNvCxnSpPr>
            <a:cxnSpLocks/>
          </p:cNvCxnSpPr>
          <p:nvPr/>
        </p:nvCxnSpPr>
        <p:spPr>
          <a:xfrm flipH="1">
            <a:off x="5574457" y="4625017"/>
            <a:ext cx="3" cy="5517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90EF62-0005-464F-B81B-17F7E7967702}"/>
              </a:ext>
            </a:extLst>
          </p:cNvPr>
          <p:cNvSpPr txBox="1"/>
          <p:nvPr/>
        </p:nvSpPr>
        <p:spPr>
          <a:xfrm>
            <a:off x="5608854" y="468435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TRUE</a:t>
            </a:r>
            <a:endParaRPr lang="en-NG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54C1F-D669-44BB-8A3D-B7722753E47E}"/>
              </a:ext>
            </a:extLst>
          </p:cNvPr>
          <p:cNvSpPr txBox="1"/>
          <p:nvPr/>
        </p:nvSpPr>
        <p:spPr>
          <a:xfrm>
            <a:off x="7895336" y="3704834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NG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C6F95-43AE-4238-9A92-0661A61039CC}"/>
              </a:ext>
            </a:extLst>
          </p:cNvPr>
          <p:cNvSpPr/>
          <p:nvPr/>
        </p:nvSpPr>
        <p:spPr>
          <a:xfrm>
            <a:off x="3563860" y="2372037"/>
            <a:ext cx="4089989" cy="424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chemeClr val="tx1"/>
                </a:solidFill>
              </a:rPr>
              <a:t> = SMALLER NUMBER BETWEEN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&amp;</a:t>
            </a:r>
            <a:r>
              <a:rPr lang="en-US" b="1" dirty="0">
                <a:solidFill>
                  <a:srgbClr val="FF0000"/>
                </a:solidFill>
              </a:rPr>
              <a:t> B</a:t>
            </a:r>
            <a:endParaRPr lang="en-NG" b="1" dirty="0">
              <a:solidFill>
                <a:schemeClr val="tx1"/>
              </a:solidFill>
            </a:endParaRP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6C05CCF-EB3A-41D0-A522-95E4B48AF8D1}"/>
              </a:ext>
            </a:extLst>
          </p:cNvPr>
          <p:cNvSpPr/>
          <p:nvPr/>
        </p:nvSpPr>
        <p:spPr>
          <a:xfrm>
            <a:off x="3651479" y="5196907"/>
            <a:ext cx="3845956" cy="456289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GCF is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endParaRPr lang="en-NG" b="1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6C6CAA-1969-4C85-9E52-34C6C424EE25}"/>
              </a:ext>
            </a:extLst>
          </p:cNvPr>
          <p:cNvSpPr/>
          <p:nvPr/>
        </p:nvSpPr>
        <p:spPr>
          <a:xfrm>
            <a:off x="9220069" y="3823609"/>
            <a:ext cx="2776592" cy="424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 </a:t>
            </a:r>
            <a:r>
              <a:rPr lang="en-US" b="1" dirty="0">
                <a:solidFill>
                  <a:schemeClr val="tx1"/>
                </a:solidFill>
              </a:rPr>
              <a:t>- 1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76D7E3-531B-4906-8C9C-FF15CA2F6CC0}"/>
              </a:ext>
            </a:extLst>
          </p:cNvPr>
          <p:cNvCxnSpPr>
            <a:cxnSpLocks/>
          </p:cNvCxnSpPr>
          <p:nvPr/>
        </p:nvCxnSpPr>
        <p:spPr>
          <a:xfrm flipH="1" flipV="1">
            <a:off x="10605773" y="3203116"/>
            <a:ext cx="5184" cy="634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D5531C-FC01-4C86-B29A-9AF9473D85F3}"/>
              </a:ext>
            </a:extLst>
          </p:cNvPr>
          <p:cNvCxnSpPr>
            <a:cxnSpLocks/>
          </p:cNvCxnSpPr>
          <p:nvPr/>
        </p:nvCxnSpPr>
        <p:spPr>
          <a:xfrm>
            <a:off x="5574457" y="2997077"/>
            <a:ext cx="504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6A1ACE-0452-41EE-B7B1-688C9D9401E1}"/>
              </a:ext>
            </a:extLst>
          </p:cNvPr>
          <p:cNvCxnSpPr>
            <a:cxnSpLocks/>
          </p:cNvCxnSpPr>
          <p:nvPr/>
        </p:nvCxnSpPr>
        <p:spPr>
          <a:xfrm rot="16200000">
            <a:off x="10387538" y="3191947"/>
            <a:ext cx="43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040D50-747B-456C-954E-8111E5C1B965}"/>
              </a:ext>
            </a:extLst>
          </p:cNvPr>
          <p:cNvCxnSpPr>
            <a:cxnSpLocks/>
          </p:cNvCxnSpPr>
          <p:nvPr/>
        </p:nvCxnSpPr>
        <p:spPr>
          <a:xfrm flipH="1">
            <a:off x="5574457" y="5670411"/>
            <a:ext cx="2" cy="4062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7B0804A0-1B8A-4F74-834B-D5BE8BEC0A13}"/>
              </a:ext>
            </a:extLst>
          </p:cNvPr>
          <p:cNvSpPr/>
          <p:nvPr/>
        </p:nvSpPr>
        <p:spPr>
          <a:xfrm>
            <a:off x="4674461" y="6076709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END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D6EB45-C121-4D9D-ACCA-048483C78E7B}"/>
              </a:ext>
            </a:extLst>
          </p:cNvPr>
          <p:cNvCxnSpPr>
            <a:cxnSpLocks/>
          </p:cNvCxnSpPr>
          <p:nvPr/>
        </p:nvCxnSpPr>
        <p:spPr>
          <a:xfrm flipH="1">
            <a:off x="5608854" y="1737537"/>
            <a:ext cx="5184" cy="634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7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07-1040-40E4-9278-85FFE3A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PSEUDOCODE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D2-937D-41DB-8610-3F5B5A5E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781"/>
            <a:ext cx="10515600" cy="56357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BEGIN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sz="3200" dirty="0">
                <a:latin typeface="Bahnschrift SemiLight" panose="020B0502040204020203" pitchFamily="34" charset="0"/>
              </a:rPr>
              <a:t> 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sz="3200" dirty="0">
                <a:latin typeface="Bahnschrift SemiLight" panose="020B0502040204020203" pitchFamily="34" charset="0"/>
              </a:rPr>
              <a:t> B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 </a:t>
            </a:r>
            <a:r>
              <a:rPr lang="en-US" sz="3200" dirty="0">
                <a:latin typeface="Bahnschrift SemiLight" panose="020B0502040204020203" pitchFamily="34" charset="0"/>
              </a:rPr>
              <a:t>M = MIN BETWEEN A </a:t>
            </a:r>
            <a:r>
              <a:rPr lang="en-US" sz="3200" b="1" dirty="0">
                <a:latin typeface="Bahnschrift SemiLight" panose="020B0502040204020203" pitchFamily="34" charset="0"/>
              </a:rPr>
              <a:t>&amp;  </a:t>
            </a:r>
            <a:r>
              <a:rPr lang="en-US" sz="3200" dirty="0">
                <a:latin typeface="Bahnschrift SemiLight" panose="020B0502040204020203" pitchFamily="34" charset="0"/>
              </a:rPr>
              <a:t>B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WHILE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IF</a:t>
            </a:r>
            <a:r>
              <a:rPr lang="en-US" sz="3200" dirty="0">
                <a:latin typeface="Bahnschrift SemiLight" panose="020B0502040204020203" pitchFamily="34" charset="0"/>
              </a:rPr>
              <a:t> A mod M ==0 </a:t>
            </a:r>
            <a:r>
              <a:rPr lang="en-US" sz="3200" b="1" dirty="0">
                <a:latin typeface="Bahnschrift SemiLight" panose="020B0502040204020203" pitchFamily="34" charset="0"/>
              </a:rPr>
              <a:t>&amp;</a:t>
            </a:r>
            <a:r>
              <a:rPr lang="en-US" sz="3200" dirty="0">
                <a:latin typeface="Bahnschrift SemiLight" panose="020B0502040204020203" pitchFamily="34" charset="0"/>
              </a:rPr>
              <a:t> B mod M ==0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	PRINT </a:t>
            </a:r>
            <a:r>
              <a:rPr lang="en-US" sz="3200" dirty="0">
                <a:latin typeface="Bahnschrift SemiLight" panose="020B0502040204020203" pitchFamily="34" charset="0"/>
              </a:rPr>
              <a:t>M, “is the GCF”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ELSE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	DECREMENT 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M by 1</a:t>
            </a:r>
          </a:p>
          <a:p>
            <a:pPr marL="0" indent="0">
              <a:buNone/>
            </a:pP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CONTINUE</a:t>
            </a:r>
            <a:r>
              <a:rPr lang="en-US" sz="3200" dirty="0">
                <a:latin typeface="Bahnschrift SemiLight" panose="020B0502040204020203" pitchFamily="34" charset="0"/>
                <a:cs typeface="Calibri" panose="020F0502020204030204" pitchFamily="34" charset="0"/>
              </a:rPr>
              <a:t> WHILE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END</a:t>
            </a:r>
          </a:p>
          <a:p>
            <a:pPr marL="0" indent="0">
              <a:buNone/>
            </a:pPr>
            <a:endParaRPr lang="en-NG" sz="32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591" y="2235200"/>
            <a:ext cx="10456817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EXERCISE 5</a:t>
            </a:r>
            <a:b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 FIND THE FACTORIAL OF A NUMBER</a:t>
            </a:r>
            <a:endParaRPr lang="en-NG" sz="4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8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57A476-AACD-44B7-9424-8C219A237E5C}"/>
              </a:ext>
            </a:extLst>
          </p:cNvPr>
          <p:cNvCxnSpPr>
            <a:cxnSpLocks/>
          </p:cNvCxnSpPr>
          <p:nvPr/>
        </p:nvCxnSpPr>
        <p:spPr>
          <a:xfrm>
            <a:off x="994011" y="1435290"/>
            <a:ext cx="31435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D5531C-FC01-4C86-B29A-9AF9473D85F3}"/>
              </a:ext>
            </a:extLst>
          </p:cNvPr>
          <p:cNvCxnSpPr>
            <a:cxnSpLocks/>
          </p:cNvCxnSpPr>
          <p:nvPr/>
        </p:nvCxnSpPr>
        <p:spPr>
          <a:xfrm>
            <a:off x="2895600" y="5104366"/>
            <a:ext cx="13382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8099-B5F5-49E6-9692-EAE3E697E323}"/>
              </a:ext>
            </a:extLst>
          </p:cNvPr>
          <p:cNvCxnSpPr>
            <a:cxnSpLocks/>
            <a:stCxn id="30" idx="2"/>
            <a:endCxn id="51" idx="1"/>
          </p:cNvCxnSpPr>
          <p:nvPr/>
        </p:nvCxnSpPr>
        <p:spPr>
          <a:xfrm flipV="1">
            <a:off x="7488133" y="6079797"/>
            <a:ext cx="181048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694E293-045E-4CD6-BB91-0CEE754871E7}"/>
              </a:ext>
            </a:extLst>
          </p:cNvPr>
          <p:cNvSpPr/>
          <p:nvPr/>
        </p:nvSpPr>
        <p:spPr>
          <a:xfrm>
            <a:off x="4012352" y="4801577"/>
            <a:ext cx="3219679" cy="611713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Y</a:t>
            </a:r>
            <a:r>
              <a:rPr lang="en-US" sz="2000" b="1" dirty="0">
                <a:solidFill>
                  <a:schemeClr val="tx1"/>
                </a:solidFill>
              </a:rPr>
              <a:t> == 1 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4E8B0EAE-4C97-43DA-9199-59553E2D25B3}"/>
              </a:ext>
            </a:extLst>
          </p:cNvPr>
          <p:cNvSpPr/>
          <p:nvPr/>
        </p:nvSpPr>
        <p:spPr>
          <a:xfrm>
            <a:off x="3386075" y="195154"/>
            <a:ext cx="3845956" cy="456289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 NUMBER: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C0DD06-DD43-45FB-A156-16B31AA1E551}"/>
              </a:ext>
            </a:extLst>
          </p:cNvPr>
          <p:cNvCxnSpPr>
            <a:cxnSpLocks/>
          </p:cNvCxnSpPr>
          <p:nvPr/>
        </p:nvCxnSpPr>
        <p:spPr>
          <a:xfrm>
            <a:off x="5622334" y="5417781"/>
            <a:ext cx="0" cy="433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3DFEEEE-896C-4E23-BA01-F7084637A3E9}"/>
              </a:ext>
            </a:extLst>
          </p:cNvPr>
          <p:cNvSpPr/>
          <p:nvPr/>
        </p:nvSpPr>
        <p:spPr>
          <a:xfrm>
            <a:off x="1062976" y="61291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START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0C6E88-AB3F-437D-981E-07C58361D883}"/>
              </a:ext>
            </a:extLst>
          </p:cNvPr>
          <p:cNvCxnSpPr>
            <a:cxnSpLocks/>
          </p:cNvCxnSpPr>
          <p:nvPr/>
        </p:nvCxnSpPr>
        <p:spPr>
          <a:xfrm>
            <a:off x="2891130" y="3304678"/>
            <a:ext cx="129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213FEF-B9FD-48BE-8E75-0ADDCDA87070}"/>
              </a:ext>
            </a:extLst>
          </p:cNvPr>
          <p:cNvCxnSpPr>
            <a:cxnSpLocks/>
            <a:endCxn id="30" idx="5"/>
          </p:cNvCxnSpPr>
          <p:nvPr/>
        </p:nvCxnSpPr>
        <p:spPr>
          <a:xfrm>
            <a:off x="969512" y="6077066"/>
            <a:ext cx="2772000" cy="27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EB9D3D-ADEC-4ACD-BFBE-2D1C752399AB}"/>
              </a:ext>
            </a:extLst>
          </p:cNvPr>
          <p:cNvCxnSpPr>
            <a:cxnSpLocks/>
          </p:cNvCxnSpPr>
          <p:nvPr/>
        </p:nvCxnSpPr>
        <p:spPr>
          <a:xfrm flipH="1">
            <a:off x="5614048" y="3478835"/>
            <a:ext cx="1" cy="422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90EF62-0005-464F-B81B-17F7E7967702}"/>
              </a:ext>
            </a:extLst>
          </p:cNvPr>
          <p:cNvSpPr txBox="1"/>
          <p:nvPr/>
        </p:nvSpPr>
        <p:spPr>
          <a:xfrm>
            <a:off x="5622191" y="5412020"/>
            <a:ext cx="57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TRUE</a:t>
            </a:r>
            <a:endParaRPr lang="en-NG" sz="1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BE965D-F6A1-43A1-9856-2117DD49DE0A}"/>
              </a:ext>
            </a:extLst>
          </p:cNvPr>
          <p:cNvCxnSpPr>
            <a:cxnSpLocks/>
          </p:cNvCxnSpPr>
          <p:nvPr/>
        </p:nvCxnSpPr>
        <p:spPr>
          <a:xfrm>
            <a:off x="5622192" y="2612623"/>
            <a:ext cx="0" cy="416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D54C1F-D669-44BB-8A3D-B7722753E47E}"/>
              </a:ext>
            </a:extLst>
          </p:cNvPr>
          <p:cNvSpPr txBox="1"/>
          <p:nvPr/>
        </p:nvSpPr>
        <p:spPr>
          <a:xfrm>
            <a:off x="3398658" y="482789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NG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1C6F95-43AE-4238-9A92-0661A61039CC}"/>
              </a:ext>
            </a:extLst>
          </p:cNvPr>
          <p:cNvSpPr/>
          <p:nvPr/>
        </p:nvSpPr>
        <p:spPr>
          <a:xfrm>
            <a:off x="4233896" y="2187626"/>
            <a:ext cx="2776592" cy="4562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Y = X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NG" b="1" dirty="0">
              <a:solidFill>
                <a:srgbClr val="FF0000"/>
              </a:solidFill>
            </a:endParaRP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6C05CCF-EB3A-41D0-A522-95E4B48AF8D1}"/>
              </a:ext>
            </a:extLst>
          </p:cNvPr>
          <p:cNvSpPr/>
          <p:nvPr/>
        </p:nvSpPr>
        <p:spPr>
          <a:xfrm>
            <a:off x="3699213" y="5851653"/>
            <a:ext cx="3845956" cy="456289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FACTORIAL IS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endParaRPr lang="en-NG" b="1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6C6CAA-1969-4C85-9E52-34C6C424EE25}"/>
              </a:ext>
            </a:extLst>
          </p:cNvPr>
          <p:cNvSpPr/>
          <p:nvPr/>
        </p:nvSpPr>
        <p:spPr>
          <a:xfrm>
            <a:off x="4233896" y="3044623"/>
            <a:ext cx="2776592" cy="424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 Y – 1 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76D7E3-531B-4906-8C9C-FF15CA2F6CC0}"/>
              </a:ext>
            </a:extLst>
          </p:cNvPr>
          <p:cNvCxnSpPr>
            <a:cxnSpLocks/>
          </p:cNvCxnSpPr>
          <p:nvPr/>
        </p:nvCxnSpPr>
        <p:spPr>
          <a:xfrm flipV="1">
            <a:off x="2900784" y="4131665"/>
            <a:ext cx="0" cy="9981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6A1ACE-0452-41EE-B7B1-688C9D9401E1}"/>
              </a:ext>
            </a:extLst>
          </p:cNvPr>
          <p:cNvCxnSpPr>
            <a:cxnSpLocks/>
          </p:cNvCxnSpPr>
          <p:nvPr/>
        </p:nvCxnSpPr>
        <p:spPr>
          <a:xfrm flipV="1">
            <a:off x="2893365" y="3276600"/>
            <a:ext cx="0" cy="14235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040D50-747B-456C-954E-8111E5C1B965}"/>
              </a:ext>
            </a:extLst>
          </p:cNvPr>
          <p:cNvCxnSpPr>
            <a:cxnSpLocks/>
          </p:cNvCxnSpPr>
          <p:nvPr/>
        </p:nvCxnSpPr>
        <p:spPr>
          <a:xfrm flipH="1">
            <a:off x="5624414" y="4387413"/>
            <a:ext cx="2" cy="4062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7B0804A0-1B8A-4F74-834B-D5BE8BEC0A13}"/>
              </a:ext>
            </a:extLst>
          </p:cNvPr>
          <p:cNvSpPr/>
          <p:nvPr/>
        </p:nvSpPr>
        <p:spPr>
          <a:xfrm>
            <a:off x="9298615" y="5719797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END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D6EB45-C121-4D9D-ACCA-048483C78E7B}"/>
              </a:ext>
            </a:extLst>
          </p:cNvPr>
          <p:cNvCxnSpPr>
            <a:cxnSpLocks/>
          </p:cNvCxnSpPr>
          <p:nvPr/>
        </p:nvCxnSpPr>
        <p:spPr>
          <a:xfrm>
            <a:off x="5614038" y="1737537"/>
            <a:ext cx="0" cy="416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E28EB8-E911-476C-801E-DD733D953586}"/>
              </a:ext>
            </a:extLst>
          </p:cNvPr>
          <p:cNvSpPr/>
          <p:nvPr/>
        </p:nvSpPr>
        <p:spPr>
          <a:xfrm>
            <a:off x="4233896" y="3919167"/>
            <a:ext cx="2776592" cy="424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 X = X * Y 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9CE22-17DB-4926-AB1F-5DA36E59005D}"/>
              </a:ext>
            </a:extLst>
          </p:cNvPr>
          <p:cNvCxnSpPr>
            <a:cxnSpLocks/>
          </p:cNvCxnSpPr>
          <p:nvPr/>
        </p:nvCxnSpPr>
        <p:spPr>
          <a:xfrm>
            <a:off x="2843926" y="421291"/>
            <a:ext cx="5547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D4969840-9323-4F7C-B5BF-4E021F5AB843}"/>
              </a:ext>
            </a:extLst>
          </p:cNvPr>
          <p:cNvSpPr/>
          <p:nvPr/>
        </p:nvSpPr>
        <p:spPr>
          <a:xfrm>
            <a:off x="4023248" y="1132708"/>
            <a:ext cx="3219679" cy="611713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b="1" dirty="0">
                <a:solidFill>
                  <a:schemeClr val="tx1"/>
                </a:solidFill>
              </a:rPr>
              <a:t> == 1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91DF8D-97A4-49B0-ADD9-60019FE7BE3F}"/>
              </a:ext>
            </a:extLst>
          </p:cNvPr>
          <p:cNvCxnSpPr>
            <a:cxnSpLocks/>
          </p:cNvCxnSpPr>
          <p:nvPr/>
        </p:nvCxnSpPr>
        <p:spPr>
          <a:xfrm>
            <a:off x="5614037" y="651443"/>
            <a:ext cx="0" cy="462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2A001D-20A2-4256-B173-B8D3571A7FEC}"/>
              </a:ext>
            </a:extLst>
          </p:cNvPr>
          <p:cNvSpPr txBox="1"/>
          <p:nvPr/>
        </p:nvSpPr>
        <p:spPr>
          <a:xfrm>
            <a:off x="3386075" y="1105271"/>
            <a:ext cx="57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TRUE</a:t>
            </a:r>
            <a:endParaRPr lang="en-NG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7A0ED7-C169-4EB6-A459-6057753F6747}"/>
              </a:ext>
            </a:extLst>
          </p:cNvPr>
          <p:cNvSpPr txBox="1"/>
          <p:nvPr/>
        </p:nvSpPr>
        <p:spPr>
          <a:xfrm>
            <a:off x="5633087" y="1740441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NG" sz="1400" b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282520-DF88-4AE2-AFB5-B81D272C4615}"/>
              </a:ext>
            </a:extLst>
          </p:cNvPr>
          <p:cNvCxnSpPr>
            <a:cxnSpLocks/>
          </p:cNvCxnSpPr>
          <p:nvPr/>
        </p:nvCxnSpPr>
        <p:spPr>
          <a:xfrm flipV="1">
            <a:off x="984487" y="1408925"/>
            <a:ext cx="0" cy="46708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07-1040-40E4-9278-85FFE3A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PSEUDOCODE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D2-937D-41DB-8610-3F5B5A5E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781"/>
            <a:ext cx="10515600" cy="56357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IF </a:t>
            </a:r>
            <a:r>
              <a:rPr lang="en-US" dirty="0">
                <a:latin typeface="Bahnschrift SemiLight" panose="020B0502040204020203" pitchFamily="34" charset="0"/>
              </a:rPr>
              <a:t>A == 1</a:t>
            </a:r>
          </a:p>
          <a:p>
            <a:pPr marL="0" indent="0">
              <a:buNone/>
            </a:pPr>
            <a:r>
              <a:rPr lang="en-US" dirty="0">
                <a:latin typeface="Bahnschrift SemiLight" panose="020B0502040204020203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PRINT </a:t>
            </a:r>
            <a:r>
              <a:rPr lang="en-US" dirty="0">
                <a:latin typeface="Bahnschrift SemiLight" panose="020B0502040204020203" pitchFamily="34" charset="0"/>
              </a:rPr>
              <a:t>A “IS FACTORIAL”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COMPUTE </a:t>
            </a:r>
            <a:r>
              <a:rPr lang="en-US" dirty="0">
                <a:latin typeface="Bahnschrift SemiLight" panose="020B0502040204020203" pitchFamily="34" charset="0"/>
              </a:rPr>
              <a:t>X=A</a:t>
            </a:r>
            <a:endParaRPr lang="en-US" dirty="0">
              <a:solidFill>
                <a:srgbClr val="FF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WHILE </a:t>
            </a:r>
            <a:r>
              <a:rPr lang="en-US" dirty="0">
                <a:latin typeface="Bahnschrift SemiLight" panose="020B0502040204020203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≠ </a:t>
            </a:r>
            <a:r>
              <a:rPr lang="en-US" dirty="0">
                <a:latin typeface="Bahnschrift SemiLight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Bahnschrift SemiLight" panose="020B0502040204020203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DECREMENT </a:t>
            </a:r>
            <a:r>
              <a:rPr lang="en-US" dirty="0">
                <a:latin typeface="Bahnschrift SemiLight" panose="020B0502040204020203" pitchFamily="34" charset="0"/>
              </a:rPr>
              <a:t>A by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	</a:t>
            </a:r>
            <a:r>
              <a:rPr lang="en-US" dirty="0">
                <a:latin typeface="Bahnschrift SemiLight" panose="020B0502040204020203" pitchFamily="34" charset="0"/>
              </a:rPr>
              <a:t>X = X * A </a:t>
            </a:r>
          </a:p>
          <a:p>
            <a:pPr marL="0" indent="0">
              <a:buNone/>
            </a:pPr>
            <a:r>
              <a:rPr lang="en-US" dirty="0">
                <a:latin typeface="Bahnschrift SemiLight" panose="020B0502040204020203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CONTINUE </a:t>
            </a:r>
            <a:r>
              <a:rPr lang="en-US" dirty="0">
                <a:latin typeface="Bahnschrift SemiLight" panose="020B0502040204020203" pitchFamily="34" charset="0"/>
              </a:rPr>
              <a:t>WHILE</a:t>
            </a:r>
            <a:endParaRPr lang="en-US" dirty="0">
              <a:solidFill>
                <a:srgbClr val="FF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	PRINT </a:t>
            </a:r>
            <a:r>
              <a:rPr lang="en-US" dirty="0">
                <a:latin typeface="Bahnschrift SemiLight" panose="020B0502040204020203" pitchFamily="34" charset="0"/>
              </a:rPr>
              <a:t>X “IS FACTORIAL”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  <a:cs typeface="Calibri" panose="020F0502020204030204" pitchFamily="34" charset="0"/>
              </a:rPr>
              <a:t>END</a:t>
            </a:r>
            <a:endParaRPr lang="pt-BR" dirty="0">
              <a:solidFill>
                <a:srgbClr val="FF0000"/>
              </a:solidFill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en-NG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EXERCISE 1</a:t>
            </a:r>
            <a:b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 FIND THE ROOT OF A QUADRATIC EQUATION</a:t>
            </a:r>
            <a:endParaRPr lang="en-NG" sz="4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AAD10A-CB53-4BDA-A1E4-326D4DE73406}"/>
              </a:ext>
            </a:extLst>
          </p:cNvPr>
          <p:cNvSpPr/>
          <p:nvPr/>
        </p:nvSpPr>
        <p:spPr>
          <a:xfrm>
            <a:off x="4785380" y="2192343"/>
            <a:ext cx="2621238" cy="5096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b="1" dirty="0">
                <a:solidFill>
                  <a:schemeClr val="tx1"/>
                </a:solidFill>
              </a:rPr>
              <a:t> =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baseline="30000" dirty="0">
                <a:solidFill>
                  <a:schemeClr val="tx1"/>
                </a:solidFill>
              </a:rPr>
              <a:t>2 </a:t>
            </a:r>
            <a:r>
              <a:rPr lang="en-US" sz="2000" b="1" dirty="0">
                <a:solidFill>
                  <a:schemeClr val="tx1"/>
                </a:solidFill>
              </a:rPr>
              <a:t>– 4 ×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>
                <a:solidFill>
                  <a:schemeClr val="tx1"/>
                </a:solidFill>
              </a:rPr>
              <a:t> × </a:t>
            </a:r>
            <a:r>
              <a:rPr lang="en-US" sz="2000" b="1" dirty="0">
                <a:solidFill>
                  <a:srgbClr val="FF0000"/>
                </a:solidFill>
              </a:rPr>
              <a:t>C</a:t>
            </a:r>
            <a:endParaRPr lang="en-NG" sz="2000" b="1" dirty="0">
              <a:solidFill>
                <a:srgbClr val="FF0000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31B9C17-EDF2-4C4C-A7E7-7744E1C16853}"/>
              </a:ext>
            </a:extLst>
          </p:cNvPr>
          <p:cNvSpPr/>
          <p:nvPr/>
        </p:nvSpPr>
        <p:spPr>
          <a:xfrm>
            <a:off x="2728632" y="1200318"/>
            <a:ext cx="6734734" cy="607833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INPUT EQUATION CO-EFFICIENTS: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>
                <a:solidFill>
                  <a:schemeClr val="tx1"/>
                </a:solidFill>
              </a:rPr>
              <a:t>  &amp; 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dirty="0">
                <a:solidFill>
                  <a:schemeClr val="tx1"/>
                </a:solidFill>
              </a:rPr>
              <a:t>  &amp;  </a:t>
            </a:r>
            <a:r>
              <a:rPr lang="en-US" sz="2000" b="1" dirty="0">
                <a:solidFill>
                  <a:srgbClr val="FF0000"/>
                </a:solidFill>
              </a:rPr>
              <a:t>C</a:t>
            </a:r>
            <a:r>
              <a:rPr lang="en-US" sz="2000" b="1" dirty="0">
                <a:solidFill>
                  <a:schemeClr val="tx1"/>
                </a:solidFill>
              </a:rPr>
              <a:t>  </a:t>
            </a:r>
            <a:endParaRPr lang="en-NG" sz="20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BC7C67-C0CC-47EC-BB17-779D98B226CB}"/>
              </a:ext>
            </a:extLst>
          </p:cNvPr>
          <p:cNvCxnSpPr>
            <a:cxnSpLocks/>
          </p:cNvCxnSpPr>
          <p:nvPr/>
        </p:nvCxnSpPr>
        <p:spPr>
          <a:xfrm>
            <a:off x="6095999" y="822138"/>
            <a:ext cx="0" cy="370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41DAEC4-E7FF-492D-892C-F384BAE4758A}"/>
              </a:ext>
            </a:extLst>
          </p:cNvPr>
          <p:cNvSpPr/>
          <p:nvPr/>
        </p:nvSpPr>
        <p:spPr>
          <a:xfrm>
            <a:off x="5195999" y="102138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START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DBC83B-B8F3-41C8-A880-9C61EAB280DF}"/>
                  </a:ext>
                </a:extLst>
              </p:cNvPr>
              <p:cNvSpPr/>
              <p:nvPr/>
            </p:nvSpPr>
            <p:spPr>
              <a:xfrm>
                <a:off x="950581" y="3121253"/>
                <a:ext cx="10036625" cy="7482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X1=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</a:t>
                </a:r>
                <a:r>
                  <a:rPr lang="en-US" sz="2000" b="1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–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 + </a:t>
                </a:r>
                <a14:m>
                  <m:oMath xmlns:m="http://schemas.openxmlformats.org/officeDocument/2006/math">
                    <m:r>
                      <a:rPr lang="en-N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X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÷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(2 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X2 =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 ( –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–  </a:t>
                </a:r>
                <a14:m>
                  <m:oMath xmlns:m="http://schemas.openxmlformats.org/officeDocument/2006/math">
                    <m:r>
                      <a:rPr lang="en-NG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X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÷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(2 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DBC83B-B8F3-41C8-A880-9C61EAB28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81" y="3121253"/>
                <a:ext cx="10036625" cy="748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CA100F-5FA0-42AD-B29D-DEFF4AEBF0AB}"/>
              </a:ext>
            </a:extLst>
          </p:cNvPr>
          <p:cNvCxnSpPr>
            <a:cxnSpLocks/>
          </p:cNvCxnSpPr>
          <p:nvPr/>
        </p:nvCxnSpPr>
        <p:spPr>
          <a:xfrm>
            <a:off x="6095999" y="2702027"/>
            <a:ext cx="0" cy="4112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78DAF8-F18E-4BB5-A181-8C42E4DC3035}"/>
              </a:ext>
            </a:extLst>
          </p:cNvPr>
          <p:cNvCxnSpPr>
            <a:cxnSpLocks/>
          </p:cNvCxnSpPr>
          <p:nvPr/>
        </p:nvCxnSpPr>
        <p:spPr>
          <a:xfrm>
            <a:off x="6096020" y="5184255"/>
            <a:ext cx="0" cy="6313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FA88B8-52DB-4110-A105-419D366F9731}"/>
              </a:ext>
            </a:extLst>
          </p:cNvPr>
          <p:cNvCxnSpPr>
            <a:cxnSpLocks/>
          </p:cNvCxnSpPr>
          <p:nvPr/>
        </p:nvCxnSpPr>
        <p:spPr>
          <a:xfrm flipH="1">
            <a:off x="6095999" y="3869497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A8620E7C-ADEA-4458-9FAB-7C1D072864D2}"/>
              </a:ext>
            </a:extLst>
          </p:cNvPr>
          <p:cNvSpPr/>
          <p:nvPr/>
        </p:nvSpPr>
        <p:spPr>
          <a:xfrm>
            <a:off x="4423903" y="4613016"/>
            <a:ext cx="3363186" cy="589545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OUTPUT: </a:t>
            </a:r>
            <a:r>
              <a:rPr lang="en-US" sz="2400" b="1" dirty="0">
                <a:solidFill>
                  <a:srgbClr val="FF0000"/>
                </a:solidFill>
              </a:rPr>
              <a:t>X1</a:t>
            </a:r>
            <a:r>
              <a:rPr lang="en-US" sz="2400" b="1" dirty="0">
                <a:solidFill>
                  <a:schemeClr val="tx1"/>
                </a:solidFill>
              </a:rPr>
              <a:t> &amp; </a:t>
            </a:r>
            <a:r>
              <a:rPr lang="en-US" sz="2400" b="1" dirty="0">
                <a:solidFill>
                  <a:srgbClr val="FF0000"/>
                </a:solidFill>
              </a:rPr>
              <a:t>X2</a:t>
            </a:r>
            <a:endParaRPr lang="en-NG" sz="2400" b="1" dirty="0">
              <a:solidFill>
                <a:srgbClr val="FF0000"/>
              </a:solidFill>
            </a:endParaRP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0936E781-BFD6-4D7B-A455-9F68CE4B6E95}"/>
              </a:ext>
            </a:extLst>
          </p:cNvPr>
          <p:cNvSpPr/>
          <p:nvPr/>
        </p:nvSpPr>
        <p:spPr>
          <a:xfrm>
            <a:off x="5205496" y="5815626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END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EBC836-177A-45FE-A461-33B8C539E206}"/>
              </a:ext>
            </a:extLst>
          </p:cNvPr>
          <p:cNvCxnSpPr>
            <a:cxnSpLocks/>
          </p:cNvCxnSpPr>
          <p:nvPr/>
        </p:nvCxnSpPr>
        <p:spPr>
          <a:xfrm>
            <a:off x="6095999" y="1829922"/>
            <a:ext cx="0" cy="370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0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07-1040-40E4-9278-85FFE3A5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PSEUDOCODE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D2-937D-41DB-8610-3F5B5A5E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X = SQRT((B**2) - 4*A*C)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X1 = (-B + X) / 2*A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X2 = (-B – X) / 2*A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PRINT</a:t>
            </a:r>
            <a:r>
              <a:rPr lang="en-US" dirty="0">
                <a:latin typeface="Bahnschrift SemiLight" panose="020B0502040204020203" pitchFamily="34" charset="0"/>
              </a:rPr>
              <a:t> X1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PRINT</a:t>
            </a:r>
            <a:r>
              <a:rPr lang="en-US" dirty="0">
                <a:latin typeface="Bahnschrift SemiLight" panose="020B0502040204020203" pitchFamily="34" charset="0"/>
              </a:rPr>
              <a:t> X2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en-NG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EXERCISE 2</a:t>
            </a:r>
            <a:b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 FIND THE ROOT OF A </a:t>
            </a:r>
            <a:br>
              <a:rPr lang="en-US" sz="4800" dirty="0"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CUBIC EQUATION</a:t>
            </a:r>
            <a:endParaRPr lang="en-NG" sz="4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7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AAD10A-CB53-4BDA-A1E4-326D4DE73406}"/>
              </a:ext>
            </a:extLst>
          </p:cNvPr>
          <p:cNvSpPr/>
          <p:nvPr/>
        </p:nvSpPr>
        <p:spPr>
          <a:xfrm>
            <a:off x="4558948" y="1046148"/>
            <a:ext cx="1537045" cy="9203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A1 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</a:rPr>
              <a:t> B</a:t>
            </a:r>
            <a:r>
              <a:rPr lang="en-US" sz="2000" b="1" dirty="0">
                <a:solidFill>
                  <a:schemeClr val="tx1"/>
                </a:solidFill>
              </a:rPr>
              <a:t> ÷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A2 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</a:rPr>
              <a:t> C </a:t>
            </a:r>
            <a:r>
              <a:rPr lang="en-US" sz="2000" b="1" dirty="0">
                <a:solidFill>
                  <a:schemeClr val="tx1"/>
                </a:solidFill>
              </a:rPr>
              <a:t>÷</a:t>
            </a:r>
            <a:r>
              <a:rPr lang="en-US" sz="2000" b="1" dirty="0">
                <a:solidFill>
                  <a:srgbClr val="FF0000"/>
                </a:solidFill>
              </a:rPr>
              <a:t> A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A3 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FF0000"/>
                </a:solidFill>
              </a:rPr>
              <a:t> D </a:t>
            </a:r>
            <a:r>
              <a:rPr lang="en-US" sz="2000" b="1" dirty="0">
                <a:solidFill>
                  <a:schemeClr val="tx1"/>
                </a:solidFill>
              </a:rPr>
              <a:t>÷</a:t>
            </a:r>
            <a:r>
              <a:rPr lang="en-US" sz="2000" b="1" dirty="0">
                <a:solidFill>
                  <a:srgbClr val="FF0000"/>
                </a:solidFill>
              </a:rPr>
              <a:t> A</a:t>
            </a:r>
            <a:endParaRPr lang="en-NG" sz="2000" b="1" dirty="0">
              <a:solidFill>
                <a:srgbClr val="FF0000"/>
              </a:solidFill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31B9C17-EDF2-4C4C-A7E7-7744E1C16853}"/>
              </a:ext>
            </a:extLst>
          </p:cNvPr>
          <p:cNvSpPr/>
          <p:nvPr/>
        </p:nvSpPr>
        <p:spPr>
          <a:xfrm>
            <a:off x="2302094" y="286305"/>
            <a:ext cx="6095997" cy="361766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 EQUATION CO-EFFICIENTS: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 &amp; 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chemeClr val="tx1"/>
                </a:solidFill>
              </a:rPr>
              <a:t>  &amp; 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chemeClr val="tx1"/>
                </a:solidFill>
              </a:rPr>
              <a:t>  &amp;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BC7C67-C0CC-47EC-BB17-779D98B226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5926" y="274188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8099-B5F5-49E6-9692-EAE3E697E323}"/>
              </a:ext>
            </a:extLst>
          </p:cNvPr>
          <p:cNvCxnSpPr>
            <a:cxnSpLocks/>
          </p:cNvCxnSpPr>
          <p:nvPr/>
        </p:nvCxnSpPr>
        <p:spPr>
          <a:xfrm>
            <a:off x="7262446" y="6389145"/>
            <a:ext cx="28616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41DAEC4-E7FF-492D-892C-F384BAE4758A}"/>
              </a:ext>
            </a:extLst>
          </p:cNvPr>
          <p:cNvSpPr/>
          <p:nvPr/>
        </p:nvSpPr>
        <p:spPr>
          <a:xfrm>
            <a:off x="132934" y="107190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START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DBC83B-B8F3-41C8-A880-9C61EAB280DF}"/>
                  </a:ext>
                </a:extLst>
              </p:cNvPr>
              <p:cNvSpPr/>
              <p:nvPr/>
            </p:nvSpPr>
            <p:spPr>
              <a:xfrm>
                <a:off x="2006011" y="2370926"/>
                <a:ext cx="6688160" cy="142142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Q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=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[ (3 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A2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–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A1</a:t>
                </a:r>
                <a:r>
                  <a:rPr lang="en-US" sz="2000" b="1" baseline="30000" dirty="0">
                    <a:solidFill>
                      <a:schemeClr val="tx1"/>
                    </a:solidFill>
                  </a:rPr>
                  <a:t>2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] ÷ 9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R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=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[ 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9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A1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A2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– (27 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A3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– (2 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A1</a:t>
                </a:r>
                <a:r>
                  <a:rPr lang="en-US" sz="2000" b="1" baseline="30000" dirty="0">
                    <a:solidFill>
                      <a:schemeClr val="tx1"/>
                    </a:solidFill>
                  </a:rPr>
                  <a:t>3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] ÷ 54 </a:t>
                </a:r>
                <a:endParaRPr lang="en-NG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S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NG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000" b="1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e>
                    </m:ra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&amp;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T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NG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endParaRPr lang="en-NG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DBC83B-B8F3-41C8-A880-9C61EAB28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11" y="2370926"/>
                <a:ext cx="6688160" cy="1421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arallelogram 21">
            <a:extLst>
              <a:ext uri="{FF2B5EF4-FFF2-40B4-BE49-F238E27FC236}">
                <a16:creationId xmlns:a16="http://schemas.microsoft.com/office/drawing/2014/main" id="{A8620E7C-ADEA-4458-9FAB-7C1D072864D2}"/>
              </a:ext>
            </a:extLst>
          </p:cNvPr>
          <p:cNvSpPr/>
          <p:nvPr/>
        </p:nvSpPr>
        <p:spPr>
          <a:xfrm>
            <a:off x="3437731" y="6159794"/>
            <a:ext cx="3824715" cy="429676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OUTPUT: </a:t>
            </a:r>
            <a:r>
              <a:rPr lang="en-US" sz="2400" b="1" dirty="0">
                <a:solidFill>
                  <a:srgbClr val="FF0000"/>
                </a:solidFill>
              </a:rPr>
              <a:t>X1 </a:t>
            </a:r>
            <a:r>
              <a:rPr lang="en-US" sz="2400" b="1" dirty="0">
                <a:solidFill>
                  <a:schemeClr val="tx1"/>
                </a:solidFill>
              </a:rPr>
              <a:t>&amp;</a:t>
            </a:r>
            <a:r>
              <a:rPr lang="en-US" sz="2400" b="1" dirty="0">
                <a:solidFill>
                  <a:srgbClr val="FF0000"/>
                </a:solidFill>
              </a:rPr>
              <a:t> X2 </a:t>
            </a:r>
            <a:r>
              <a:rPr lang="en-US" sz="2400" b="1" dirty="0">
                <a:solidFill>
                  <a:schemeClr val="tx1"/>
                </a:solidFill>
              </a:rPr>
              <a:t>&amp;</a:t>
            </a:r>
            <a:r>
              <a:rPr lang="en-US" sz="2400" b="1" dirty="0">
                <a:solidFill>
                  <a:srgbClr val="FF0000"/>
                </a:solidFill>
              </a:rPr>
              <a:t> X3</a:t>
            </a:r>
            <a:endParaRPr lang="en-NG" sz="2400" b="1" dirty="0">
              <a:solidFill>
                <a:srgbClr val="FF0000"/>
              </a:solidFill>
            </a:endParaRP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0936E781-BFD6-4D7B-A455-9F68CE4B6E95}"/>
              </a:ext>
            </a:extLst>
          </p:cNvPr>
          <p:cNvSpPr/>
          <p:nvPr/>
        </p:nvSpPr>
        <p:spPr>
          <a:xfrm>
            <a:off x="10124144" y="6014632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END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AE10B3-39C2-4F13-8260-C44923D50BF6}"/>
              </a:ext>
            </a:extLst>
          </p:cNvPr>
          <p:cNvCxnSpPr>
            <a:cxnSpLocks/>
          </p:cNvCxnSpPr>
          <p:nvPr/>
        </p:nvCxnSpPr>
        <p:spPr>
          <a:xfrm flipH="1">
            <a:off x="5350091" y="637810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5B85CA-4958-413A-91E3-67C5C99A8BE5}"/>
              </a:ext>
            </a:extLst>
          </p:cNvPr>
          <p:cNvCxnSpPr>
            <a:cxnSpLocks/>
          </p:cNvCxnSpPr>
          <p:nvPr/>
        </p:nvCxnSpPr>
        <p:spPr>
          <a:xfrm flipH="1">
            <a:off x="5327469" y="1956224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1FDAE8-0D78-4D53-B7C8-715219BBC6C0}"/>
              </a:ext>
            </a:extLst>
          </p:cNvPr>
          <p:cNvCxnSpPr>
            <a:cxnSpLocks/>
          </p:cNvCxnSpPr>
          <p:nvPr/>
        </p:nvCxnSpPr>
        <p:spPr>
          <a:xfrm flipH="1">
            <a:off x="5350091" y="3821053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83376FF-7FAF-44D3-97FD-F9AD83348D0C}"/>
                  </a:ext>
                </a:extLst>
              </p:cNvPr>
              <p:cNvSpPr/>
              <p:nvPr/>
            </p:nvSpPr>
            <p:spPr>
              <a:xfrm>
                <a:off x="2006011" y="4241964"/>
                <a:ext cx="6688157" cy="1454123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X1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=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 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+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T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A1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X2 =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× 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+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T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-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A1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×</a:t>
                </a:r>
                <a:r>
                  <a:rPr lang="en-US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S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–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T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X3 =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× 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+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T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-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×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A1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×</a:t>
                </a:r>
                <a:r>
                  <a:rPr lang="en-US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S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–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T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NG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83376FF-7FAF-44D3-97FD-F9AD83348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11" y="4241964"/>
                <a:ext cx="6688157" cy="1454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8A47B3-7622-414E-A85A-DD75BDB44486}"/>
              </a:ext>
            </a:extLst>
          </p:cNvPr>
          <p:cNvCxnSpPr>
            <a:cxnSpLocks/>
          </p:cNvCxnSpPr>
          <p:nvPr/>
        </p:nvCxnSpPr>
        <p:spPr>
          <a:xfrm flipH="1">
            <a:off x="5350089" y="5745301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1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07-1040-40E4-9278-85FFE3A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PSEUDOCODE</a:t>
            </a:r>
            <a:endParaRPr lang="en-NG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D2-937D-41DB-8610-3F5B5A5E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254"/>
            <a:ext cx="10515600" cy="58447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BEGIN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A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INPUT</a:t>
            </a:r>
            <a:r>
              <a:rPr lang="en-US" dirty="0">
                <a:latin typeface="Bahnschrift SemiLight" panose="020B0502040204020203" pitchFamily="34" charset="0"/>
              </a:rPr>
              <a:t> 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A1 =  B/A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A2 = C/A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A3 = D/A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pt-BR" dirty="0">
                <a:latin typeface="Bahnschrift SemiLight" panose="020B0502040204020203" pitchFamily="34" charset="0"/>
              </a:rPr>
              <a:t>Q = ((3*A2)-(A1**2))/9</a:t>
            </a:r>
            <a:endParaRPr lang="en-US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R =</a:t>
            </a:r>
            <a:r>
              <a:rPr lang="pt-BR" dirty="0">
                <a:latin typeface="Bahnschrift SemiLight" panose="020B0502040204020203" pitchFamily="34" charset="0"/>
              </a:rPr>
              <a:t>((9*A1*A2)-(27*A3)-(2*(A1**3)))/54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S </a:t>
            </a:r>
            <a:r>
              <a:rPr lang="pt-BR" dirty="0">
                <a:latin typeface="Bahnschrift SemiLight" panose="020B0502040204020203" pitchFamily="34" charset="0"/>
              </a:rPr>
              <a:t>= CBRT(R + CBRT((Q**3)+(R**2)))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pt-BR" dirty="0">
                <a:latin typeface="Bahnschrift SemiLight" panose="020B0502040204020203" pitchFamily="34" charset="0"/>
              </a:rPr>
              <a:t>T = CBRT(R - CBRT((Q**3)+(R**2)))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pt-BR" dirty="0">
                <a:latin typeface="Bahnschrift SemiLight" panose="020B0502040204020203" pitchFamily="34" charset="0"/>
              </a:rPr>
              <a:t> X1 = S + T – (A1/3)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pt-BR" dirty="0">
                <a:latin typeface="Bahnschrift SemiLight" panose="020B0502040204020203" pitchFamily="34" charset="0"/>
              </a:rPr>
              <a:t> X2 = (((S + T)/2) – (A1/3)) + i*(3**(1/3))*(S-T)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Bahnschrift SemiLight" panose="020B0502040204020203" pitchFamily="34" charset="0"/>
              </a:rPr>
              <a:t>COMPUTE</a:t>
            </a:r>
            <a:r>
              <a:rPr lang="pt-BR" dirty="0">
                <a:latin typeface="Bahnschrift SemiLight" panose="020B0502040204020203" pitchFamily="34" charset="0"/>
              </a:rPr>
              <a:t> X3 = (((S + T)/2) – (A1/3)) - i*(3**(1/3))*(S-T)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Bahnschrift SemiLight" panose="020B0502040204020203" pitchFamily="34" charset="0"/>
              </a:rPr>
              <a:t>PRINT</a:t>
            </a:r>
            <a:r>
              <a:rPr lang="pt-BR" dirty="0">
                <a:latin typeface="Bahnschrift SemiLight" panose="020B0502040204020203" pitchFamily="34" charset="0"/>
              </a:rPr>
              <a:t> “THE ROOTS OF THE EQUATION ARE,” X1, X2, X3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END</a:t>
            </a:r>
          </a:p>
          <a:p>
            <a:pPr marL="0" indent="0">
              <a:buNone/>
            </a:pPr>
            <a:endParaRPr lang="en-NG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5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6C2-1483-46F5-8E5E-0489CA0A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  <a:t>EXERCISE 3</a:t>
            </a:r>
            <a:br>
              <a:rPr lang="en-US" sz="4800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sz="4800" dirty="0">
                <a:latin typeface="Bahnschrift SemiLight" panose="020B0502040204020203" pitchFamily="34" charset="0"/>
              </a:rPr>
              <a:t> FIND THE LARGEST OF THREE NUMBERS</a:t>
            </a:r>
            <a:endParaRPr lang="en-NG" sz="4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2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98099-B5F5-49E6-9692-EAE3E697E323}"/>
              </a:ext>
            </a:extLst>
          </p:cNvPr>
          <p:cNvCxnSpPr>
            <a:cxnSpLocks/>
          </p:cNvCxnSpPr>
          <p:nvPr/>
        </p:nvCxnSpPr>
        <p:spPr>
          <a:xfrm rot="5400000">
            <a:off x="7417735" y="-481727"/>
            <a:ext cx="0" cy="226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A15B31-AAFA-4158-B6C7-C613461E1A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1780" y="1027826"/>
            <a:ext cx="0" cy="190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0936E781-BFD6-4D7B-A455-9F68CE4B6E95}"/>
              </a:ext>
            </a:extLst>
          </p:cNvPr>
          <p:cNvSpPr/>
          <p:nvPr/>
        </p:nvSpPr>
        <p:spPr>
          <a:xfrm>
            <a:off x="10260982" y="3501020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END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694E293-045E-4CD6-BB91-0CEE754871E7}"/>
              </a:ext>
            </a:extLst>
          </p:cNvPr>
          <p:cNvSpPr/>
          <p:nvPr/>
        </p:nvSpPr>
        <p:spPr>
          <a:xfrm>
            <a:off x="1745122" y="1243385"/>
            <a:ext cx="3082820" cy="1476883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 </a:t>
            </a: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 </a:t>
            </a: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87CBBF-6792-49BB-9DDB-0EF65B321455}"/>
              </a:ext>
            </a:extLst>
          </p:cNvPr>
          <p:cNvCxnSpPr>
            <a:cxnSpLocks/>
          </p:cNvCxnSpPr>
          <p:nvPr/>
        </p:nvCxnSpPr>
        <p:spPr>
          <a:xfrm>
            <a:off x="11160982" y="1961484"/>
            <a:ext cx="0" cy="1517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CCC787D6-E433-41A6-85A4-2ED9B5CD30F4}"/>
              </a:ext>
            </a:extLst>
          </p:cNvPr>
          <p:cNvSpPr/>
          <p:nvPr/>
        </p:nvSpPr>
        <p:spPr>
          <a:xfrm>
            <a:off x="6566554" y="1621825"/>
            <a:ext cx="2924804" cy="720000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OUTPUT: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>
                <a:solidFill>
                  <a:schemeClr val="tx1"/>
                </a:solidFill>
              </a:rPr>
              <a:t> IS THE LARGEST NUMBER</a:t>
            </a:r>
            <a:endParaRPr lang="en-NG" sz="2000" b="1" dirty="0">
              <a:solidFill>
                <a:schemeClr val="tx1"/>
              </a:solidFill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4E8B0EAE-4C97-43DA-9199-59553E2D25B3}"/>
              </a:ext>
            </a:extLst>
          </p:cNvPr>
          <p:cNvSpPr/>
          <p:nvPr/>
        </p:nvSpPr>
        <p:spPr>
          <a:xfrm>
            <a:off x="221604" y="479307"/>
            <a:ext cx="6095997" cy="361766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 THREE NUMBERS: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 &amp; 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chemeClr val="tx1"/>
                </a:solidFill>
              </a:rPr>
              <a:t>  &amp; 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chemeClr val="tx1"/>
                </a:solidFill>
              </a:rPr>
              <a:t>  </a:t>
            </a:r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C0DD06-DD43-45FB-A156-16B31AA1E551}"/>
              </a:ext>
            </a:extLst>
          </p:cNvPr>
          <p:cNvCxnSpPr>
            <a:cxnSpLocks/>
          </p:cNvCxnSpPr>
          <p:nvPr/>
        </p:nvCxnSpPr>
        <p:spPr>
          <a:xfrm flipH="1">
            <a:off x="3307179" y="2720268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3DFEEEE-896C-4E23-BA01-F7084637A3E9}"/>
              </a:ext>
            </a:extLst>
          </p:cNvPr>
          <p:cNvSpPr/>
          <p:nvPr/>
        </p:nvSpPr>
        <p:spPr>
          <a:xfrm>
            <a:off x="8591358" y="292273"/>
            <a:ext cx="1800000" cy="7200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START</a:t>
            </a:r>
            <a:endParaRPr lang="en-NG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213FEF-B9FD-48BE-8E75-0ADDCDA87070}"/>
              </a:ext>
            </a:extLst>
          </p:cNvPr>
          <p:cNvCxnSpPr>
            <a:cxnSpLocks/>
          </p:cNvCxnSpPr>
          <p:nvPr/>
        </p:nvCxnSpPr>
        <p:spPr>
          <a:xfrm flipH="1">
            <a:off x="3286532" y="841073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E439FAC0-0F51-4ADA-B8C7-0671F75D3025}"/>
              </a:ext>
            </a:extLst>
          </p:cNvPr>
          <p:cNvSpPr/>
          <p:nvPr/>
        </p:nvSpPr>
        <p:spPr>
          <a:xfrm>
            <a:off x="1782703" y="3122580"/>
            <a:ext cx="3082820" cy="1476883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B </a:t>
            </a: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 </a:t>
            </a: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0C6E88-AB3F-437D-981E-07C58361D8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39361" y="2907021"/>
            <a:ext cx="0" cy="190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EA1376AD-5C52-4DF7-8585-E10C37AD9450}"/>
              </a:ext>
            </a:extLst>
          </p:cNvPr>
          <p:cNvSpPr/>
          <p:nvPr/>
        </p:nvSpPr>
        <p:spPr>
          <a:xfrm>
            <a:off x="1782703" y="4965522"/>
            <a:ext cx="3082820" cy="1476883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B </a:t>
            </a: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 </a:t>
            </a:r>
            <a:r>
              <a:rPr lang="en-US" sz="2800" b="1" dirty="0">
                <a:solidFill>
                  <a:schemeClr val="tx1"/>
                </a:solidFill>
              </a:rPr>
              <a:t>&gt; </a:t>
            </a:r>
            <a:r>
              <a:rPr lang="en-US" sz="28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A46D2-2420-4C6C-A07D-00374C08AD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39361" y="4737269"/>
            <a:ext cx="0" cy="190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EB9D3D-ADEC-4ACD-BFBE-2D1C752399AB}"/>
              </a:ext>
            </a:extLst>
          </p:cNvPr>
          <p:cNvCxnSpPr>
            <a:cxnSpLocks/>
          </p:cNvCxnSpPr>
          <p:nvPr/>
        </p:nvCxnSpPr>
        <p:spPr>
          <a:xfrm flipH="1">
            <a:off x="3324113" y="4579520"/>
            <a:ext cx="1" cy="386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90EF62-0005-464F-B81B-17F7E7967702}"/>
              </a:ext>
            </a:extLst>
          </p:cNvPr>
          <p:cNvSpPr txBox="1"/>
          <p:nvPr/>
        </p:nvSpPr>
        <p:spPr>
          <a:xfrm>
            <a:off x="3453867" y="274151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NG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54C1F-D669-44BB-8A3D-B7722753E47E}"/>
              </a:ext>
            </a:extLst>
          </p:cNvPr>
          <p:cNvSpPr txBox="1"/>
          <p:nvPr/>
        </p:nvSpPr>
        <p:spPr>
          <a:xfrm>
            <a:off x="3453867" y="4599463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NG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5AA0EB-024E-43C8-A027-7E6CA21AB27E}"/>
              </a:ext>
            </a:extLst>
          </p:cNvPr>
          <p:cNvSpPr txBox="1"/>
          <p:nvPr/>
        </p:nvSpPr>
        <p:spPr>
          <a:xfrm>
            <a:off x="5394933" y="160316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en-NG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9857D6-8B55-464A-B182-087340BD1535}"/>
              </a:ext>
            </a:extLst>
          </p:cNvPr>
          <p:cNvSpPr txBox="1"/>
          <p:nvPr/>
        </p:nvSpPr>
        <p:spPr>
          <a:xfrm>
            <a:off x="5394933" y="355324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en-NG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C87EB3-E23E-42AC-B9C5-AFB503E789D7}"/>
              </a:ext>
            </a:extLst>
          </p:cNvPr>
          <p:cNvSpPr txBox="1"/>
          <p:nvPr/>
        </p:nvSpPr>
        <p:spPr>
          <a:xfrm>
            <a:off x="5394933" y="527854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en-NG" sz="1400" dirty="0"/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7743C728-57DF-4456-A0CB-7E92CED9544F}"/>
              </a:ext>
            </a:extLst>
          </p:cNvPr>
          <p:cNvSpPr/>
          <p:nvPr/>
        </p:nvSpPr>
        <p:spPr>
          <a:xfrm>
            <a:off x="6613798" y="3501020"/>
            <a:ext cx="2924804" cy="720000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OUTPUT: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dirty="0">
                <a:solidFill>
                  <a:schemeClr val="tx1"/>
                </a:solidFill>
              </a:rPr>
              <a:t> IS THE LARGEST NUMBER</a:t>
            </a:r>
            <a:endParaRPr lang="en-NG" sz="2000" b="1" dirty="0">
              <a:solidFill>
                <a:schemeClr val="tx1"/>
              </a:solidFill>
            </a:endParaRPr>
          </a:p>
          <a:p>
            <a:pPr algn="ctr"/>
            <a:endParaRPr lang="en-NG" sz="2400" b="1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D4D375E6-56D3-48FA-A83B-FBC5A1CBAA97}"/>
              </a:ext>
            </a:extLst>
          </p:cNvPr>
          <p:cNvSpPr/>
          <p:nvPr/>
        </p:nvSpPr>
        <p:spPr>
          <a:xfrm>
            <a:off x="6613798" y="5343963"/>
            <a:ext cx="2924804" cy="720000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OUTPUT: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chemeClr val="tx1"/>
                </a:solidFill>
              </a:rPr>
              <a:t> IS THE LARGEST NUMBER</a:t>
            </a:r>
            <a:endParaRPr lang="en-NG" b="1" dirty="0">
              <a:solidFill>
                <a:schemeClr val="tx1"/>
              </a:solidFill>
            </a:endParaRPr>
          </a:p>
          <a:p>
            <a:pPr algn="ctr"/>
            <a:endParaRPr lang="en-NG" sz="2000" b="1" dirty="0">
              <a:solidFill>
                <a:schemeClr val="tx1"/>
              </a:solidFill>
            </a:endParaRPr>
          </a:p>
          <a:p>
            <a:pPr algn="ctr"/>
            <a:endParaRPr lang="en-NG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B39E3E-A34A-4626-AACA-3BBF30DBE8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51358" y="3501020"/>
            <a:ext cx="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1DD6B6-A75D-4D9B-AF99-2F2C9EBA4776}"/>
              </a:ext>
            </a:extLst>
          </p:cNvPr>
          <p:cNvCxnSpPr>
            <a:cxnSpLocks/>
          </p:cNvCxnSpPr>
          <p:nvPr/>
        </p:nvCxnSpPr>
        <p:spPr>
          <a:xfrm flipV="1">
            <a:off x="11160982" y="4206738"/>
            <a:ext cx="0" cy="1517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DE4C57-41E0-471A-A592-443F847CFD59}"/>
              </a:ext>
            </a:extLst>
          </p:cNvPr>
          <p:cNvCxnSpPr>
            <a:stCxn id="20" idx="2"/>
          </p:cNvCxnSpPr>
          <p:nvPr/>
        </p:nvCxnSpPr>
        <p:spPr>
          <a:xfrm>
            <a:off x="9401358" y="1981825"/>
            <a:ext cx="176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B36E98-B066-4AA3-A318-8839D4897D2A}"/>
              </a:ext>
            </a:extLst>
          </p:cNvPr>
          <p:cNvCxnSpPr/>
          <p:nvPr/>
        </p:nvCxnSpPr>
        <p:spPr>
          <a:xfrm>
            <a:off x="9440559" y="5721522"/>
            <a:ext cx="172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7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</TotalTime>
  <Words>867</Words>
  <Application>Microsoft Office PowerPoint</Application>
  <PresentationFormat>Widescreen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 SemiLight</vt:lpstr>
      <vt:lpstr>Calibri</vt:lpstr>
      <vt:lpstr>Calibri Light</vt:lpstr>
      <vt:lpstr>Cambria Math</vt:lpstr>
      <vt:lpstr>Office Theme</vt:lpstr>
      <vt:lpstr>CSC102  FLOWCHART AND ALGORITHM ASSIGNMENT</vt:lpstr>
      <vt:lpstr>EXERCISE 1  FIND THE ROOT OF A QUADRATIC EQUATION</vt:lpstr>
      <vt:lpstr>PowerPoint Presentation</vt:lpstr>
      <vt:lpstr>PSEUDOCODE</vt:lpstr>
      <vt:lpstr>EXERCISE 2  FIND THE ROOT OF A  CUBIC EQUATION</vt:lpstr>
      <vt:lpstr>PowerPoint Presentation</vt:lpstr>
      <vt:lpstr>PSEUDOCODE</vt:lpstr>
      <vt:lpstr>EXERCISE 3  FIND THE LARGEST OF THREE NUMBERS</vt:lpstr>
      <vt:lpstr>PowerPoint Presentation</vt:lpstr>
      <vt:lpstr>PSEUDOCODE</vt:lpstr>
      <vt:lpstr>EXERCISE 4A  FIND THE LCM OF TWO NUMBERS</vt:lpstr>
      <vt:lpstr>PowerPoint Presentation</vt:lpstr>
      <vt:lpstr>PSEUDOCODE</vt:lpstr>
      <vt:lpstr>EXERCISE 4B  FIND THE GCF OF TWO NUMBERS</vt:lpstr>
      <vt:lpstr>PowerPoint Presentation</vt:lpstr>
      <vt:lpstr>PSEUDOCODE</vt:lpstr>
      <vt:lpstr>EXERCISE 5  FIND THE FACTORIAL OF A NUMBER</vt:lpstr>
      <vt:lpstr>PowerPoint Presentation</vt:lpstr>
      <vt:lpstr>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 ali-concern</dc:creator>
  <cp:lastModifiedBy>abba ali-concern</cp:lastModifiedBy>
  <cp:revision>9</cp:revision>
  <dcterms:created xsi:type="dcterms:W3CDTF">2021-04-21T14:09:20Z</dcterms:created>
  <dcterms:modified xsi:type="dcterms:W3CDTF">2021-04-27T00:32:02Z</dcterms:modified>
</cp:coreProperties>
</file>