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2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39BB-55A5-40D6-B93F-64F365F4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941F6-AA3A-47AF-836E-294752360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086CC-4FAA-4419-B002-74809D6F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35B0-4C8C-45F3-9638-13D4F88DD8A4}" type="datetimeFigureOut">
              <a:rPr lang="en-NG" smtClean="0"/>
              <a:t>19 Apr 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432E-2803-4401-9718-E03D05C7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CEA8E-2ABC-4B1C-95CE-21BEDE93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EC5-A2F9-4002-92AF-4592AD0EF2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3764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250A-D809-42C6-AAD8-B1665223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38DA9-8D91-415C-8655-DFA61E7F1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AF720-9339-4E72-A59A-019F7DB6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35B0-4C8C-45F3-9638-13D4F88DD8A4}" type="datetimeFigureOut">
              <a:rPr lang="en-NG" smtClean="0"/>
              <a:t>19 Apr 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68777-F5E3-4DD7-A3B9-78D1866F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DAC7-A745-43EC-972B-62394DA0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EC5-A2F9-4002-92AF-4592AD0EF2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1635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3E325-14C0-4621-95A9-8B2DD3887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37961-B0E1-49DC-B2E3-4E2FC85F1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621CD-3136-49E3-8FE1-C9745A99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35B0-4C8C-45F3-9638-13D4F88DD8A4}" type="datetimeFigureOut">
              <a:rPr lang="en-NG" smtClean="0"/>
              <a:t>19 Apr 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2C68-9832-43B9-97A0-F0E786B0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C155-9E49-4658-BAD3-64B6308B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EC5-A2F9-4002-92AF-4592AD0EF2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2309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D5B4-D082-41AA-A753-BADEFEE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7F6C-3EF4-43EF-9A8C-4357AF03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4019B-9D53-462A-A3DA-53116C24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35B0-4C8C-45F3-9638-13D4F88DD8A4}" type="datetimeFigureOut">
              <a:rPr lang="en-NG" smtClean="0"/>
              <a:t>19 Apr 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A5BE2-FCE2-4787-9349-CC09B495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646C7-F946-462F-903B-A8749E7C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EC5-A2F9-4002-92AF-4592AD0EF2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1120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B726-FC27-497F-B05D-D9DC07A6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C88A9-7339-4A11-9237-4A371C349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1872A-C47F-4FC2-BC44-EE94430A4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35B0-4C8C-45F3-9638-13D4F88DD8A4}" type="datetimeFigureOut">
              <a:rPr lang="en-NG" smtClean="0"/>
              <a:t>19 Apr 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16E39-199B-4D55-BE6A-C5C6C3A2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35C29-ED56-403F-9AE0-1B41F14A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EC5-A2F9-4002-92AF-4592AD0EF2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3475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B542-9240-469C-9739-014D966E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6F5F-0593-4550-9345-014E261F8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68C5A-52B3-49CA-A71E-25ADBD343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826EE-2B86-40F8-B8B8-B569DCFD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35B0-4C8C-45F3-9638-13D4F88DD8A4}" type="datetimeFigureOut">
              <a:rPr lang="en-NG" smtClean="0"/>
              <a:t>19 Apr 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C7FF8-65C3-4EBA-B851-63335B09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9BB29-C465-4B99-8254-683441F1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EC5-A2F9-4002-92AF-4592AD0EF2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3833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DF4A-42DD-43B8-8757-4AC6F19A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D4BEF-6815-4E1D-BAF4-B840011A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4FAFD-0942-494B-8400-FF12625F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ADDBF-18B9-46D5-A7B2-5F6F34B53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DCB42-592D-4B85-8BC5-D9F9CD94A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0952A-D4BA-4CBA-ABF7-0BB6F7FD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35B0-4C8C-45F3-9638-13D4F88DD8A4}" type="datetimeFigureOut">
              <a:rPr lang="en-NG" smtClean="0"/>
              <a:t>19 Apr 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04BE9-D569-47F7-BAEF-A518BF6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249DC-D268-4B01-95C4-BDBB9B05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EC5-A2F9-4002-92AF-4592AD0EF2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5503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90EC-A9A3-4A94-B61A-7767FA72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7E89A-0DCE-4B7E-B26A-D2669E2D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35B0-4C8C-45F3-9638-13D4F88DD8A4}" type="datetimeFigureOut">
              <a:rPr lang="en-NG" smtClean="0"/>
              <a:t>19 Apr 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C810D-4015-468D-8DFF-DA862148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159FD-E84B-4020-8067-CE061C6D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EC5-A2F9-4002-92AF-4592AD0EF2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185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48CC0-63F8-44D5-917E-C7BA0D66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35B0-4C8C-45F3-9638-13D4F88DD8A4}" type="datetimeFigureOut">
              <a:rPr lang="en-NG" smtClean="0"/>
              <a:t>19 Apr 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C20D6-6C9C-4B00-8DFA-779BF82E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B170C-494E-4E87-9D58-2193F0DD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EC5-A2F9-4002-92AF-4592AD0EF2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96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238C-AA7A-496A-8C14-1BC28BD9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9EC8E-A528-42EA-9135-8B7B437F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8ABAB-1B27-4934-AD22-ABAFDE2AE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8215-131B-4C14-BCF7-AFD0CED3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35B0-4C8C-45F3-9638-13D4F88DD8A4}" type="datetimeFigureOut">
              <a:rPr lang="en-NG" smtClean="0"/>
              <a:t>19 Apr 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EE5C4-7B1E-429B-9180-2F914B7D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8CE02-9B05-4FB8-95C7-9159D2E1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EC5-A2F9-4002-92AF-4592AD0EF2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3318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77E5-D8B3-43FE-81AF-D8371574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503E1-B749-4322-83A8-121D8B139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495AA-D5E0-4DEE-BE98-60A0EF281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B8EA-0477-4872-8CCB-4D9BCF86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35B0-4C8C-45F3-9638-13D4F88DD8A4}" type="datetimeFigureOut">
              <a:rPr lang="en-NG" smtClean="0"/>
              <a:t>19 Apr 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E8182-A572-46CD-9130-C2B9D7AF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73E38-FB96-4DC9-BFA6-DC464C33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EC5-A2F9-4002-92AF-4592AD0EF2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4017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BAE41-4BAF-43D1-AA45-B0F3504B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116CA-D556-4D20-AB31-A1D861E46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8B218-80E9-4300-9A8C-4CB139E29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235B0-4C8C-45F3-9638-13D4F88DD8A4}" type="datetimeFigureOut">
              <a:rPr lang="en-NG" smtClean="0"/>
              <a:t>19 Apr 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A0A17-2A08-4015-8DBD-95C667F23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5ADE7-162D-4FBF-B890-0518E3128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33EC5-A2F9-4002-92AF-4592AD0EF21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1726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C22711-AE5E-4B8C-BEC5-479C78974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Onyx" panose="04050602080702020203" pitchFamily="82" charset="0"/>
              </a:rPr>
              <a:t>FLOWCHART EXAMPLES ASSIGNMENT</a:t>
            </a:r>
            <a:endParaRPr lang="en-NG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FA9FB8-3B0B-4D40-BC2A-A4F71C9F2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5400" dirty="0">
                <a:solidFill>
                  <a:srgbClr val="002060"/>
                </a:solidFill>
                <a:latin typeface="Onyx" panose="04050602080702020203" pitchFamily="82" charset="0"/>
              </a:rPr>
              <a:t>ABBA ALI-CONCERN</a:t>
            </a:r>
          </a:p>
          <a:p>
            <a:r>
              <a:rPr lang="en-US" sz="5400" dirty="0">
                <a:solidFill>
                  <a:srgbClr val="002060"/>
                </a:solidFill>
                <a:latin typeface="Onyx" panose="04050602080702020203" pitchFamily="82" charset="0"/>
              </a:rPr>
              <a:t>CSC 102</a:t>
            </a:r>
            <a:endParaRPr lang="en-NG" sz="5400" dirty="0">
              <a:solidFill>
                <a:srgbClr val="002060"/>
              </a:solidFill>
              <a:latin typeface="Onyx" panose="0405060208070202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0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45BC896-5EFB-42C9-904D-617BA06E788A}"/>
              </a:ext>
            </a:extLst>
          </p:cNvPr>
          <p:cNvSpPr/>
          <p:nvPr/>
        </p:nvSpPr>
        <p:spPr>
          <a:xfrm>
            <a:off x="847492" y="344481"/>
            <a:ext cx="2520000" cy="1296000"/>
          </a:xfrm>
          <a:prstGeom prst="flowChartTerminator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Onyx" panose="04050602080702020203" pitchFamily="82" charset="0"/>
              </a:rPr>
              <a:t>START</a:t>
            </a:r>
            <a:endParaRPr lang="en-NG" sz="40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CC7AD7-140E-45C2-86E3-9C82AB500978}"/>
              </a:ext>
            </a:extLst>
          </p:cNvPr>
          <p:cNvCxnSpPr>
            <a:cxnSpLocks/>
          </p:cNvCxnSpPr>
          <p:nvPr/>
        </p:nvCxnSpPr>
        <p:spPr>
          <a:xfrm>
            <a:off x="2107492" y="1640481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151379A-EEB8-4616-AC25-673691579BDC}"/>
              </a:ext>
            </a:extLst>
          </p:cNvPr>
          <p:cNvSpPr/>
          <p:nvPr/>
        </p:nvSpPr>
        <p:spPr>
          <a:xfrm>
            <a:off x="847492" y="2756481"/>
            <a:ext cx="2520000" cy="1260000"/>
          </a:xfrm>
          <a:prstGeom prst="parallelogram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Onyx" panose="04050602080702020203" pitchFamily="82" charset="0"/>
              </a:rPr>
              <a:t>INPUT: NO  </a:t>
            </a:r>
            <a:endParaRPr lang="en-NG" sz="36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7D0798-8564-4479-964B-E6C7161ECA69}"/>
              </a:ext>
            </a:extLst>
          </p:cNvPr>
          <p:cNvCxnSpPr>
            <a:cxnSpLocks/>
          </p:cNvCxnSpPr>
          <p:nvPr/>
        </p:nvCxnSpPr>
        <p:spPr>
          <a:xfrm>
            <a:off x="2107492" y="4033951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DE819A7-15B4-417E-AA3B-97C52ED06E6B}"/>
              </a:ext>
            </a:extLst>
          </p:cNvPr>
          <p:cNvSpPr/>
          <p:nvPr/>
        </p:nvSpPr>
        <p:spPr>
          <a:xfrm>
            <a:off x="847492" y="5135639"/>
            <a:ext cx="2520000" cy="12600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Onyx" panose="04050602080702020203" pitchFamily="82" charset="0"/>
              </a:rPr>
              <a:t>DIFF = NO - 17</a:t>
            </a:r>
            <a:endParaRPr lang="en-NG" sz="36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999F0-FA28-42AD-9232-D3E55B1297C0}"/>
              </a:ext>
            </a:extLst>
          </p:cNvPr>
          <p:cNvCxnSpPr>
            <a:cxnSpLocks/>
          </p:cNvCxnSpPr>
          <p:nvPr/>
        </p:nvCxnSpPr>
        <p:spPr>
          <a:xfrm rot="16200000">
            <a:off x="3907492" y="5225639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B84F03C1-346E-4BAC-8EA4-561C46393364}"/>
              </a:ext>
            </a:extLst>
          </p:cNvPr>
          <p:cNvSpPr/>
          <p:nvPr/>
        </p:nvSpPr>
        <p:spPr>
          <a:xfrm>
            <a:off x="4447492" y="5135639"/>
            <a:ext cx="2520000" cy="1260000"/>
          </a:xfrm>
          <a:prstGeom prst="diamond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IF 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NO &gt; 17</a:t>
            </a:r>
            <a:endParaRPr lang="en-NG" sz="32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DEC504-609E-4002-A114-F36E908BF484}"/>
              </a:ext>
            </a:extLst>
          </p:cNvPr>
          <p:cNvCxnSpPr>
            <a:cxnSpLocks/>
          </p:cNvCxnSpPr>
          <p:nvPr/>
        </p:nvCxnSpPr>
        <p:spPr>
          <a:xfrm flipV="1">
            <a:off x="5716770" y="4055639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561A93-4641-441A-96F2-F7BC61D7CE7B}"/>
              </a:ext>
            </a:extLst>
          </p:cNvPr>
          <p:cNvCxnSpPr>
            <a:cxnSpLocks/>
          </p:cNvCxnSpPr>
          <p:nvPr/>
        </p:nvCxnSpPr>
        <p:spPr>
          <a:xfrm rot="16200000">
            <a:off x="7529794" y="5225638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6DB952-9781-495A-A69D-F92AB60CEE4D}"/>
              </a:ext>
            </a:extLst>
          </p:cNvPr>
          <p:cNvSpPr txBox="1"/>
          <p:nvPr/>
        </p:nvSpPr>
        <p:spPr>
          <a:xfrm>
            <a:off x="7208833" y="5181588"/>
            <a:ext cx="61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Onyx" panose="04050602080702020203" pitchFamily="82" charset="0"/>
              </a:rPr>
              <a:t>Y E S</a:t>
            </a:r>
            <a:endParaRPr lang="en-NG" sz="2800" dirty="0">
              <a:solidFill>
                <a:srgbClr val="002060"/>
              </a:solidFill>
              <a:latin typeface="Onyx" panose="04050602080702020203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763834-2AD1-4B9A-9A3A-719D86AB6C52}"/>
              </a:ext>
            </a:extLst>
          </p:cNvPr>
          <p:cNvSpPr txBox="1"/>
          <p:nvPr/>
        </p:nvSpPr>
        <p:spPr>
          <a:xfrm>
            <a:off x="5248712" y="4573951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Onyx" panose="04050602080702020203" pitchFamily="82" charset="0"/>
              </a:rPr>
              <a:t>N O</a:t>
            </a:r>
            <a:endParaRPr lang="en-NG" sz="2800" dirty="0">
              <a:solidFill>
                <a:srgbClr val="002060"/>
              </a:solidFill>
              <a:latin typeface="Onyx" panose="04050602080702020203" pitchFamily="8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7CBD55-A95F-47F0-9311-92819400BC59}"/>
              </a:ext>
            </a:extLst>
          </p:cNvPr>
          <p:cNvSpPr txBox="1"/>
          <p:nvPr/>
        </p:nvSpPr>
        <p:spPr>
          <a:xfrm>
            <a:off x="4183401" y="384267"/>
            <a:ext cx="3066737" cy="11079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u="sng" dirty="0">
                <a:solidFill>
                  <a:srgbClr val="FF0000"/>
                </a:solidFill>
                <a:latin typeface="Onyx" panose="04050602080702020203" pitchFamily="82" charset="0"/>
              </a:rPr>
              <a:t>FLOWCHART 1</a:t>
            </a:r>
            <a:endParaRPr lang="en-NG" sz="6600" u="sng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B87A25-6423-464F-8711-136DAB329519}"/>
              </a:ext>
            </a:extLst>
          </p:cNvPr>
          <p:cNvCxnSpPr>
            <a:cxnSpLocks/>
          </p:cNvCxnSpPr>
          <p:nvPr/>
        </p:nvCxnSpPr>
        <p:spPr>
          <a:xfrm>
            <a:off x="6963747" y="3336925"/>
            <a:ext cx="1026847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B6947104-86CF-4163-829E-977224811C32}"/>
              </a:ext>
            </a:extLst>
          </p:cNvPr>
          <p:cNvSpPr/>
          <p:nvPr/>
        </p:nvSpPr>
        <p:spPr>
          <a:xfrm>
            <a:off x="7897756" y="5184347"/>
            <a:ext cx="2520000" cy="1260000"/>
          </a:xfrm>
          <a:prstGeom prst="parallelogram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Onyx" panose="04050602080702020203" pitchFamily="82" charset="0"/>
              </a:rPr>
              <a:t>DIFF × 2</a:t>
            </a:r>
            <a:endParaRPr lang="en-NG" sz="36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F05571AA-8A63-4D94-87C9-84241BB89658}"/>
              </a:ext>
            </a:extLst>
          </p:cNvPr>
          <p:cNvSpPr/>
          <p:nvPr/>
        </p:nvSpPr>
        <p:spPr>
          <a:xfrm>
            <a:off x="4536700" y="2799000"/>
            <a:ext cx="2520000" cy="1260000"/>
          </a:xfrm>
          <a:prstGeom prst="parallelogram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Onyx" panose="04050602080702020203" pitchFamily="82" charset="0"/>
              </a:rPr>
              <a:t>– (DIFF)</a:t>
            </a:r>
            <a:endParaRPr lang="en-NG" sz="36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51F5A4-798D-4BCF-B6A9-873E2DD1578E}"/>
              </a:ext>
            </a:extLst>
          </p:cNvPr>
          <p:cNvCxnSpPr>
            <a:cxnSpLocks/>
          </p:cNvCxnSpPr>
          <p:nvPr/>
        </p:nvCxnSpPr>
        <p:spPr>
          <a:xfrm flipV="1">
            <a:off x="9250594" y="4033951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AAF346B3-DF6C-4C05-A30C-AFCAED8CD940}"/>
              </a:ext>
            </a:extLst>
          </p:cNvPr>
          <p:cNvSpPr/>
          <p:nvPr/>
        </p:nvSpPr>
        <p:spPr>
          <a:xfrm>
            <a:off x="7990594" y="2756481"/>
            <a:ext cx="2520000" cy="1296000"/>
          </a:xfrm>
          <a:prstGeom prst="flowChartTerminator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Onyx" panose="04050602080702020203" pitchFamily="82" charset="0"/>
              </a:rPr>
              <a:t>E N D</a:t>
            </a:r>
            <a:endParaRPr lang="en-NG" sz="40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0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45BC896-5EFB-42C9-904D-617BA06E788A}"/>
              </a:ext>
            </a:extLst>
          </p:cNvPr>
          <p:cNvSpPr/>
          <p:nvPr/>
        </p:nvSpPr>
        <p:spPr>
          <a:xfrm>
            <a:off x="3912233" y="278535"/>
            <a:ext cx="2520000" cy="1296000"/>
          </a:xfrm>
          <a:prstGeom prst="flowChartTerminator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Onyx" panose="04050602080702020203" pitchFamily="82" charset="0"/>
              </a:rPr>
              <a:t>START</a:t>
            </a:r>
            <a:endParaRPr lang="en-NG" sz="40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CC7AD7-140E-45C2-86E3-9C82AB500978}"/>
              </a:ext>
            </a:extLst>
          </p:cNvPr>
          <p:cNvCxnSpPr>
            <a:cxnSpLocks/>
          </p:cNvCxnSpPr>
          <p:nvPr/>
        </p:nvCxnSpPr>
        <p:spPr>
          <a:xfrm>
            <a:off x="1743572" y="1722361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151379A-EEB8-4616-AC25-673691579BDC}"/>
              </a:ext>
            </a:extLst>
          </p:cNvPr>
          <p:cNvSpPr/>
          <p:nvPr/>
        </p:nvSpPr>
        <p:spPr>
          <a:xfrm>
            <a:off x="483572" y="282361"/>
            <a:ext cx="2520000" cy="1440000"/>
          </a:xfrm>
          <a:prstGeom prst="parallelogram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INPUT: A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INPUT: B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INPUT: C </a:t>
            </a:r>
            <a:endParaRPr lang="en-NG" sz="32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7D0798-8564-4479-964B-E6C7161ECA69}"/>
              </a:ext>
            </a:extLst>
          </p:cNvPr>
          <p:cNvCxnSpPr>
            <a:cxnSpLocks/>
          </p:cNvCxnSpPr>
          <p:nvPr/>
        </p:nvCxnSpPr>
        <p:spPr>
          <a:xfrm>
            <a:off x="1743572" y="4252241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999F0-FA28-42AD-9232-D3E55B1297C0}"/>
              </a:ext>
            </a:extLst>
          </p:cNvPr>
          <p:cNvCxnSpPr>
            <a:cxnSpLocks/>
          </p:cNvCxnSpPr>
          <p:nvPr/>
        </p:nvCxnSpPr>
        <p:spPr>
          <a:xfrm rot="5400000" flipH="1">
            <a:off x="3372233" y="392876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B84F03C1-346E-4BAC-8EA4-561C46393364}"/>
              </a:ext>
            </a:extLst>
          </p:cNvPr>
          <p:cNvSpPr/>
          <p:nvPr/>
        </p:nvSpPr>
        <p:spPr>
          <a:xfrm>
            <a:off x="483572" y="2812241"/>
            <a:ext cx="2520000" cy="1440000"/>
          </a:xfrm>
          <a:prstGeom prst="diamond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IF 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A=B=C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561A93-4641-441A-96F2-F7BC61D7CE7B}"/>
              </a:ext>
            </a:extLst>
          </p:cNvPr>
          <p:cNvCxnSpPr>
            <a:cxnSpLocks/>
          </p:cNvCxnSpPr>
          <p:nvPr/>
        </p:nvCxnSpPr>
        <p:spPr>
          <a:xfrm rot="16200000">
            <a:off x="3543572" y="2989995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C5C8007-94C0-4C34-9FD1-F4DBD56830F3}"/>
              </a:ext>
            </a:extLst>
          </p:cNvPr>
          <p:cNvSpPr/>
          <p:nvPr/>
        </p:nvSpPr>
        <p:spPr>
          <a:xfrm>
            <a:off x="410991" y="5332241"/>
            <a:ext cx="2592581" cy="1440000"/>
          </a:xfrm>
          <a:prstGeom prst="parallelogram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OUTPUT: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( A + B + C ) × 3  </a:t>
            </a:r>
            <a:endParaRPr lang="en-NG" sz="32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917DD6-A7AF-4B1B-8271-D05EFB3C6967}"/>
              </a:ext>
            </a:extLst>
          </p:cNvPr>
          <p:cNvCxnSpPr>
            <a:cxnSpLocks/>
          </p:cNvCxnSpPr>
          <p:nvPr/>
        </p:nvCxnSpPr>
        <p:spPr>
          <a:xfrm rot="16200000">
            <a:off x="5886000" y="3067112"/>
            <a:ext cx="0" cy="612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B85B2872-76B2-4514-A019-6895AED577A4}"/>
              </a:ext>
            </a:extLst>
          </p:cNvPr>
          <p:cNvSpPr/>
          <p:nvPr/>
        </p:nvSpPr>
        <p:spPr>
          <a:xfrm>
            <a:off x="3913365" y="2809994"/>
            <a:ext cx="2592581" cy="1440000"/>
          </a:xfrm>
          <a:prstGeom prst="parallelogram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OUTPUT: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( A + B + C )   </a:t>
            </a:r>
            <a:endParaRPr lang="en-NG" sz="32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7BFC19-7394-4ED7-B749-6A4D37CC853C}"/>
              </a:ext>
            </a:extLst>
          </p:cNvPr>
          <p:cNvCxnSpPr>
            <a:cxnSpLocks/>
          </p:cNvCxnSpPr>
          <p:nvPr/>
        </p:nvCxnSpPr>
        <p:spPr>
          <a:xfrm>
            <a:off x="10206439" y="3488786"/>
            <a:ext cx="0" cy="19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321FB0-28B3-4F7B-958B-9DD57DE87097}"/>
              </a:ext>
            </a:extLst>
          </p:cNvPr>
          <p:cNvCxnSpPr>
            <a:cxnSpLocks/>
          </p:cNvCxnSpPr>
          <p:nvPr/>
        </p:nvCxnSpPr>
        <p:spPr>
          <a:xfrm flipV="1">
            <a:off x="6346536" y="3507692"/>
            <a:ext cx="3888000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43ABF3D0-62E5-45AF-A132-904519D1567D}"/>
              </a:ext>
            </a:extLst>
          </p:cNvPr>
          <p:cNvSpPr/>
          <p:nvPr/>
        </p:nvSpPr>
        <p:spPr>
          <a:xfrm>
            <a:off x="8988761" y="5468786"/>
            <a:ext cx="2520000" cy="1296000"/>
          </a:xfrm>
          <a:prstGeom prst="flowChartTerminator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Onyx" panose="04050602080702020203" pitchFamily="82" charset="0"/>
              </a:rPr>
              <a:t>E N D</a:t>
            </a:r>
            <a:endParaRPr lang="en-NG" sz="40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3E38D7-643A-4171-B2B2-C1A168AA60E5}"/>
              </a:ext>
            </a:extLst>
          </p:cNvPr>
          <p:cNvSpPr txBox="1"/>
          <p:nvPr/>
        </p:nvSpPr>
        <p:spPr>
          <a:xfrm>
            <a:off x="7798345" y="926535"/>
            <a:ext cx="3122843" cy="11079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u="sng" dirty="0">
                <a:solidFill>
                  <a:srgbClr val="FF0000"/>
                </a:solidFill>
                <a:latin typeface="Onyx" panose="04050602080702020203" pitchFamily="82" charset="0"/>
              </a:rPr>
              <a:t>FLOWCHART 2</a:t>
            </a:r>
            <a:endParaRPr lang="en-NG" sz="6600" u="sng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C54A50-3541-4A4C-B9CB-01E16AEFF927}"/>
              </a:ext>
            </a:extLst>
          </p:cNvPr>
          <p:cNvSpPr txBox="1"/>
          <p:nvPr/>
        </p:nvSpPr>
        <p:spPr>
          <a:xfrm>
            <a:off x="1904658" y="4530631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Onyx" panose="04050602080702020203" pitchFamily="82" charset="0"/>
              </a:rPr>
              <a:t>Y E S</a:t>
            </a:r>
            <a:endParaRPr lang="en-NG" sz="2800" dirty="0">
              <a:solidFill>
                <a:srgbClr val="002060"/>
              </a:solidFill>
              <a:latin typeface="Onyx" panose="04050602080702020203" pitchFamily="8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8F3AEC-3083-4B66-9B7C-AA45F8478108}"/>
              </a:ext>
            </a:extLst>
          </p:cNvPr>
          <p:cNvSpPr txBox="1"/>
          <p:nvPr/>
        </p:nvSpPr>
        <p:spPr>
          <a:xfrm>
            <a:off x="3145467" y="2965566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Onyx" panose="04050602080702020203" pitchFamily="82" charset="0"/>
              </a:rPr>
              <a:t>N O</a:t>
            </a:r>
            <a:endParaRPr lang="en-NG" sz="2800" dirty="0">
              <a:solidFill>
                <a:srgbClr val="002060"/>
              </a:solidFill>
              <a:latin typeface="Onyx" panose="0405060208070202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4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45BC896-5EFB-42C9-904D-617BA06E788A}"/>
              </a:ext>
            </a:extLst>
          </p:cNvPr>
          <p:cNvSpPr/>
          <p:nvPr/>
        </p:nvSpPr>
        <p:spPr>
          <a:xfrm>
            <a:off x="306000" y="4981432"/>
            <a:ext cx="2520000" cy="1296000"/>
          </a:xfrm>
          <a:prstGeom prst="flowChartTerminator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Onyx" panose="04050602080702020203" pitchFamily="82" charset="0"/>
              </a:rPr>
              <a:t>START</a:t>
            </a:r>
            <a:endParaRPr lang="en-NG" sz="40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151379A-EEB8-4616-AC25-673691579BDC}"/>
              </a:ext>
            </a:extLst>
          </p:cNvPr>
          <p:cNvSpPr/>
          <p:nvPr/>
        </p:nvSpPr>
        <p:spPr>
          <a:xfrm>
            <a:off x="403127" y="2598523"/>
            <a:ext cx="2520000" cy="1292174"/>
          </a:xfrm>
          <a:prstGeom prst="parallelogram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Onyx" panose="04050602080702020203" pitchFamily="82" charset="0"/>
              </a:rPr>
              <a:t>INPUT : </a:t>
            </a:r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 A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Onyx" panose="04050602080702020203" pitchFamily="82" charset="0"/>
              </a:rPr>
              <a:t>INPUT : </a:t>
            </a:r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B </a:t>
            </a:r>
            <a:endParaRPr lang="en-NG" sz="32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999F0-FA28-42AD-9232-D3E55B1297C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66000" y="3912847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B84F03C1-346E-4BAC-8EA4-561C46393364}"/>
              </a:ext>
            </a:extLst>
          </p:cNvPr>
          <p:cNvSpPr/>
          <p:nvPr/>
        </p:nvSpPr>
        <p:spPr>
          <a:xfrm>
            <a:off x="3937756" y="1231517"/>
            <a:ext cx="2520000" cy="4026180"/>
          </a:xfrm>
          <a:prstGeom prst="diamond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0000"/>
              </a:solidFill>
              <a:latin typeface="Onyx" panose="04050602080702020203" pitchFamily="82" charset="0"/>
            </a:endParaRPr>
          </a:p>
          <a:p>
            <a:pPr algn="ctr"/>
            <a:endParaRPr lang="en-US" sz="3200" dirty="0">
              <a:solidFill>
                <a:srgbClr val="FF0000"/>
              </a:solidFill>
              <a:latin typeface="Onyx" panose="04050602080702020203" pitchFamily="82" charset="0"/>
            </a:endParaRP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Onyx" panose="04050602080702020203" pitchFamily="82" charset="0"/>
              </a:rPr>
              <a:t>IF</a:t>
            </a:r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 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A – B = 5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Onyx" panose="04050602080702020203" pitchFamily="82" charset="0"/>
              </a:rPr>
              <a:t>or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A + B = 5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Onyx" panose="04050602080702020203" pitchFamily="82" charset="0"/>
              </a:rPr>
              <a:t>or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A = B</a:t>
            </a:r>
          </a:p>
          <a:p>
            <a:pPr algn="ctr"/>
            <a:endParaRPr lang="en-US" sz="3200" dirty="0">
              <a:solidFill>
                <a:srgbClr val="FF0000"/>
              </a:solidFill>
              <a:latin typeface="Onyx" panose="04050602080702020203" pitchFamily="82" charset="0"/>
            </a:endParaRPr>
          </a:p>
          <a:p>
            <a:pPr algn="ctr"/>
            <a:endParaRPr lang="en-US" sz="32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561A93-4641-441A-96F2-F7BC61D7CE7B}"/>
              </a:ext>
            </a:extLst>
          </p:cNvPr>
          <p:cNvCxnSpPr>
            <a:cxnSpLocks/>
          </p:cNvCxnSpPr>
          <p:nvPr/>
        </p:nvCxnSpPr>
        <p:spPr>
          <a:xfrm rot="16200000">
            <a:off x="3366000" y="2704610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C5C8007-94C0-4C34-9FD1-F4DBD56830F3}"/>
              </a:ext>
            </a:extLst>
          </p:cNvPr>
          <p:cNvSpPr/>
          <p:nvPr/>
        </p:nvSpPr>
        <p:spPr>
          <a:xfrm>
            <a:off x="6162906" y="5435647"/>
            <a:ext cx="3494047" cy="1019736"/>
          </a:xfrm>
          <a:prstGeom prst="parallelogram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Onyx" panose="04050602080702020203" pitchFamily="82" charset="0"/>
              </a:rPr>
              <a:t>PRINT : </a:t>
            </a:r>
            <a:r>
              <a:rPr lang="en-US" sz="4000" dirty="0">
                <a:solidFill>
                  <a:srgbClr val="FF0000"/>
                </a:solidFill>
                <a:latin typeface="Onyx" panose="04050602080702020203" pitchFamily="82" charset="0"/>
              </a:rPr>
              <a:t>TRUE  </a:t>
            </a:r>
            <a:endParaRPr lang="en-NG" sz="40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7BFC19-7394-4ED7-B749-6A4D37CC853C}"/>
              </a:ext>
            </a:extLst>
          </p:cNvPr>
          <p:cNvCxnSpPr>
            <a:cxnSpLocks/>
          </p:cNvCxnSpPr>
          <p:nvPr/>
        </p:nvCxnSpPr>
        <p:spPr>
          <a:xfrm>
            <a:off x="10648901" y="614697"/>
            <a:ext cx="0" cy="2052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C6F5D3-C59E-4FC1-9D04-D15E2E1016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837754" y="5617696"/>
            <a:ext cx="720000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3EFBF2-45D2-49ED-AF7E-C5B14A17365B}"/>
              </a:ext>
            </a:extLst>
          </p:cNvPr>
          <p:cNvCxnSpPr>
            <a:cxnSpLocks/>
          </p:cNvCxnSpPr>
          <p:nvPr/>
        </p:nvCxnSpPr>
        <p:spPr>
          <a:xfrm rot="16200000">
            <a:off x="5715451" y="5405516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66BF19-4839-4CA6-8BA3-FFD9FD54D9A2}"/>
              </a:ext>
            </a:extLst>
          </p:cNvPr>
          <p:cNvCxnSpPr>
            <a:cxnSpLocks/>
          </p:cNvCxnSpPr>
          <p:nvPr/>
        </p:nvCxnSpPr>
        <p:spPr>
          <a:xfrm rot="5400000">
            <a:off x="4860056" y="860129"/>
            <a:ext cx="720000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53B362-310C-4109-BEAF-9557152A25F2}"/>
              </a:ext>
            </a:extLst>
          </p:cNvPr>
          <p:cNvCxnSpPr>
            <a:cxnSpLocks/>
          </p:cNvCxnSpPr>
          <p:nvPr/>
        </p:nvCxnSpPr>
        <p:spPr>
          <a:xfrm rot="5400000" flipV="1">
            <a:off x="5737753" y="-33950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BCD9769B-35F7-4D62-845E-E4E4EC2AF60E}"/>
              </a:ext>
            </a:extLst>
          </p:cNvPr>
          <p:cNvSpPr/>
          <p:nvPr/>
        </p:nvSpPr>
        <p:spPr>
          <a:xfrm>
            <a:off x="6162906" y="122806"/>
            <a:ext cx="3494047" cy="1019736"/>
          </a:xfrm>
          <a:prstGeom prst="parallelogram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Onyx" panose="04050602080702020203" pitchFamily="82" charset="0"/>
              </a:rPr>
              <a:t>PRINT : </a:t>
            </a:r>
            <a:r>
              <a:rPr lang="en-US" sz="4000" dirty="0">
                <a:solidFill>
                  <a:srgbClr val="FF0000"/>
                </a:solidFill>
                <a:latin typeface="Onyx" panose="04050602080702020203" pitchFamily="82" charset="0"/>
              </a:rPr>
              <a:t>FALSE </a:t>
            </a:r>
            <a:endParaRPr lang="en-NG" sz="40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7C9C1D0C-E69F-475B-8500-115772F1686B}"/>
              </a:ext>
            </a:extLst>
          </p:cNvPr>
          <p:cNvSpPr/>
          <p:nvPr/>
        </p:nvSpPr>
        <p:spPr>
          <a:xfrm>
            <a:off x="9357504" y="2676710"/>
            <a:ext cx="2520000" cy="1296000"/>
          </a:xfrm>
          <a:prstGeom prst="flowChartTerminator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Onyx" panose="04050602080702020203" pitchFamily="82" charset="0"/>
              </a:rPr>
              <a:t>E N D </a:t>
            </a:r>
            <a:endParaRPr lang="en-NG" sz="40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FFE032-0821-497D-8DC2-66398BB0E5A4}"/>
              </a:ext>
            </a:extLst>
          </p:cNvPr>
          <p:cNvCxnSpPr>
            <a:cxnSpLocks/>
          </p:cNvCxnSpPr>
          <p:nvPr/>
        </p:nvCxnSpPr>
        <p:spPr>
          <a:xfrm>
            <a:off x="9573347" y="632674"/>
            <a:ext cx="1080000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D4250C-B6EB-4816-8467-B665C4B87332}"/>
              </a:ext>
            </a:extLst>
          </p:cNvPr>
          <p:cNvCxnSpPr>
            <a:cxnSpLocks/>
          </p:cNvCxnSpPr>
          <p:nvPr/>
        </p:nvCxnSpPr>
        <p:spPr>
          <a:xfrm>
            <a:off x="9537504" y="5990333"/>
            <a:ext cx="1080000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862208-3B89-402F-A7CA-039AE688A171}"/>
              </a:ext>
            </a:extLst>
          </p:cNvPr>
          <p:cNvCxnSpPr>
            <a:cxnSpLocks/>
          </p:cNvCxnSpPr>
          <p:nvPr/>
        </p:nvCxnSpPr>
        <p:spPr>
          <a:xfrm flipV="1">
            <a:off x="10648901" y="3972710"/>
            <a:ext cx="0" cy="2052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4E42D4-2C13-4253-80EC-BE875AC2144D}"/>
              </a:ext>
            </a:extLst>
          </p:cNvPr>
          <p:cNvSpPr txBox="1"/>
          <p:nvPr/>
        </p:nvSpPr>
        <p:spPr>
          <a:xfrm>
            <a:off x="783157" y="500129"/>
            <a:ext cx="3122843" cy="11079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u="sng" dirty="0">
                <a:solidFill>
                  <a:srgbClr val="FF0000"/>
                </a:solidFill>
                <a:latin typeface="Onyx" panose="04050602080702020203" pitchFamily="82" charset="0"/>
              </a:rPr>
              <a:t>FLOWCHART 3</a:t>
            </a:r>
            <a:endParaRPr lang="en-NG" sz="6600" u="sng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612525-CE9A-46C7-B0E6-6F2E8184C01B}"/>
              </a:ext>
            </a:extLst>
          </p:cNvPr>
          <p:cNvSpPr txBox="1"/>
          <p:nvPr/>
        </p:nvSpPr>
        <p:spPr>
          <a:xfrm>
            <a:off x="4520115" y="5257696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Onyx" panose="04050602080702020203" pitchFamily="82" charset="0"/>
              </a:rPr>
              <a:t>Y E S</a:t>
            </a:r>
            <a:endParaRPr lang="en-NG" sz="2800" dirty="0">
              <a:solidFill>
                <a:srgbClr val="002060"/>
              </a:solidFill>
              <a:latin typeface="Onyx" panose="04050602080702020203" pitchFamily="8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D9DF53-A303-417E-9FAD-61D9F3F1A977}"/>
              </a:ext>
            </a:extLst>
          </p:cNvPr>
          <p:cNvSpPr txBox="1"/>
          <p:nvPr/>
        </p:nvSpPr>
        <p:spPr>
          <a:xfrm>
            <a:off x="4675702" y="708297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Onyx" panose="04050602080702020203" pitchFamily="82" charset="0"/>
              </a:rPr>
              <a:t>N O</a:t>
            </a:r>
            <a:endParaRPr lang="en-NG" sz="2800" dirty="0">
              <a:solidFill>
                <a:srgbClr val="002060"/>
              </a:solidFill>
              <a:latin typeface="Onyx" panose="0405060208070202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3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45BC896-5EFB-42C9-904D-617BA06E788A}"/>
              </a:ext>
            </a:extLst>
          </p:cNvPr>
          <p:cNvSpPr/>
          <p:nvPr/>
        </p:nvSpPr>
        <p:spPr>
          <a:xfrm>
            <a:off x="0" y="2915103"/>
            <a:ext cx="2520000" cy="1296000"/>
          </a:xfrm>
          <a:prstGeom prst="flowChartTerminator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Onyx" panose="04050602080702020203" pitchFamily="82" charset="0"/>
              </a:rPr>
              <a:t>START</a:t>
            </a:r>
            <a:endParaRPr lang="en-NG" sz="40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561A93-4641-441A-96F2-F7BC61D7CE7B}"/>
              </a:ext>
            </a:extLst>
          </p:cNvPr>
          <p:cNvCxnSpPr>
            <a:cxnSpLocks/>
          </p:cNvCxnSpPr>
          <p:nvPr/>
        </p:nvCxnSpPr>
        <p:spPr>
          <a:xfrm flipV="1">
            <a:off x="2522948" y="3471429"/>
            <a:ext cx="540000" cy="3139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917DD6-A7AF-4B1B-8271-D05EFB3C6967}"/>
              </a:ext>
            </a:extLst>
          </p:cNvPr>
          <p:cNvCxnSpPr>
            <a:cxnSpLocks/>
          </p:cNvCxnSpPr>
          <p:nvPr/>
        </p:nvCxnSpPr>
        <p:spPr>
          <a:xfrm>
            <a:off x="5041220" y="3481737"/>
            <a:ext cx="828000" cy="21087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7BFC19-7394-4ED7-B749-6A4D37CC853C}"/>
              </a:ext>
            </a:extLst>
          </p:cNvPr>
          <p:cNvCxnSpPr>
            <a:cxnSpLocks/>
          </p:cNvCxnSpPr>
          <p:nvPr/>
        </p:nvCxnSpPr>
        <p:spPr>
          <a:xfrm>
            <a:off x="11168541" y="864909"/>
            <a:ext cx="0" cy="19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43ABF3D0-62E5-45AF-A132-904519D1567D}"/>
              </a:ext>
            </a:extLst>
          </p:cNvPr>
          <p:cNvSpPr/>
          <p:nvPr/>
        </p:nvSpPr>
        <p:spPr>
          <a:xfrm>
            <a:off x="10134078" y="2853448"/>
            <a:ext cx="1931398" cy="1296000"/>
          </a:xfrm>
          <a:prstGeom prst="flowChartTerminator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Onyx" panose="04050602080702020203" pitchFamily="82" charset="0"/>
              </a:rPr>
              <a:t>E N D</a:t>
            </a:r>
            <a:endParaRPr lang="en-NG" sz="40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3E38D7-643A-4171-B2B2-C1A168AA60E5}"/>
              </a:ext>
            </a:extLst>
          </p:cNvPr>
          <p:cNvSpPr txBox="1"/>
          <p:nvPr/>
        </p:nvSpPr>
        <p:spPr>
          <a:xfrm>
            <a:off x="432339" y="547458"/>
            <a:ext cx="3122843" cy="11079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u="sng" dirty="0">
                <a:solidFill>
                  <a:srgbClr val="FF0000"/>
                </a:solidFill>
                <a:latin typeface="Onyx" panose="04050602080702020203" pitchFamily="82" charset="0"/>
              </a:rPr>
              <a:t>FLOWCHART 4</a:t>
            </a:r>
            <a:endParaRPr lang="en-NG" sz="6600" u="sng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79BC4597-273C-4E34-8285-55E0F1A6DC55}"/>
              </a:ext>
            </a:extLst>
          </p:cNvPr>
          <p:cNvSpPr/>
          <p:nvPr/>
        </p:nvSpPr>
        <p:spPr>
          <a:xfrm>
            <a:off x="6468760" y="215454"/>
            <a:ext cx="2520000" cy="1440000"/>
          </a:xfrm>
          <a:prstGeom prst="parallelogram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Onyx" panose="04050602080702020203" pitchFamily="82" charset="0"/>
              </a:rPr>
              <a:t>PRINT</a:t>
            </a:r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 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MAX ( A , B , C )</a:t>
            </a:r>
            <a:endParaRPr lang="en-NG" sz="32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A7120F-2FFB-44C8-A66D-447DD11EE669}"/>
              </a:ext>
            </a:extLst>
          </p:cNvPr>
          <p:cNvCxnSpPr>
            <a:cxnSpLocks/>
          </p:cNvCxnSpPr>
          <p:nvPr/>
        </p:nvCxnSpPr>
        <p:spPr>
          <a:xfrm flipV="1">
            <a:off x="3998705" y="864909"/>
            <a:ext cx="28008" cy="261046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C268DC-14A2-4F35-85C5-555A98173B54}"/>
              </a:ext>
            </a:extLst>
          </p:cNvPr>
          <p:cNvCxnSpPr>
            <a:cxnSpLocks/>
          </p:cNvCxnSpPr>
          <p:nvPr/>
        </p:nvCxnSpPr>
        <p:spPr>
          <a:xfrm>
            <a:off x="3992996" y="893744"/>
            <a:ext cx="2628000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E45FAB3A-687A-4D4A-B4C3-7A6FD7ABD9AF}"/>
              </a:ext>
            </a:extLst>
          </p:cNvPr>
          <p:cNvSpPr/>
          <p:nvPr/>
        </p:nvSpPr>
        <p:spPr>
          <a:xfrm>
            <a:off x="5726886" y="2776196"/>
            <a:ext cx="3906321" cy="1440000"/>
          </a:xfrm>
          <a:prstGeom prst="parallelogram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rgbClr val="002060"/>
              </a:solidFill>
              <a:latin typeface="Onyx" panose="04050602080702020203" pitchFamily="82" charset="0"/>
            </a:endParaRPr>
          </a:p>
          <a:p>
            <a:pPr algn="ctr"/>
            <a:r>
              <a:rPr lang="en-US" sz="3600" dirty="0">
                <a:solidFill>
                  <a:srgbClr val="002060"/>
                </a:solidFill>
                <a:latin typeface="Onyx" panose="04050602080702020203" pitchFamily="82" charset="0"/>
              </a:rPr>
              <a:t>PRINT</a:t>
            </a:r>
            <a:r>
              <a:rPr lang="en-US" sz="3600" dirty="0">
                <a:solidFill>
                  <a:srgbClr val="FF0000"/>
                </a:solidFill>
                <a:latin typeface="Onyx" panose="04050602080702020203" pitchFamily="82" charset="0"/>
              </a:rPr>
              <a:t> 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Onyx" panose="04050602080702020203" pitchFamily="82" charset="0"/>
              </a:rPr>
              <a:t>(A+B+C) – MAX – MIN</a:t>
            </a:r>
          </a:p>
          <a:p>
            <a:pPr algn="ctr"/>
            <a:endParaRPr lang="en-NG" sz="36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FB8327-3122-4D09-8633-534666F704CF}"/>
              </a:ext>
            </a:extLst>
          </p:cNvPr>
          <p:cNvCxnSpPr>
            <a:cxnSpLocks/>
          </p:cNvCxnSpPr>
          <p:nvPr/>
        </p:nvCxnSpPr>
        <p:spPr>
          <a:xfrm flipV="1">
            <a:off x="3998703" y="3362093"/>
            <a:ext cx="0" cy="2534756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AEF219FF-1C28-4F8A-8641-6BCB0A5DF6F8}"/>
              </a:ext>
            </a:extLst>
          </p:cNvPr>
          <p:cNvSpPr/>
          <p:nvPr/>
        </p:nvSpPr>
        <p:spPr>
          <a:xfrm>
            <a:off x="6082079" y="5244990"/>
            <a:ext cx="2520000" cy="1440000"/>
          </a:xfrm>
          <a:prstGeom prst="parallelogram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Onyx" panose="04050602080702020203" pitchFamily="82" charset="0"/>
              </a:rPr>
              <a:t>PRINT</a:t>
            </a:r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 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MIN ( A , B , C )</a:t>
            </a:r>
            <a:endParaRPr lang="en-NG" sz="32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151379A-EEB8-4616-AC25-673691579BDC}"/>
              </a:ext>
            </a:extLst>
          </p:cNvPr>
          <p:cNvSpPr/>
          <p:nvPr/>
        </p:nvSpPr>
        <p:spPr>
          <a:xfrm>
            <a:off x="2890694" y="2730342"/>
            <a:ext cx="2520000" cy="1440000"/>
          </a:xfrm>
          <a:prstGeom prst="parallelogram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Onyx" panose="04050602080702020203" pitchFamily="82" charset="0"/>
              </a:rPr>
              <a:t>INPUT : </a:t>
            </a:r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A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Onyx" panose="04050602080702020203" pitchFamily="82" charset="0"/>
              </a:rPr>
              <a:t>INPUT :</a:t>
            </a:r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 B</a:t>
            </a:r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Onyx" panose="04050602080702020203" pitchFamily="82" charset="0"/>
              </a:rPr>
              <a:t>INPUT :</a:t>
            </a:r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 C </a:t>
            </a:r>
            <a:endParaRPr lang="en-NG" sz="32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41CAE3-46F9-49A8-9818-1B825DC9EF63}"/>
              </a:ext>
            </a:extLst>
          </p:cNvPr>
          <p:cNvCxnSpPr>
            <a:cxnSpLocks/>
          </p:cNvCxnSpPr>
          <p:nvPr/>
        </p:nvCxnSpPr>
        <p:spPr>
          <a:xfrm>
            <a:off x="3970694" y="5896849"/>
            <a:ext cx="2268000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249CF-80C9-403D-8BDB-3B1613FA8A3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004073" y="-294256"/>
            <a:ext cx="0" cy="237600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B34F8A-745E-47FB-9070-1B7E916F47D3}"/>
              </a:ext>
            </a:extLst>
          </p:cNvPr>
          <p:cNvCxnSpPr>
            <a:cxnSpLocks/>
          </p:cNvCxnSpPr>
          <p:nvPr/>
        </p:nvCxnSpPr>
        <p:spPr>
          <a:xfrm flipV="1">
            <a:off x="11113886" y="4170342"/>
            <a:ext cx="0" cy="1728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74FE2B-4C47-4009-8DEF-4A29E5B162DC}"/>
              </a:ext>
            </a:extLst>
          </p:cNvPr>
          <p:cNvCxnSpPr>
            <a:cxnSpLocks/>
          </p:cNvCxnSpPr>
          <p:nvPr/>
        </p:nvCxnSpPr>
        <p:spPr>
          <a:xfrm flipH="1">
            <a:off x="8455353" y="5891614"/>
            <a:ext cx="2664000" cy="5235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9FFB7A-6F9C-4238-BD45-9EB02C7A9196}"/>
              </a:ext>
            </a:extLst>
          </p:cNvPr>
          <p:cNvCxnSpPr>
            <a:cxnSpLocks/>
          </p:cNvCxnSpPr>
          <p:nvPr/>
        </p:nvCxnSpPr>
        <p:spPr>
          <a:xfrm flipV="1">
            <a:off x="9450078" y="3513211"/>
            <a:ext cx="684000" cy="3139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3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45BC896-5EFB-42C9-904D-617BA06E788A}"/>
              </a:ext>
            </a:extLst>
          </p:cNvPr>
          <p:cNvSpPr/>
          <p:nvPr/>
        </p:nvSpPr>
        <p:spPr>
          <a:xfrm>
            <a:off x="306000" y="4981432"/>
            <a:ext cx="2520000" cy="1296000"/>
          </a:xfrm>
          <a:prstGeom prst="flowChartTerminator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Onyx" panose="04050602080702020203" pitchFamily="82" charset="0"/>
              </a:rPr>
              <a:t>START</a:t>
            </a:r>
            <a:endParaRPr lang="en-NG" sz="40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151379A-EEB8-4616-AC25-673691579BDC}"/>
              </a:ext>
            </a:extLst>
          </p:cNvPr>
          <p:cNvSpPr/>
          <p:nvPr/>
        </p:nvSpPr>
        <p:spPr>
          <a:xfrm>
            <a:off x="283098" y="2598523"/>
            <a:ext cx="2520000" cy="1292174"/>
          </a:xfrm>
          <a:prstGeom prst="parallelogram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Onyx" panose="04050602080702020203" pitchFamily="82" charset="0"/>
              </a:rPr>
              <a:t>INPUT : </a:t>
            </a:r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A</a:t>
            </a:r>
            <a:r>
              <a:rPr lang="en-US" sz="3200" dirty="0">
                <a:solidFill>
                  <a:srgbClr val="002060"/>
                </a:solidFill>
                <a:latin typeface="Onyx" panose="04050602080702020203" pitchFamily="82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Onyx" panose="04050602080702020203" pitchFamily="82" charset="0"/>
              </a:rPr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999F0-FA28-42AD-9232-D3E55B1297C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66000" y="3912847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561A93-4641-441A-96F2-F7BC61D7CE7B}"/>
              </a:ext>
            </a:extLst>
          </p:cNvPr>
          <p:cNvCxnSpPr>
            <a:cxnSpLocks/>
          </p:cNvCxnSpPr>
          <p:nvPr/>
        </p:nvCxnSpPr>
        <p:spPr>
          <a:xfrm rot="16200000">
            <a:off x="3366000" y="296336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C5C8007-94C0-4C34-9FD1-F4DBD56830F3}"/>
              </a:ext>
            </a:extLst>
          </p:cNvPr>
          <p:cNvSpPr/>
          <p:nvPr/>
        </p:nvSpPr>
        <p:spPr>
          <a:xfrm>
            <a:off x="7215853" y="3429000"/>
            <a:ext cx="4680000" cy="1019736"/>
          </a:xfrm>
          <a:prstGeom prst="parallelogram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Onyx" panose="04050602080702020203" pitchFamily="82" charset="0"/>
              </a:rPr>
              <a:t>SUM {(Each N</a:t>
            </a:r>
            <a:r>
              <a:rPr lang="en-US" sz="4000" u="sng" dirty="0">
                <a:solidFill>
                  <a:srgbClr val="002060"/>
                </a:solidFill>
                <a:latin typeface="Onyx" panose="04050602080702020203" pitchFamily="82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Onyx" panose="04050602080702020203" pitchFamily="82" charset="0"/>
              </a:rPr>
              <a:t> in Range) </a:t>
            </a:r>
            <a:r>
              <a:rPr lang="en-US" sz="5400" baseline="30000" dirty="0">
                <a:solidFill>
                  <a:srgbClr val="002060"/>
                </a:solidFill>
                <a:latin typeface="Onyx" panose="04050602080702020203" pitchFamily="82" charset="0"/>
              </a:rPr>
              <a:t>3</a:t>
            </a:r>
            <a:r>
              <a:rPr lang="en-US" sz="4000" baseline="30000" dirty="0">
                <a:solidFill>
                  <a:srgbClr val="002060"/>
                </a:solidFill>
                <a:latin typeface="Onyx" panose="04050602080702020203" pitchFamily="82" charset="0"/>
              </a:rPr>
              <a:t> </a:t>
            </a:r>
            <a:r>
              <a:rPr lang="en-US" sz="4000" dirty="0">
                <a:solidFill>
                  <a:srgbClr val="002060"/>
                </a:solidFill>
                <a:latin typeface="Onyx" panose="04050602080702020203" pitchFamily="82" charset="0"/>
              </a:rPr>
              <a:t>}</a:t>
            </a:r>
            <a:endParaRPr lang="en-NG" sz="4000" u="sng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7BFC19-7394-4ED7-B749-6A4D37CC853C}"/>
              </a:ext>
            </a:extLst>
          </p:cNvPr>
          <p:cNvCxnSpPr>
            <a:cxnSpLocks/>
          </p:cNvCxnSpPr>
          <p:nvPr/>
        </p:nvCxnSpPr>
        <p:spPr>
          <a:xfrm>
            <a:off x="9887589" y="1334941"/>
            <a:ext cx="0" cy="2052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C6F5D3-C59E-4FC1-9D04-D15E2E1016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95134" y="3943356"/>
            <a:ext cx="1080000" cy="1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53B362-310C-4109-BEAF-9557152A25F2}"/>
              </a:ext>
            </a:extLst>
          </p:cNvPr>
          <p:cNvCxnSpPr>
            <a:cxnSpLocks/>
          </p:cNvCxnSpPr>
          <p:nvPr/>
        </p:nvCxnSpPr>
        <p:spPr>
          <a:xfrm rot="5400000" flipV="1">
            <a:off x="7684214" y="285625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1C2FFF-F0BE-42C2-9746-542C395C3068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65999" y="1496373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0F985F0-0544-4D91-A4BC-60648BA4F924}"/>
              </a:ext>
            </a:extLst>
          </p:cNvPr>
          <p:cNvSpPr/>
          <p:nvPr/>
        </p:nvSpPr>
        <p:spPr>
          <a:xfrm>
            <a:off x="306000" y="206336"/>
            <a:ext cx="2520000" cy="1260000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Onyx" panose="04050602080702020203" pitchFamily="82" charset="0"/>
              </a:rPr>
              <a:t>NO = A - 1</a:t>
            </a:r>
            <a:endParaRPr lang="en-NG" sz="40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B86B08-62F0-44AB-8986-F4BAD5268ED4}"/>
              </a:ext>
            </a:extLst>
          </p:cNvPr>
          <p:cNvSpPr/>
          <p:nvPr/>
        </p:nvSpPr>
        <p:spPr>
          <a:xfrm>
            <a:off x="3913434" y="462044"/>
            <a:ext cx="3257814" cy="819695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002060"/>
              </a:solidFill>
              <a:latin typeface="Onyx" panose="04050602080702020203" pitchFamily="82" charset="0"/>
            </a:endParaRPr>
          </a:p>
          <a:p>
            <a:pPr algn="ctr"/>
            <a:r>
              <a:rPr lang="en-US" sz="4000" dirty="0">
                <a:solidFill>
                  <a:srgbClr val="002060"/>
                </a:solidFill>
                <a:latin typeface="Onyx" panose="04050602080702020203" pitchFamily="82" charset="0"/>
              </a:rPr>
              <a:t>RANGE : 1  to  NO</a:t>
            </a:r>
            <a:r>
              <a:rPr lang="en-US" sz="4000" dirty="0">
                <a:solidFill>
                  <a:srgbClr val="FF0000"/>
                </a:solidFill>
                <a:latin typeface="Onyx" panose="04050602080702020203" pitchFamily="82" charset="0"/>
              </a:rPr>
              <a:t> </a:t>
            </a:r>
            <a:endParaRPr lang="en-NG" sz="4000" dirty="0">
              <a:solidFill>
                <a:srgbClr val="FF0000"/>
              </a:solidFill>
              <a:latin typeface="Onyx" panose="04050602080702020203" pitchFamily="82" charset="0"/>
            </a:endParaRPr>
          </a:p>
          <a:p>
            <a:pPr algn="ctr"/>
            <a:endParaRPr lang="en-NG" sz="40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742FAA-898C-4DBE-A1FA-F44D65F9107E}"/>
              </a:ext>
            </a:extLst>
          </p:cNvPr>
          <p:cNvSpPr/>
          <p:nvPr/>
        </p:nvSpPr>
        <p:spPr>
          <a:xfrm>
            <a:off x="8258682" y="457818"/>
            <a:ext cx="3257814" cy="819695"/>
          </a:xfrm>
          <a:prstGeom prst="rect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Onyx" panose="04050602080702020203" pitchFamily="82" charset="0"/>
              </a:rPr>
              <a:t>(EACH N</a:t>
            </a:r>
            <a:r>
              <a:rPr lang="en-US" sz="4000" u="sng" dirty="0">
                <a:solidFill>
                  <a:srgbClr val="002060"/>
                </a:solidFill>
                <a:latin typeface="Onyx" panose="04050602080702020203" pitchFamily="82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Onyx" panose="04050602080702020203" pitchFamily="82" charset="0"/>
              </a:rPr>
              <a:t> in RANGE ) </a:t>
            </a:r>
            <a:r>
              <a:rPr lang="en-US" sz="5400" baseline="30000" dirty="0">
                <a:solidFill>
                  <a:srgbClr val="002060"/>
                </a:solidFill>
                <a:latin typeface="Onyx" panose="04050602080702020203" pitchFamily="82" charset="0"/>
              </a:rPr>
              <a:t>3</a:t>
            </a:r>
            <a:endParaRPr lang="en-NG" sz="40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02E90D14-EF95-4FDD-BD4C-1C71CF9A720A}"/>
              </a:ext>
            </a:extLst>
          </p:cNvPr>
          <p:cNvSpPr/>
          <p:nvPr/>
        </p:nvSpPr>
        <p:spPr>
          <a:xfrm>
            <a:off x="5069621" y="5023357"/>
            <a:ext cx="2520000" cy="1296000"/>
          </a:xfrm>
          <a:prstGeom prst="flowChartTerminator">
            <a:avLst/>
          </a:prstGeom>
          <a:solidFill>
            <a:srgbClr val="FFC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Onyx" panose="04050602080702020203" pitchFamily="82" charset="0"/>
              </a:rPr>
              <a:t>E N D</a:t>
            </a:r>
            <a:endParaRPr lang="en-NG" sz="4000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CEA4F0-54C9-4507-9CC3-6F263B0F0BF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304863" y="3916566"/>
            <a:ext cx="0" cy="108000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78FE24-E554-43E8-94A6-7494F178854C}"/>
              </a:ext>
            </a:extLst>
          </p:cNvPr>
          <p:cNvSpPr txBox="1"/>
          <p:nvPr/>
        </p:nvSpPr>
        <p:spPr>
          <a:xfrm>
            <a:off x="3712290" y="2309358"/>
            <a:ext cx="3122843" cy="11079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6600" u="sng" dirty="0">
                <a:solidFill>
                  <a:srgbClr val="FF0000"/>
                </a:solidFill>
                <a:latin typeface="Onyx" panose="04050602080702020203" pitchFamily="82" charset="0"/>
              </a:rPr>
              <a:t>FLOWCHART 5</a:t>
            </a:r>
            <a:endParaRPr lang="en-NG" sz="6600" u="sng" dirty="0">
              <a:solidFill>
                <a:srgbClr val="FF0000"/>
              </a:solidFill>
              <a:latin typeface="Onyx" panose="0405060208070202020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46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202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Onyx</vt:lpstr>
      <vt:lpstr>Office Theme</vt:lpstr>
      <vt:lpstr>FLOWCHART EXAMPLES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 ali-concern</dc:creator>
  <cp:lastModifiedBy>abba ali-concern</cp:lastModifiedBy>
  <cp:revision>9</cp:revision>
  <dcterms:created xsi:type="dcterms:W3CDTF">2021-04-15T17:34:27Z</dcterms:created>
  <dcterms:modified xsi:type="dcterms:W3CDTF">2021-04-19T22:05:37Z</dcterms:modified>
</cp:coreProperties>
</file>